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503" autoAdjust="0"/>
  </p:normalViewPr>
  <p:slideViewPr>
    <p:cSldViewPr snapToGrid="0">
      <p:cViewPr>
        <p:scale>
          <a:sx n="87" d="100"/>
          <a:sy n="87" d="100"/>
        </p:scale>
        <p:origin x="1358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08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6" Type="http://schemas.openxmlformats.org/officeDocument/2006/relationships/image" Target="../media/image25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6" Type="http://schemas.openxmlformats.org/officeDocument/2006/relationships/image" Target="../media/image25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EE732-1860-4C03-8283-A6858B101B4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EE2E9C-87E8-4E1D-BF7E-99103CC661EB}">
      <dgm:prSet/>
      <dgm:spPr/>
      <dgm:t>
        <a:bodyPr/>
        <a:lstStyle/>
        <a:p>
          <a:r>
            <a:rPr lang="es-MX" b="1" dirty="0"/>
            <a:t>I. La Reforma Educativa, </a:t>
          </a:r>
          <a:r>
            <a:rPr lang="es-MX" b="1" i="1" dirty="0"/>
            <a:t>per se,</a:t>
          </a:r>
          <a:r>
            <a:rPr lang="es-MX" b="1" dirty="0"/>
            <a:t> como innovación o mejora</a:t>
          </a:r>
          <a:endParaRPr lang="en-US" dirty="0"/>
        </a:p>
      </dgm:t>
    </dgm:pt>
    <dgm:pt modelId="{5023DAC7-2623-4DD9-A48C-059765CCB161}" type="parTrans" cxnId="{52A58C29-B7AD-411D-9675-F5BEE908305D}">
      <dgm:prSet/>
      <dgm:spPr/>
      <dgm:t>
        <a:bodyPr/>
        <a:lstStyle/>
        <a:p>
          <a:endParaRPr lang="en-US"/>
        </a:p>
      </dgm:t>
    </dgm:pt>
    <dgm:pt modelId="{7D1CCBC1-0B98-4316-ADD4-CC62923F85C8}" type="sibTrans" cxnId="{52A58C29-B7AD-411D-9675-F5BEE908305D}">
      <dgm:prSet/>
      <dgm:spPr/>
      <dgm:t>
        <a:bodyPr/>
        <a:lstStyle/>
        <a:p>
          <a:endParaRPr lang="en-US"/>
        </a:p>
      </dgm:t>
    </dgm:pt>
    <dgm:pt modelId="{74CA3832-24DD-4E34-834F-E9CE53F6949C}">
      <dgm:prSet/>
      <dgm:spPr/>
      <dgm:t>
        <a:bodyPr/>
        <a:lstStyle/>
        <a:p>
          <a:r>
            <a:rPr lang="es-MX" b="1" dirty="0"/>
            <a:t>II. El suceder de la Calidad a la Excelencia en educa-</a:t>
          </a:r>
          <a:r>
            <a:rPr lang="es-MX" b="1" dirty="0" err="1"/>
            <a:t>ción</a:t>
          </a:r>
          <a:endParaRPr lang="en-US" dirty="0"/>
        </a:p>
      </dgm:t>
    </dgm:pt>
    <dgm:pt modelId="{96113263-5DC1-4D11-8ADC-F2918E38FF93}" type="parTrans" cxnId="{228C3DE9-9881-4CD8-AC18-577A72AC1F17}">
      <dgm:prSet/>
      <dgm:spPr/>
      <dgm:t>
        <a:bodyPr/>
        <a:lstStyle/>
        <a:p>
          <a:endParaRPr lang="en-US"/>
        </a:p>
      </dgm:t>
    </dgm:pt>
    <dgm:pt modelId="{63B83315-7D4A-4808-9A4E-CFBC84FCFBD6}" type="sibTrans" cxnId="{228C3DE9-9881-4CD8-AC18-577A72AC1F17}">
      <dgm:prSet/>
      <dgm:spPr/>
      <dgm:t>
        <a:bodyPr/>
        <a:lstStyle/>
        <a:p>
          <a:endParaRPr lang="en-US"/>
        </a:p>
      </dgm:t>
    </dgm:pt>
    <dgm:pt modelId="{A6F043F8-7D7E-4D47-92F2-C9C286F285AD}">
      <dgm:prSet/>
      <dgm:spPr/>
      <dgm:t>
        <a:bodyPr/>
        <a:lstStyle/>
        <a:p>
          <a:r>
            <a:rPr lang="es-MX" b="1" dirty="0"/>
            <a:t>III. El avance en las Ciencias de la Salud y su traslación a nuestro campo de interés</a:t>
          </a:r>
          <a:endParaRPr lang="en-US" dirty="0"/>
        </a:p>
      </dgm:t>
    </dgm:pt>
    <dgm:pt modelId="{7AD5D615-95F4-4BE6-84BD-A95DDDC9DEA1}" type="parTrans" cxnId="{13BE7EB3-4581-4259-8986-A9490414A91F}">
      <dgm:prSet/>
      <dgm:spPr/>
      <dgm:t>
        <a:bodyPr/>
        <a:lstStyle/>
        <a:p>
          <a:endParaRPr lang="en-US"/>
        </a:p>
      </dgm:t>
    </dgm:pt>
    <dgm:pt modelId="{E99FA1F4-603C-47F2-BB03-2448C52F275A}" type="sibTrans" cxnId="{13BE7EB3-4581-4259-8986-A9490414A91F}">
      <dgm:prSet/>
      <dgm:spPr/>
      <dgm:t>
        <a:bodyPr/>
        <a:lstStyle/>
        <a:p>
          <a:endParaRPr lang="en-US"/>
        </a:p>
      </dgm:t>
    </dgm:pt>
    <dgm:pt modelId="{B9CE145D-3339-4739-822C-F251C965EC61}" type="pres">
      <dgm:prSet presAssocID="{DA2EE732-1860-4C03-8283-A6858B101B46}" presName="linear" presStyleCnt="0">
        <dgm:presLayoutVars>
          <dgm:animLvl val="lvl"/>
          <dgm:resizeHandles val="exact"/>
        </dgm:presLayoutVars>
      </dgm:prSet>
      <dgm:spPr/>
    </dgm:pt>
    <dgm:pt modelId="{1A5C6C27-11B1-49CA-A6C9-06EC770A15C7}" type="pres">
      <dgm:prSet presAssocID="{45EE2E9C-87E8-4E1D-BF7E-99103CC661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0F5C66-754C-40CC-BC5B-0F8335882046}" type="pres">
      <dgm:prSet presAssocID="{7D1CCBC1-0B98-4316-ADD4-CC62923F85C8}" presName="spacer" presStyleCnt="0"/>
      <dgm:spPr/>
    </dgm:pt>
    <dgm:pt modelId="{FC1C016C-A422-4543-940B-516674B6BD8B}" type="pres">
      <dgm:prSet presAssocID="{74CA3832-24DD-4E34-834F-E9CE53F694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28CA8C-4F96-4288-9C90-C5E83FDCA04C}" type="pres">
      <dgm:prSet presAssocID="{63B83315-7D4A-4808-9A4E-CFBC84FCFBD6}" presName="spacer" presStyleCnt="0"/>
      <dgm:spPr/>
    </dgm:pt>
    <dgm:pt modelId="{C7F9BB7C-0ED2-4B43-83DB-C2181E8C7F87}" type="pres">
      <dgm:prSet presAssocID="{A6F043F8-7D7E-4D47-92F2-C9C286F285A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2A58C29-B7AD-411D-9675-F5BEE908305D}" srcId="{DA2EE732-1860-4C03-8283-A6858B101B46}" destId="{45EE2E9C-87E8-4E1D-BF7E-99103CC661EB}" srcOrd="0" destOrd="0" parTransId="{5023DAC7-2623-4DD9-A48C-059765CCB161}" sibTransId="{7D1CCBC1-0B98-4316-ADD4-CC62923F85C8}"/>
    <dgm:cxn modelId="{7434845C-2F87-455D-A786-CE6BFE456394}" type="presOf" srcId="{DA2EE732-1860-4C03-8283-A6858B101B46}" destId="{B9CE145D-3339-4739-822C-F251C965EC61}" srcOrd="0" destOrd="0" presId="urn:microsoft.com/office/officeart/2005/8/layout/vList2"/>
    <dgm:cxn modelId="{BDA4415D-FCD6-4775-871E-70988BC98F41}" type="presOf" srcId="{74CA3832-24DD-4E34-834F-E9CE53F6949C}" destId="{FC1C016C-A422-4543-940B-516674B6BD8B}" srcOrd="0" destOrd="0" presId="urn:microsoft.com/office/officeart/2005/8/layout/vList2"/>
    <dgm:cxn modelId="{736F6951-8ACA-4FF9-BC79-C943F4261E8D}" type="presOf" srcId="{A6F043F8-7D7E-4D47-92F2-C9C286F285AD}" destId="{C7F9BB7C-0ED2-4B43-83DB-C2181E8C7F87}" srcOrd="0" destOrd="0" presId="urn:microsoft.com/office/officeart/2005/8/layout/vList2"/>
    <dgm:cxn modelId="{32576E9A-EEB4-463C-847D-D640DCD210B4}" type="presOf" srcId="{45EE2E9C-87E8-4E1D-BF7E-99103CC661EB}" destId="{1A5C6C27-11B1-49CA-A6C9-06EC770A15C7}" srcOrd="0" destOrd="0" presId="urn:microsoft.com/office/officeart/2005/8/layout/vList2"/>
    <dgm:cxn modelId="{13BE7EB3-4581-4259-8986-A9490414A91F}" srcId="{DA2EE732-1860-4C03-8283-A6858B101B46}" destId="{A6F043F8-7D7E-4D47-92F2-C9C286F285AD}" srcOrd="2" destOrd="0" parTransId="{7AD5D615-95F4-4BE6-84BD-A95DDDC9DEA1}" sibTransId="{E99FA1F4-603C-47F2-BB03-2448C52F275A}"/>
    <dgm:cxn modelId="{228C3DE9-9881-4CD8-AC18-577A72AC1F17}" srcId="{DA2EE732-1860-4C03-8283-A6858B101B46}" destId="{74CA3832-24DD-4E34-834F-E9CE53F6949C}" srcOrd="1" destOrd="0" parTransId="{96113263-5DC1-4D11-8ADC-F2918E38FF93}" sibTransId="{63B83315-7D4A-4808-9A4E-CFBC84FCFBD6}"/>
    <dgm:cxn modelId="{42179949-550A-469A-BFB9-D5AB0A75A079}" type="presParOf" srcId="{B9CE145D-3339-4739-822C-F251C965EC61}" destId="{1A5C6C27-11B1-49CA-A6C9-06EC770A15C7}" srcOrd="0" destOrd="0" presId="urn:microsoft.com/office/officeart/2005/8/layout/vList2"/>
    <dgm:cxn modelId="{499262C4-2418-4E12-A133-2CBD09EA3B3B}" type="presParOf" srcId="{B9CE145D-3339-4739-822C-F251C965EC61}" destId="{DD0F5C66-754C-40CC-BC5B-0F8335882046}" srcOrd="1" destOrd="0" presId="urn:microsoft.com/office/officeart/2005/8/layout/vList2"/>
    <dgm:cxn modelId="{D3EC57A4-070C-47C9-95E9-330EB34D551C}" type="presParOf" srcId="{B9CE145D-3339-4739-822C-F251C965EC61}" destId="{FC1C016C-A422-4543-940B-516674B6BD8B}" srcOrd="2" destOrd="0" presId="urn:microsoft.com/office/officeart/2005/8/layout/vList2"/>
    <dgm:cxn modelId="{6CC69F63-CE0A-45F9-BA3B-3B23AF581592}" type="presParOf" srcId="{B9CE145D-3339-4739-822C-F251C965EC61}" destId="{EA28CA8C-4F96-4288-9C90-C5E83FDCA04C}" srcOrd="3" destOrd="0" presId="urn:microsoft.com/office/officeart/2005/8/layout/vList2"/>
    <dgm:cxn modelId="{95AD9450-03CB-433D-BC44-A0FFF4485518}" type="presParOf" srcId="{B9CE145D-3339-4739-822C-F251C965EC61}" destId="{C7F9BB7C-0ED2-4B43-83DB-C2181E8C7F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79F34-61BF-425C-B388-954C1ECFEBC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3C98956-8A73-40EC-B280-E50283047F35}">
      <dgm:prSet/>
      <dgm:spPr/>
      <dgm:t>
        <a:bodyPr/>
        <a:lstStyle/>
        <a:p>
          <a:pPr>
            <a:defRPr cap="all"/>
          </a:pPr>
          <a:r>
            <a:rPr lang="es-MX" b="1"/>
            <a:t>Acción, hacer algo no perder tiempo buscando opiniones diversas</a:t>
          </a:r>
          <a:endParaRPr lang="en-US"/>
        </a:p>
      </dgm:t>
    </dgm:pt>
    <dgm:pt modelId="{79646077-56FA-4866-82D3-119B87DD9145}" type="parTrans" cxnId="{23DC0C14-BAD8-4A64-BD04-5051CCAB6D08}">
      <dgm:prSet/>
      <dgm:spPr/>
      <dgm:t>
        <a:bodyPr/>
        <a:lstStyle/>
        <a:p>
          <a:endParaRPr lang="en-US"/>
        </a:p>
      </dgm:t>
    </dgm:pt>
    <dgm:pt modelId="{A6B8EFA8-C6E7-4081-B05A-76ACDB97A3A0}" type="sibTrans" cxnId="{23DC0C14-BAD8-4A64-BD04-5051CCAB6D08}">
      <dgm:prSet/>
      <dgm:spPr/>
      <dgm:t>
        <a:bodyPr/>
        <a:lstStyle/>
        <a:p>
          <a:endParaRPr lang="en-US"/>
        </a:p>
      </dgm:t>
    </dgm:pt>
    <dgm:pt modelId="{8A491998-1466-4BF8-8BB6-2621ECCC2136}">
      <dgm:prSet/>
      <dgm:spPr/>
      <dgm:t>
        <a:bodyPr/>
        <a:lstStyle/>
        <a:p>
          <a:pPr>
            <a:defRPr cap="all"/>
          </a:pPr>
          <a:r>
            <a:rPr lang="es-MX" b="1"/>
            <a:t>Mantenerse cerca del “cliente”, atender sus preferencias</a:t>
          </a:r>
          <a:endParaRPr lang="en-US"/>
        </a:p>
      </dgm:t>
    </dgm:pt>
    <dgm:pt modelId="{C110C9F7-FD42-4A90-A8E4-AA2BE64B371B}" type="parTrans" cxnId="{26A7AAFF-F32B-4C92-AC76-340B4E3045FE}">
      <dgm:prSet/>
      <dgm:spPr/>
      <dgm:t>
        <a:bodyPr/>
        <a:lstStyle/>
        <a:p>
          <a:endParaRPr lang="en-US"/>
        </a:p>
      </dgm:t>
    </dgm:pt>
    <dgm:pt modelId="{B92A10A5-5532-43ED-9021-9A03BB297304}" type="sibTrans" cxnId="{26A7AAFF-F32B-4C92-AC76-340B4E3045FE}">
      <dgm:prSet/>
      <dgm:spPr/>
      <dgm:t>
        <a:bodyPr/>
        <a:lstStyle/>
        <a:p>
          <a:endParaRPr lang="en-US"/>
        </a:p>
      </dgm:t>
    </dgm:pt>
    <dgm:pt modelId="{4BE0147C-8793-4667-A9C5-C9CE57114FDA}">
      <dgm:prSet/>
      <dgm:spPr/>
      <dgm:t>
        <a:bodyPr/>
        <a:lstStyle/>
        <a:p>
          <a:pPr>
            <a:defRPr cap="all"/>
          </a:pPr>
          <a:r>
            <a:rPr lang="es-MX" b="1"/>
            <a:t>Autonomía y espíritu emprendedor: desmenuzar corpo-ración</a:t>
          </a:r>
          <a:endParaRPr lang="en-US"/>
        </a:p>
      </dgm:t>
    </dgm:pt>
    <dgm:pt modelId="{BB03EA8C-4588-4A1E-9864-171806BA0719}" type="parTrans" cxnId="{FB65E5DA-6889-4026-A39D-BD5DF22DD95F}">
      <dgm:prSet/>
      <dgm:spPr/>
      <dgm:t>
        <a:bodyPr/>
        <a:lstStyle/>
        <a:p>
          <a:endParaRPr lang="en-US"/>
        </a:p>
      </dgm:t>
    </dgm:pt>
    <dgm:pt modelId="{48228FD0-C229-4938-8DA7-38A5570EF18F}" type="sibTrans" cxnId="{FB65E5DA-6889-4026-A39D-BD5DF22DD95F}">
      <dgm:prSet/>
      <dgm:spPr/>
      <dgm:t>
        <a:bodyPr/>
        <a:lstStyle/>
        <a:p>
          <a:endParaRPr lang="en-US"/>
        </a:p>
      </dgm:t>
    </dgm:pt>
    <dgm:pt modelId="{717D176B-CFC9-40F4-8077-4ED7D37463DA}">
      <dgm:prSet/>
      <dgm:spPr/>
      <dgm:t>
        <a:bodyPr/>
        <a:lstStyle/>
        <a:p>
          <a:pPr>
            <a:defRPr cap="all"/>
          </a:pPr>
          <a:r>
            <a:rPr lang="es-MX" b="1" dirty="0"/>
            <a:t>Lograr la productividad con toda la corporación  y </a:t>
          </a:r>
          <a:r>
            <a:rPr lang="es-MX" b="1" dirty="0" err="1"/>
            <a:t>reconoCer</a:t>
          </a:r>
          <a:r>
            <a:rPr lang="es-MX" b="1" dirty="0"/>
            <a:t> a las personas</a:t>
          </a:r>
          <a:endParaRPr lang="en-US" dirty="0"/>
        </a:p>
      </dgm:t>
    </dgm:pt>
    <dgm:pt modelId="{22E0B21A-AE79-4144-BE84-430D49EF5003}" type="parTrans" cxnId="{942BBDC6-E568-44EA-9DBE-ED7CC429907E}">
      <dgm:prSet/>
      <dgm:spPr/>
      <dgm:t>
        <a:bodyPr/>
        <a:lstStyle/>
        <a:p>
          <a:endParaRPr lang="en-US"/>
        </a:p>
      </dgm:t>
    </dgm:pt>
    <dgm:pt modelId="{4279E78A-40D5-44F2-999E-A854AB2F574F}" type="sibTrans" cxnId="{942BBDC6-E568-44EA-9DBE-ED7CC429907E}">
      <dgm:prSet/>
      <dgm:spPr/>
      <dgm:t>
        <a:bodyPr/>
        <a:lstStyle/>
        <a:p>
          <a:endParaRPr lang="en-US"/>
        </a:p>
      </dgm:t>
    </dgm:pt>
    <dgm:pt modelId="{00B045E0-06B8-4EAA-B8CB-CEE9F06B1677}">
      <dgm:prSet/>
      <dgm:spPr/>
      <dgm:t>
        <a:bodyPr/>
        <a:lstStyle/>
        <a:p>
          <a:pPr>
            <a:defRPr cap="all"/>
          </a:pPr>
          <a:r>
            <a:rPr lang="es-MX" b="1"/>
            <a:t>Firmes con sus directores, que se mantengan en contacto con el negocio</a:t>
          </a:r>
          <a:endParaRPr lang="en-US"/>
        </a:p>
      </dgm:t>
    </dgm:pt>
    <dgm:pt modelId="{1179E3D0-71E0-4673-8A3D-F6A3725D70D7}" type="parTrans" cxnId="{E286E224-48E9-4E97-9937-745AA256D3E9}">
      <dgm:prSet/>
      <dgm:spPr/>
      <dgm:t>
        <a:bodyPr/>
        <a:lstStyle/>
        <a:p>
          <a:endParaRPr lang="en-US"/>
        </a:p>
      </dgm:t>
    </dgm:pt>
    <dgm:pt modelId="{5ED42F5C-B52B-4AA9-A54C-7326BBBF93EB}" type="sibTrans" cxnId="{E286E224-48E9-4E97-9937-745AA256D3E9}">
      <dgm:prSet/>
      <dgm:spPr/>
      <dgm:t>
        <a:bodyPr/>
        <a:lstStyle/>
        <a:p>
          <a:endParaRPr lang="en-US"/>
        </a:p>
      </dgm:t>
    </dgm:pt>
    <dgm:pt modelId="{A08BEDD4-73DD-492A-8630-AF06E53F1596}">
      <dgm:prSet/>
      <dgm:spPr/>
      <dgm:t>
        <a:bodyPr/>
        <a:lstStyle/>
        <a:p>
          <a:pPr>
            <a:defRPr cap="all"/>
          </a:pPr>
          <a:r>
            <a:rPr lang="es-MX" b="1"/>
            <a:t>Mantenerse en el negocio que la corporación domina mejor</a:t>
          </a:r>
          <a:endParaRPr lang="en-US"/>
        </a:p>
      </dgm:t>
    </dgm:pt>
    <dgm:pt modelId="{3FECF550-BCDB-4AE5-B16D-DEFE51013547}" type="parTrans" cxnId="{CE79A4A6-6925-41B4-BA03-50361D447776}">
      <dgm:prSet/>
      <dgm:spPr/>
      <dgm:t>
        <a:bodyPr/>
        <a:lstStyle/>
        <a:p>
          <a:endParaRPr lang="en-US"/>
        </a:p>
      </dgm:t>
    </dgm:pt>
    <dgm:pt modelId="{779207E4-0469-47D5-8552-3B211012B577}" type="sibTrans" cxnId="{CE79A4A6-6925-41B4-BA03-50361D447776}">
      <dgm:prSet/>
      <dgm:spPr/>
      <dgm:t>
        <a:bodyPr/>
        <a:lstStyle/>
        <a:p>
          <a:endParaRPr lang="en-US"/>
        </a:p>
      </dgm:t>
    </dgm:pt>
    <dgm:pt modelId="{0AB5612C-AEAD-40A5-BD79-A8A44235C121}">
      <dgm:prSet/>
      <dgm:spPr/>
      <dgm:t>
        <a:bodyPr/>
        <a:lstStyle/>
        <a:p>
          <a:pPr>
            <a:defRPr cap="all"/>
          </a:pPr>
          <a:r>
            <a:rPr lang="es-MX" b="1"/>
            <a:t>Personal reducido a lo esencial, pocos niveles adminis-trativos y superiores</a:t>
          </a:r>
          <a:endParaRPr lang="en-US"/>
        </a:p>
      </dgm:t>
    </dgm:pt>
    <dgm:pt modelId="{9F205B42-4D2D-402C-84BF-9EF2962A4AF3}" type="parTrans" cxnId="{0EAE9D2F-D7C5-407B-B710-F913A8E074EE}">
      <dgm:prSet/>
      <dgm:spPr/>
      <dgm:t>
        <a:bodyPr/>
        <a:lstStyle/>
        <a:p>
          <a:endParaRPr lang="en-US"/>
        </a:p>
      </dgm:t>
    </dgm:pt>
    <dgm:pt modelId="{2F93A4F5-E789-4915-A8F8-D12499FB7837}" type="sibTrans" cxnId="{0EAE9D2F-D7C5-407B-B710-F913A8E074EE}">
      <dgm:prSet/>
      <dgm:spPr/>
      <dgm:t>
        <a:bodyPr/>
        <a:lstStyle/>
        <a:p>
          <a:endParaRPr lang="en-US"/>
        </a:p>
      </dgm:t>
    </dgm:pt>
    <dgm:pt modelId="{DB3B326D-77EB-4A65-9BB5-45D8EF0F8623}">
      <dgm:prSet/>
      <dgm:spPr/>
      <dgm:t>
        <a:bodyPr/>
        <a:lstStyle/>
        <a:p>
          <a:pPr>
            <a:defRPr cap="all"/>
          </a:pPr>
          <a:r>
            <a:rPr lang="es-MX" b="1"/>
            <a:t>Patrocinar un clima de dedicación valores corporación y cierta tolerancia: laxo y tensa </a:t>
          </a:r>
          <a:endParaRPr lang="en-US"/>
        </a:p>
      </dgm:t>
    </dgm:pt>
    <dgm:pt modelId="{0F052D63-A36B-43BA-9684-92D14E4168AE}" type="parTrans" cxnId="{FA9014FC-3571-4458-8EDA-A211527B8697}">
      <dgm:prSet/>
      <dgm:spPr/>
      <dgm:t>
        <a:bodyPr/>
        <a:lstStyle/>
        <a:p>
          <a:endParaRPr lang="en-US"/>
        </a:p>
      </dgm:t>
    </dgm:pt>
    <dgm:pt modelId="{60506B34-AA50-45BF-96C3-EEE95C2A7071}" type="sibTrans" cxnId="{FA9014FC-3571-4458-8EDA-A211527B8697}">
      <dgm:prSet/>
      <dgm:spPr/>
      <dgm:t>
        <a:bodyPr/>
        <a:lstStyle/>
        <a:p>
          <a:endParaRPr lang="en-US"/>
        </a:p>
      </dgm:t>
    </dgm:pt>
    <dgm:pt modelId="{88FFF7CB-E992-4E0C-8401-3665EC34B3BD}" type="pres">
      <dgm:prSet presAssocID="{72979F34-61BF-425C-B388-954C1ECFEBC6}" presName="root" presStyleCnt="0">
        <dgm:presLayoutVars>
          <dgm:dir/>
          <dgm:resizeHandles val="exact"/>
        </dgm:presLayoutVars>
      </dgm:prSet>
      <dgm:spPr/>
    </dgm:pt>
    <dgm:pt modelId="{3B957F1D-F121-4DDC-8BED-9BD34A0F62BA}" type="pres">
      <dgm:prSet presAssocID="{A3C98956-8A73-40EC-B280-E50283047F35}" presName="compNode" presStyleCnt="0"/>
      <dgm:spPr/>
    </dgm:pt>
    <dgm:pt modelId="{F26F8200-B5FF-4969-9467-5CF12F18D829}" type="pres">
      <dgm:prSet presAssocID="{A3C98956-8A73-40EC-B280-E50283047F35}" presName="iconBgRect" presStyleLbl="bgShp" presStyleIdx="0" presStyleCnt="8"/>
      <dgm:spPr/>
    </dgm:pt>
    <dgm:pt modelId="{F366659F-0EBD-4E3B-A266-08CEAAB7F6CB}" type="pres">
      <dgm:prSet presAssocID="{A3C98956-8A73-40EC-B280-E50283047F3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C44C379-902C-41E9-9776-D00234A54E3B}" type="pres">
      <dgm:prSet presAssocID="{A3C98956-8A73-40EC-B280-E50283047F35}" presName="spaceRect" presStyleCnt="0"/>
      <dgm:spPr/>
    </dgm:pt>
    <dgm:pt modelId="{880F7769-2555-462F-9614-40B0FB080255}" type="pres">
      <dgm:prSet presAssocID="{A3C98956-8A73-40EC-B280-E50283047F35}" presName="textRect" presStyleLbl="revTx" presStyleIdx="0" presStyleCnt="8">
        <dgm:presLayoutVars>
          <dgm:chMax val="1"/>
          <dgm:chPref val="1"/>
        </dgm:presLayoutVars>
      </dgm:prSet>
      <dgm:spPr/>
    </dgm:pt>
    <dgm:pt modelId="{D6BC6C21-C312-4184-A8E3-57CD96ADD2A3}" type="pres">
      <dgm:prSet presAssocID="{A6B8EFA8-C6E7-4081-B05A-76ACDB97A3A0}" presName="sibTrans" presStyleCnt="0"/>
      <dgm:spPr/>
    </dgm:pt>
    <dgm:pt modelId="{2FF52EA4-8CCF-4023-81A0-899ECE851409}" type="pres">
      <dgm:prSet presAssocID="{8A491998-1466-4BF8-8BB6-2621ECCC2136}" presName="compNode" presStyleCnt="0"/>
      <dgm:spPr/>
    </dgm:pt>
    <dgm:pt modelId="{1F66E9F4-291A-4086-AD32-36A6738CABD4}" type="pres">
      <dgm:prSet presAssocID="{8A491998-1466-4BF8-8BB6-2621ECCC2136}" presName="iconBgRect" presStyleLbl="bgShp" presStyleIdx="1" presStyleCnt="8"/>
      <dgm:spPr/>
    </dgm:pt>
    <dgm:pt modelId="{1B2C7A06-A2DA-4D21-ABE0-DFE4B7081FFA}" type="pres">
      <dgm:prSet presAssocID="{8A491998-1466-4BF8-8BB6-2621ECCC2136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663D017D-B410-4FEE-BEC8-A9735794D320}" type="pres">
      <dgm:prSet presAssocID="{8A491998-1466-4BF8-8BB6-2621ECCC2136}" presName="spaceRect" presStyleCnt="0"/>
      <dgm:spPr/>
    </dgm:pt>
    <dgm:pt modelId="{AEA651AA-59B1-4D62-B392-3E93AF75D907}" type="pres">
      <dgm:prSet presAssocID="{8A491998-1466-4BF8-8BB6-2621ECCC2136}" presName="textRect" presStyleLbl="revTx" presStyleIdx="1" presStyleCnt="8">
        <dgm:presLayoutVars>
          <dgm:chMax val="1"/>
          <dgm:chPref val="1"/>
        </dgm:presLayoutVars>
      </dgm:prSet>
      <dgm:spPr/>
    </dgm:pt>
    <dgm:pt modelId="{CB98F05D-504F-440D-9E07-71D54BA55F57}" type="pres">
      <dgm:prSet presAssocID="{B92A10A5-5532-43ED-9021-9A03BB297304}" presName="sibTrans" presStyleCnt="0"/>
      <dgm:spPr/>
    </dgm:pt>
    <dgm:pt modelId="{9225BAC6-ED73-4D61-82B1-313C40437869}" type="pres">
      <dgm:prSet presAssocID="{4BE0147C-8793-4667-A9C5-C9CE57114FDA}" presName="compNode" presStyleCnt="0"/>
      <dgm:spPr/>
    </dgm:pt>
    <dgm:pt modelId="{3CDCB712-0CCA-4EDC-A1C6-80FCD37581A3}" type="pres">
      <dgm:prSet presAssocID="{4BE0147C-8793-4667-A9C5-C9CE57114FDA}" presName="iconBgRect" presStyleLbl="bgShp" presStyleIdx="2" presStyleCnt="8"/>
      <dgm:spPr/>
    </dgm:pt>
    <dgm:pt modelId="{2CF97F58-F3F5-4DEB-8274-D01B860C1C8E}" type="pres">
      <dgm:prSet presAssocID="{4BE0147C-8793-4667-A9C5-C9CE57114FD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A51E18A3-EDEB-460F-B30B-D2D1642C582F}" type="pres">
      <dgm:prSet presAssocID="{4BE0147C-8793-4667-A9C5-C9CE57114FDA}" presName="spaceRect" presStyleCnt="0"/>
      <dgm:spPr/>
    </dgm:pt>
    <dgm:pt modelId="{9F211F51-32D2-4D79-9872-D07CB831C2D3}" type="pres">
      <dgm:prSet presAssocID="{4BE0147C-8793-4667-A9C5-C9CE57114FDA}" presName="textRect" presStyleLbl="revTx" presStyleIdx="2" presStyleCnt="8">
        <dgm:presLayoutVars>
          <dgm:chMax val="1"/>
          <dgm:chPref val="1"/>
        </dgm:presLayoutVars>
      </dgm:prSet>
      <dgm:spPr/>
    </dgm:pt>
    <dgm:pt modelId="{3F19B5A1-2217-4492-A3EA-E21052794093}" type="pres">
      <dgm:prSet presAssocID="{48228FD0-C229-4938-8DA7-38A5570EF18F}" presName="sibTrans" presStyleCnt="0"/>
      <dgm:spPr/>
    </dgm:pt>
    <dgm:pt modelId="{2D1EEE9A-6C7D-4120-8B26-2E151A1A30F4}" type="pres">
      <dgm:prSet presAssocID="{717D176B-CFC9-40F4-8077-4ED7D37463DA}" presName="compNode" presStyleCnt="0"/>
      <dgm:spPr/>
    </dgm:pt>
    <dgm:pt modelId="{9DBD71E8-5A90-4554-B9DB-DE51FCD5B8AF}" type="pres">
      <dgm:prSet presAssocID="{717D176B-CFC9-40F4-8077-4ED7D37463DA}" presName="iconBgRect" presStyleLbl="bgShp" presStyleIdx="3" presStyleCnt="8"/>
      <dgm:spPr/>
    </dgm:pt>
    <dgm:pt modelId="{B7A16C37-2897-4314-9D4E-FF0F83698D44}" type="pres">
      <dgm:prSet presAssocID="{717D176B-CFC9-40F4-8077-4ED7D37463D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930E8C86-920C-4003-9787-1B9661BC4F11}" type="pres">
      <dgm:prSet presAssocID="{717D176B-CFC9-40F4-8077-4ED7D37463DA}" presName="spaceRect" presStyleCnt="0"/>
      <dgm:spPr/>
    </dgm:pt>
    <dgm:pt modelId="{E7D9C21B-66A4-4345-BCD3-AC9F3ECDBCA9}" type="pres">
      <dgm:prSet presAssocID="{717D176B-CFC9-40F4-8077-4ED7D37463DA}" presName="textRect" presStyleLbl="revTx" presStyleIdx="3" presStyleCnt="8">
        <dgm:presLayoutVars>
          <dgm:chMax val="1"/>
          <dgm:chPref val="1"/>
        </dgm:presLayoutVars>
      </dgm:prSet>
      <dgm:spPr/>
    </dgm:pt>
    <dgm:pt modelId="{67198060-F643-4A4D-80ED-908D399AD03F}" type="pres">
      <dgm:prSet presAssocID="{4279E78A-40D5-44F2-999E-A854AB2F574F}" presName="sibTrans" presStyleCnt="0"/>
      <dgm:spPr/>
    </dgm:pt>
    <dgm:pt modelId="{4AC8D724-6677-437A-B1D6-4C2B9B92C26B}" type="pres">
      <dgm:prSet presAssocID="{00B045E0-06B8-4EAA-B8CB-CEE9F06B1677}" presName="compNode" presStyleCnt="0"/>
      <dgm:spPr/>
    </dgm:pt>
    <dgm:pt modelId="{7DC494AB-9A6F-4432-A085-6391E5ED4BCD}" type="pres">
      <dgm:prSet presAssocID="{00B045E0-06B8-4EAA-B8CB-CEE9F06B1677}" presName="iconBgRect" presStyleLbl="bgShp" presStyleIdx="4" presStyleCnt="8"/>
      <dgm:spPr/>
    </dgm:pt>
    <dgm:pt modelId="{9BBB5E1D-E2F4-4077-A48B-C2B85D14B8F1}" type="pres">
      <dgm:prSet presAssocID="{00B045E0-06B8-4EAA-B8CB-CEE9F06B167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CD49790-7D09-48B7-9463-5008EF75B64A}" type="pres">
      <dgm:prSet presAssocID="{00B045E0-06B8-4EAA-B8CB-CEE9F06B1677}" presName="spaceRect" presStyleCnt="0"/>
      <dgm:spPr/>
    </dgm:pt>
    <dgm:pt modelId="{5B84C11C-6001-4418-BA17-EA3C313E49FF}" type="pres">
      <dgm:prSet presAssocID="{00B045E0-06B8-4EAA-B8CB-CEE9F06B1677}" presName="textRect" presStyleLbl="revTx" presStyleIdx="4" presStyleCnt="8">
        <dgm:presLayoutVars>
          <dgm:chMax val="1"/>
          <dgm:chPref val="1"/>
        </dgm:presLayoutVars>
      </dgm:prSet>
      <dgm:spPr/>
    </dgm:pt>
    <dgm:pt modelId="{A1202A27-E93C-4967-99C8-BFAEF56E63E8}" type="pres">
      <dgm:prSet presAssocID="{5ED42F5C-B52B-4AA9-A54C-7326BBBF93EB}" presName="sibTrans" presStyleCnt="0"/>
      <dgm:spPr/>
    </dgm:pt>
    <dgm:pt modelId="{8FFD3613-10AB-42C7-82B4-D7648B67FA3F}" type="pres">
      <dgm:prSet presAssocID="{A08BEDD4-73DD-492A-8630-AF06E53F1596}" presName="compNode" presStyleCnt="0"/>
      <dgm:spPr/>
    </dgm:pt>
    <dgm:pt modelId="{47167A5E-A858-4372-87D1-86389B01C915}" type="pres">
      <dgm:prSet presAssocID="{A08BEDD4-73DD-492A-8630-AF06E53F1596}" presName="iconBgRect" presStyleLbl="bgShp" presStyleIdx="5" presStyleCnt="8"/>
      <dgm:spPr/>
    </dgm:pt>
    <dgm:pt modelId="{35178FEF-244A-4052-B842-D1B878C91215}" type="pres">
      <dgm:prSet presAssocID="{A08BEDD4-73DD-492A-8630-AF06E53F159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1D8DBB4F-46EA-4157-91E8-10B794B798D6}" type="pres">
      <dgm:prSet presAssocID="{A08BEDD4-73DD-492A-8630-AF06E53F1596}" presName="spaceRect" presStyleCnt="0"/>
      <dgm:spPr/>
    </dgm:pt>
    <dgm:pt modelId="{F0DB4202-F788-4425-B31E-BC72529AAD19}" type="pres">
      <dgm:prSet presAssocID="{A08BEDD4-73DD-492A-8630-AF06E53F1596}" presName="textRect" presStyleLbl="revTx" presStyleIdx="5" presStyleCnt="8">
        <dgm:presLayoutVars>
          <dgm:chMax val="1"/>
          <dgm:chPref val="1"/>
        </dgm:presLayoutVars>
      </dgm:prSet>
      <dgm:spPr/>
    </dgm:pt>
    <dgm:pt modelId="{24325B74-1ECD-4949-885D-C8A1A0F36260}" type="pres">
      <dgm:prSet presAssocID="{779207E4-0469-47D5-8552-3B211012B577}" presName="sibTrans" presStyleCnt="0"/>
      <dgm:spPr/>
    </dgm:pt>
    <dgm:pt modelId="{B9A797EE-BD09-416B-B0E3-43F978EDD6AB}" type="pres">
      <dgm:prSet presAssocID="{0AB5612C-AEAD-40A5-BD79-A8A44235C121}" presName="compNode" presStyleCnt="0"/>
      <dgm:spPr/>
    </dgm:pt>
    <dgm:pt modelId="{BE90086A-D720-4F7A-8F6A-E9EE81992328}" type="pres">
      <dgm:prSet presAssocID="{0AB5612C-AEAD-40A5-BD79-A8A44235C121}" presName="iconBgRect" presStyleLbl="bgShp" presStyleIdx="6" presStyleCnt="8"/>
      <dgm:spPr/>
    </dgm:pt>
    <dgm:pt modelId="{9A2BD5E4-82D7-4787-B114-9A2A671DFC1D}" type="pres">
      <dgm:prSet presAssocID="{0AB5612C-AEAD-40A5-BD79-A8A44235C12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CA300FF6-7DE5-466B-AF86-E279985A359D}" type="pres">
      <dgm:prSet presAssocID="{0AB5612C-AEAD-40A5-BD79-A8A44235C121}" presName="spaceRect" presStyleCnt="0"/>
      <dgm:spPr/>
    </dgm:pt>
    <dgm:pt modelId="{056C43B0-165C-4EB6-BC82-37E8C48713C8}" type="pres">
      <dgm:prSet presAssocID="{0AB5612C-AEAD-40A5-BD79-A8A44235C121}" presName="textRect" presStyleLbl="revTx" presStyleIdx="6" presStyleCnt="8">
        <dgm:presLayoutVars>
          <dgm:chMax val="1"/>
          <dgm:chPref val="1"/>
        </dgm:presLayoutVars>
      </dgm:prSet>
      <dgm:spPr/>
    </dgm:pt>
    <dgm:pt modelId="{BBB1AAEC-C4D7-403B-A6AD-370AD60E47DB}" type="pres">
      <dgm:prSet presAssocID="{2F93A4F5-E789-4915-A8F8-D12499FB7837}" presName="sibTrans" presStyleCnt="0"/>
      <dgm:spPr/>
    </dgm:pt>
    <dgm:pt modelId="{BBE16E89-3EE3-4646-AA96-FD5281C8304F}" type="pres">
      <dgm:prSet presAssocID="{DB3B326D-77EB-4A65-9BB5-45D8EF0F8623}" presName="compNode" presStyleCnt="0"/>
      <dgm:spPr/>
    </dgm:pt>
    <dgm:pt modelId="{C10C0E5D-B9D9-41DA-8205-8690AF6CBF99}" type="pres">
      <dgm:prSet presAssocID="{DB3B326D-77EB-4A65-9BB5-45D8EF0F8623}" presName="iconBgRect" presStyleLbl="bgShp" presStyleIdx="7" presStyleCnt="8"/>
      <dgm:spPr/>
    </dgm:pt>
    <dgm:pt modelId="{5108CD55-34C3-4693-8017-E8A72FED82E5}" type="pres">
      <dgm:prSet presAssocID="{DB3B326D-77EB-4A65-9BB5-45D8EF0F8623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08C64514-AD1C-4577-9F19-7AB262CBAEB6}" type="pres">
      <dgm:prSet presAssocID="{DB3B326D-77EB-4A65-9BB5-45D8EF0F8623}" presName="spaceRect" presStyleCnt="0"/>
      <dgm:spPr/>
    </dgm:pt>
    <dgm:pt modelId="{8A704CA4-771D-4374-BC60-F346E3881ACA}" type="pres">
      <dgm:prSet presAssocID="{DB3B326D-77EB-4A65-9BB5-45D8EF0F8623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86816A10-8066-4F6D-B59D-CCE7034E8F1E}" type="presOf" srcId="{8A491998-1466-4BF8-8BB6-2621ECCC2136}" destId="{AEA651AA-59B1-4D62-B392-3E93AF75D907}" srcOrd="0" destOrd="0" presId="urn:microsoft.com/office/officeart/2018/5/layout/IconCircleLabelList"/>
    <dgm:cxn modelId="{23DC0C14-BAD8-4A64-BD04-5051CCAB6D08}" srcId="{72979F34-61BF-425C-B388-954C1ECFEBC6}" destId="{A3C98956-8A73-40EC-B280-E50283047F35}" srcOrd="0" destOrd="0" parTransId="{79646077-56FA-4866-82D3-119B87DD9145}" sibTransId="{A6B8EFA8-C6E7-4081-B05A-76ACDB97A3A0}"/>
    <dgm:cxn modelId="{E286E224-48E9-4E97-9937-745AA256D3E9}" srcId="{72979F34-61BF-425C-B388-954C1ECFEBC6}" destId="{00B045E0-06B8-4EAA-B8CB-CEE9F06B1677}" srcOrd="4" destOrd="0" parTransId="{1179E3D0-71E0-4673-8A3D-F6A3725D70D7}" sibTransId="{5ED42F5C-B52B-4AA9-A54C-7326BBBF93EB}"/>
    <dgm:cxn modelId="{0EAE9D2F-D7C5-407B-B710-F913A8E074EE}" srcId="{72979F34-61BF-425C-B388-954C1ECFEBC6}" destId="{0AB5612C-AEAD-40A5-BD79-A8A44235C121}" srcOrd="6" destOrd="0" parTransId="{9F205B42-4D2D-402C-84BF-9EF2962A4AF3}" sibTransId="{2F93A4F5-E789-4915-A8F8-D12499FB7837}"/>
    <dgm:cxn modelId="{422B4240-B56D-485E-9CB6-15C1B3A930FF}" type="presOf" srcId="{00B045E0-06B8-4EAA-B8CB-CEE9F06B1677}" destId="{5B84C11C-6001-4418-BA17-EA3C313E49FF}" srcOrd="0" destOrd="0" presId="urn:microsoft.com/office/officeart/2018/5/layout/IconCircleLabelList"/>
    <dgm:cxn modelId="{D8428851-DBF8-4176-8DF2-0A632CF39440}" type="presOf" srcId="{DB3B326D-77EB-4A65-9BB5-45D8EF0F8623}" destId="{8A704CA4-771D-4374-BC60-F346E3881ACA}" srcOrd="0" destOrd="0" presId="urn:microsoft.com/office/officeart/2018/5/layout/IconCircleLabelList"/>
    <dgm:cxn modelId="{E59B5B7C-5FA0-4BE7-A8A5-FD4A1F429E43}" type="presOf" srcId="{A3C98956-8A73-40EC-B280-E50283047F35}" destId="{880F7769-2555-462F-9614-40B0FB080255}" srcOrd="0" destOrd="0" presId="urn:microsoft.com/office/officeart/2018/5/layout/IconCircleLabelList"/>
    <dgm:cxn modelId="{E17CA386-F6E3-4860-98AB-6BA08B31C251}" type="presOf" srcId="{A08BEDD4-73DD-492A-8630-AF06E53F1596}" destId="{F0DB4202-F788-4425-B31E-BC72529AAD19}" srcOrd="0" destOrd="0" presId="urn:microsoft.com/office/officeart/2018/5/layout/IconCircleLabelList"/>
    <dgm:cxn modelId="{CE79A4A6-6925-41B4-BA03-50361D447776}" srcId="{72979F34-61BF-425C-B388-954C1ECFEBC6}" destId="{A08BEDD4-73DD-492A-8630-AF06E53F1596}" srcOrd="5" destOrd="0" parTransId="{3FECF550-BCDB-4AE5-B16D-DEFE51013547}" sibTransId="{779207E4-0469-47D5-8552-3B211012B577}"/>
    <dgm:cxn modelId="{14AEC3BA-584F-48CD-8D4F-9CA7374A9972}" type="presOf" srcId="{0AB5612C-AEAD-40A5-BD79-A8A44235C121}" destId="{056C43B0-165C-4EB6-BC82-37E8C48713C8}" srcOrd="0" destOrd="0" presId="urn:microsoft.com/office/officeart/2018/5/layout/IconCircleLabelList"/>
    <dgm:cxn modelId="{9825DCBA-06DB-43B4-91FE-97D5B0D587CE}" type="presOf" srcId="{72979F34-61BF-425C-B388-954C1ECFEBC6}" destId="{88FFF7CB-E992-4E0C-8401-3665EC34B3BD}" srcOrd="0" destOrd="0" presId="urn:microsoft.com/office/officeart/2018/5/layout/IconCircleLabelList"/>
    <dgm:cxn modelId="{72AFEEBF-0B88-40BA-8482-B9D82220D0CC}" type="presOf" srcId="{717D176B-CFC9-40F4-8077-4ED7D37463DA}" destId="{E7D9C21B-66A4-4345-BCD3-AC9F3ECDBCA9}" srcOrd="0" destOrd="0" presId="urn:microsoft.com/office/officeart/2018/5/layout/IconCircleLabelList"/>
    <dgm:cxn modelId="{942BBDC6-E568-44EA-9DBE-ED7CC429907E}" srcId="{72979F34-61BF-425C-B388-954C1ECFEBC6}" destId="{717D176B-CFC9-40F4-8077-4ED7D37463DA}" srcOrd="3" destOrd="0" parTransId="{22E0B21A-AE79-4144-BE84-430D49EF5003}" sibTransId="{4279E78A-40D5-44F2-999E-A854AB2F574F}"/>
    <dgm:cxn modelId="{FB65E5DA-6889-4026-A39D-BD5DF22DD95F}" srcId="{72979F34-61BF-425C-B388-954C1ECFEBC6}" destId="{4BE0147C-8793-4667-A9C5-C9CE57114FDA}" srcOrd="2" destOrd="0" parTransId="{BB03EA8C-4588-4A1E-9864-171806BA0719}" sibTransId="{48228FD0-C229-4938-8DA7-38A5570EF18F}"/>
    <dgm:cxn modelId="{257020E5-F3E4-47BD-81B6-ACE50F64E87B}" type="presOf" srcId="{4BE0147C-8793-4667-A9C5-C9CE57114FDA}" destId="{9F211F51-32D2-4D79-9872-D07CB831C2D3}" srcOrd="0" destOrd="0" presId="urn:microsoft.com/office/officeart/2018/5/layout/IconCircleLabelList"/>
    <dgm:cxn modelId="{FA9014FC-3571-4458-8EDA-A211527B8697}" srcId="{72979F34-61BF-425C-B388-954C1ECFEBC6}" destId="{DB3B326D-77EB-4A65-9BB5-45D8EF0F8623}" srcOrd="7" destOrd="0" parTransId="{0F052D63-A36B-43BA-9684-92D14E4168AE}" sibTransId="{60506B34-AA50-45BF-96C3-EEE95C2A7071}"/>
    <dgm:cxn modelId="{26A7AAFF-F32B-4C92-AC76-340B4E3045FE}" srcId="{72979F34-61BF-425C-B388-954C1ECFEBC6}" destId="{8A491998-1466-4BF8-8BB6-2621ECCC2136}" srcOrd="1" destOrd="0" parTransId="{C110C9F7-FD42-4A90-A8E4-AA2BE64B371B}" sibTransId="{B92A10A5-5532-43ED-9021-9A03BB297304}"/>
    <dgm:cxn modelId="{6CE83BC7-5DAD-498E-B9AC-A53944537EA1}" type="presParOf" srcId="{88FFF7CB-E992-4E0C-8401-3665EC34B3BD}" destId="{3B957F1D-F121-4DDC-8BED-9BD34A0F62BA}" srcOrd="0" destOrd="0" presId="urn:microsoft.com/office/officeart/2018/5/layout/IconCircleLabelList"/>
    <dgm:cxn modelId="{1782F72E-C004-438F-AD34-C36D6E81B84E}" type="presParOf" srcId="{3B957F1D-F121-4DDC-8BED-9BD34A0F62BA}" destId="{F26F8200-B5FF-4969-9467-5CF12F18D829}" srcOrd="0" destOrd="0" presId="urn:microsoft.com/office/officeart/2018/5/layout/IconCircleLabelList"/>
    <dgm:cxn modelId="{6D79BAD3-7CFB-4EA9-AD9D-6630AAC1F1E5}" type="presParOf" srcId="{3B957F1D-F121-4DDC-8BED-9BD34A0F62BA}" destId="{F366659F-0EBD-4E3B-A266-08CEAAB7F6CB}" srcOrd="1" destOrd="0" presId="urn:microsoft.com/office/officeart/2018/5/layout/IconCircleLabelList"/>
    <dgm:cxn modelId="{9A09F324-FB88-4AF0-8E6A-41F1C5978629}" type="presParOf" srcId="{3B957F1D-F121-4DDC-8BED-9BD34A0F62BA}" destId="{0C44C379-902C-41E9-9776-D00234A54E3B}" srcOrd="2" destOrd="0" presId="urn:microsoft.com/office/officeart/2018/5/layout/IconCircleLabelList"/>
    <dgm:cxn modelId="{736D6E6A-AFC5-41A7-A6DF-BB12C0BF0158}" type="presParOf" srcId="{3B957F1D-F121-4DDC-8BED-9BD34A0F62BA}" destId="{880F7769-2555-462F-9614-40B0FB080255}" srcOrd="3" destOrd="0" presId="urn:microsoft.com/office/officeart/2018/5/layout/IconCircleLabelList"/>
    <dgm:cxn modelId="{AC911060-D5AD-4A38-AFA6-C89B96D911E5}" type="presParOf" srcId="{88FFF7CB-E992-4E0C-8401-3665EC34B3BD}" destId="{D6BC6C21-C312-4184-A8E3-57CD96ADD2A3}" srcOrd="1" destOrd="0" presId="urn:microsoft.com/office/officeart/2018/5/layout/IconCircleLabelList"/>
    <dgm:cxn modelId="{6099BB48-EF40-4C46-8E1D-03D0BC94CC19}" type="presParOf" srcId="{88FFF7CB-E992-4E0C-8401-3665EC34B3BD}" destId="{2FF52EA4-8CCF-4023-81A0-899ECE851409}" srcOrd="2" destOrd="0" presId="urn:microsoft.com/office/officeart/2018/5/layout/IconCircleLabelList"/>
    <dgm:cxn modelId="{BB8520D8-0F3F-40A1-B8A3-598F548FEF6E}" type="presParOf" srcId="{2FF52EA4-8CCF-4023-81A0-899ECE851409}" destId="{1F66E9F4-291A-4086-AD32-36A6738CABD4}" srcOrd="0" destOrd="0" presId="urn:microsoft.com/office/officeart/2018/5/layout/IconCircleLabelList"/>
    <dgm:cxn modelId="{01F05DB7-D923-4F38-A56C-78F8D3062226}" type="presParOf" srcId="{2FF52EA4-8CCF-4023-81A0-899ECE851409}" destId="{1B2C7A06-A2DA-4D21-ABE0-DFE4B7081FFA}" srcOrd="1" destOrd="0" presId="urn:microsoft.com/office/officeart/2018/5/layout/IconCircleLabelList"/>
    <dgm:cxn modelId="{CFC88FEA-7706-4020-8404-196535F95A5E}" type="presParOf" srcId="{2FF52EA4-8CCF-4023-81A0-899ECE851409}" destId="{663D017D-B410-4FEE-BEC8-A9735794D320}" srcOrd="2" destOrd="0" presId="urn:microsoft.com/office/officeart/2018/5/layout/IconCircleLabelList"/>
    <dgm:cxn modelId="{0B2E9F82-5405-46E4-939A-CE0A592B54A2}" type="presParOf" srcId="{2FF52EA4-8CCF-4023-81A0-899ECE851409}" destId="{AEA651AA-59B1-4D62-B392-3E93AF75D907}" srcOrd="3" destOrd="0" presId="urn:microsoft.com/office/officeart/2018/5/layout/IconCircleLabelList"/>
    <dgm:cxn modelId="{5C57DF4D-F586-4C7F-B680-EBFF56331AE9}" type="presParOf" srcId="{88FFF7CB-E992-4E0C-8401-3665EC34B3BD}" destId="{CB98F05D-504F-440D-9E07-71D54BA55F57}" srcOrd="3" destOrd="0" presId="urn:microsoft.com/office/officeart/2018/5/layout/IconCircleLabelList"/>
    <dgm:cxn modelId="{C903EFB5-204B-428D-BDF6-B6200360DBDD}" type="presParOf" srcId="{88FFF7CB-E992-4E0C-8401-3665EC34B3BD}" destId="{9225BAC6-ED73-4D61-82B1-313C40437869}" srcOrd="4" destOrd="0" presId="urn:microsoft.com/office/officeart/2018/5/layout/IconCircleLabelList"/>
    <dgm:cxn modelId="{EE6F0135-D766-40AC-BD76-D899C5A23DAD}" type="presParOf" srcId="{9225BAC6-ED73-4D61-82B1-313C40437869}" destId="{3CDCB712-0CCA-4EDC-A1C6-80FCD37581A3}" srcOrd="0" destOrd="0" presId="urn:microsoft.com/office/officeart/2018/5/layout/IconCircleLabelList"/>
    <dgm:cxn modelId="{1BDEB198-A7EA-4363-AEEB-410D3933D1F5}" type="presParOf" srcId="{9225BAC6-ED73-4D61-82B1-313C40437869}" destId="{2CF97F58-F3F5-4DEB-8274-D01B860C1C8E}" srcOrd="1" destOrd="0" presId="urn:microsoft.com/office/officeart/2018/5/layout/IconCircleLabelList"/>
    <dgm:cxn modelId="{E617479E-439C-4560-B8B5-967FEE5BC48A}" type="presParOf" srcId="{9225BAC6-ED73-4D61-82B1-313C40437869}" destId="{A51E18A3-EDEB-460F-B30B-D2D1642C582F}" srcOrd="2" destOrd="0" presId="urn:microsoft.com/office/officeart/2018/5/layout/IconCircleLabelList"/>
    <dgm:cxn modelId="{BF04AEA8-FFF9-427A-A21A-7756B31829F0}" type="presParOf" srcId="{9225BAC6-ED73-4D61-82B1-313C40437869}" destId="{9F211F51-32D2-4D79-9872-D07CB831C2D3}" srcOrd="3" destOrd="0" presId="urn:microsoft.com/office/officeart/2018/5/layout/IconCircleLabelList"/>
    <dgm:cxn modelId="{6E592807-3489-418F-B8A3-82009268B1EF}" type="presParOf" srcId="{88FFF7CB-E992-4E0C-8401-3665EC34B3BD}" destId="{3F19B5A1-2217-4492-A3EA-E21052794093}" srcOrd="5" destOrd="0" presId="urn:microsoft.com/office/officeart/2018/5/layout/IconCircleLabelList"/>
    <dgm:cxn modelId="{43BAF631-F935-4F5F-865F-8C2840F3579C}" type="presParOf" srcId="{88FFF7CB-E992-4E0C-8401-3665EC34B3BD}" destId="{2D1EEE9A-6C7D-4120-8B26-2E151A1A30F4}" srcOrd="6" destOrd="0" presId="urn:microsoft.com/office/officeart/2018/5/layout/IconCircleLabelList"/>
    <dgm:cxn modelId="{75B3B693-50BA-4733-BE92-85360CFF9CAF}" type="presParOf" srcId="{2D1EEE9A-6C7D-4120-8B26-2E151A1A30F4}" destId="{9DBD71E8-5A90-4554-B9DB-DE51FCD5B8AF}" srcOrd="0" destOrd="0" presId="urn:microsoft.com/office/officeart/2018/5/layout/IconCircleLabelList"/>
    <dgm:cxn modelId="{6A43F91B-22B0-4B5D-97C3-95BB4C3B57EA}" type="presParOf" srcId="{2D1EEE9A-6C7D-4120-8B26-2E151A1A30F4}" destId="{B7A16C37-2897-4314-9D4E-FF0F83698D44}" srcOrd="1" destOrd="0" presId="urn:microsoft.com/office/officeart/2018/5/layout/IconCircleLabelList"/>
    <dgm:cxn modelId="{DA36BEC9-E38C-40BA-AA8F-CBA4AE2EC24C}" type="presParOf" srcId="{2D1EEE9A-6C7D-4120-8B26-2E151A1A30F4}" destId="{930E8C86-920C-4003-9787-1B9661BC4F11}" srcOrd="2" destOrd="0" presId="urn:microsoft.com/office/officeart/2018/5/layout/IconCircleLabelList"/>
    <dgm:cxn modelId="{7462D24C-1D03-4EF1-8EC4-914ECFA02607}" type="presParOf" srcId="{2D1EEE9A-6C7D-4120-8B26-2E151A1A30F4}" destId="{E7D9C21B-66A4-4345-BCD3-AC9F3ECDBCA9}" srcOrd="3" destOrd="0" presId="urn:microsoft.com/office/officeart/2018/5/layout/IconCircleLabelList"/>
    <dgm:cxn modelId="{E07B08A3-B8C8-4FC8-A573-B39E19A324AF}" type="presParOf" srcId="{88FFF7CB-E992-4E0C-8401-3665EC34B3BD}" destId="{67198060-F643-4A4D-80ED-908D399AD03F}" srcOrd="7" destOrd="0" presId="urn:microsoft.com/office/officeart/2018/5/layout/IconCircleLabelList"/>
    <dgm:cxn modelId="{CE2AB853-45A7-4321-9DFC-FE71BF217966}" type="presParOf" srcId="{88FFF7CB-E992-4E0C-8401-3665EC34B3BD}" destId="{4AC8D724-6677-437A-B1D6-4C2B9B92C26B}" srcOrd="8" destOrd="0" presId="urn:microsoft.com/office/officeart/2018/5/layout/IconCircleLabelList"/>
    <dgm:cxn modelId="{FFA4721A-D4C2-4559-B328-189B2531C631}" type="presParOf" srcId="{4AC8D724-6677-437A-B1D6-4C2B9B92C26B}" destId="{7DC494AB-9A6F-4432-A085-6391E5ED4BCD}" srcOrd="0" destOrd="0" presId="urn:microsoft.com/office/officeart/2018/5/layout/IconCircleLabelList"/>
    <dgm:cxn modelId="{8C5CDDDC-CCC6-4504-BD5E-F829B295439A}" type="presParOf" srcId="{4AC8D724-6677-437A-B1D6-4C2B9B92C26B}" destId="{9BBB5E1D-E2F4-4077-A48B-C2B85D14B8F1}" srcOrd="1" destOrd="0" presId="urn:microsoft.com/office/officeart/2018/5/layout/IconCircleLabelList"/>
    <dgm:cxn modelId="{4E1D4070-072C-49DE-9A0E-1EF6E419DB90}" type="presParOf" srcId="{4AC8D724-6677-437A-B1D6-4C2B9B92C26B}" destId="{0CD49790-7D09-48B7-9463-5008EF75B64A}" srcOrd="2" destOrd="0" presId="urn:microsoft.com/office/officeart/2018/5/layout/IconCircleLabelList"/>
    <dgm:cxn modelId="{D46E6E91-834A-4A27-83C2-AF05640CB81D}" type="presParOf" srcId="{4AC8D724-6677-437A-B1D6-4C2B9B92C26B}" destId="{5B84C11C-6001-4418-BA17-EA3C313E49FF}" srcOrd="3" destOrd="0" presId="urn:microsoft.com/office/officeart/2018/5/layout/IconCircleLabelList"/>
    <dgm:cxn modelId="{874A9487-09D2-4672-8510-93B8C1230201}" type="presParOf" srcId="{88FFF7CB-E992-4E0C-8401-3665EC34B3BD}" destId="{A1202A27-E93C-4967-99C8-BFAEF56E63E8}" srcOrd="9" destOrd="0" presId="urn:microsoft.com/office/officeart/2018/5/layout/IconCircleLabelList"/>
    <dgm:cxn modelId="{FA46EE47-95AB-4252-979F-7EEAA4BDAD56}" type="presParOf" srcId="{88FFF7CB-E992-4E0C-8401-3665EC34B3BD}" destId="{8FFD3613-10AB-42C7-82B4-D7648B67FA3F}" srcOrd="10" destOrd="0" presId="urn:microsoft.com/office/officeart/2018/5/layout/IconCircleLabelList"/>
    <dgm:cxn modelId="{5C830D23-7297-4EEB-AB30-2EE6D267ECC9}" type="presParOf" srcId="{8FFD3613-10AB-42C7-82B4-D7648B67FA3F}" destId="{47167A5E-A858-4372-87D1-86389B01C915}" srcOrd="0" destOrd="0" presId="urn:microsoft.com/office/officeart/2018/5/layout/IconCircleLabelList"/>
    <dgm:cxn modelId="{CB3DBB49-E3C1-4A04-A4AA-343958A36A79}" type="presParOf" srcId="{8FFD3613-10AB-42C7-82B4-D7648B67FA3F}" destId="{35178FEF-244A-4052-B842-D1B878C91215}" srcOrd="1" destOrd="0" presId="urn:microsoft.com/office/officeart/2018/5/layout/IconCircleLabelList"/>
    <dgm:cxn modelId="{960F7721-5AB9-496D-B6D9-4AF702677219}" type="presParOf" srcId="{8FFD3613-10AB-42C7-82B4-D7648B67FA3F}" destId="{1D8DBB4F-46EA-4157-91E8-10B794B798D6}" srcOrd="2" destOrd="0" presId="urn:microsoft.com/office/officeart/2018/5/layout/IconCircleLabelList"/>
    <dgm:cxn modelId="{21F21248-3A50-4106-B3B7-76020EE82C62}" type="presParOf" srcId="{8FFD3613-10AB-42C7-82B4-D7648B67FA3F}" destId="{F0DB4202-F788-4425-B31E-BC72529AAD19}" srcOrd="3" destOrd="0" presId="urn:microsoft.com/office/officeart/2018/5/layout/IconCircleLabelList"/>
    <dgm:cxn modelId="{B3F5BD36-66A3-4594-9DB4-D0D4D0F63FD7}" type="presParOf" srcId="{88FFF7CB-E992-4E0C-8401-3665EC34B3BD}" destId="{24325B74-1ECD-4949-885D-C8A1A0F36260}" srcOrd="11" destOrd="0" presId="urn:microsoft.com/office/officeart/2018/5/layout/IconCircleLabelList"/>
    <dgm:cxn modelId="{6390F657-6CD2-4EB9-959E-BEEA955EED4E}" type="presParOf" srcId="{88FFF7CB-E992-4E0C-8401-3665EC34B3BD}" destId="{B9A797EE-BD09-416B-B0E3-43F978EDD6AB}" srcOrd="12" destOrd="0" presId="urn:microsoft.com/office/officeart/2018/5/layout/IconCircleLabelList"/>
    <dgm:cxn modelId="{F0C9B157-695F-40CD-A1FB-2D67063FA9FF}" type="presParOf" srcId="{B9A797EE-BD09-416B-B0E3-43F978EDD6AB}" destId="{BE90086A-D720-4F7A-8F6A-E9EE81992328}" srcOrd="0" destOrd="0" presId="urn:microsoft.com/office/officeart/2018/5/layout/IconCircleLabelList"/>
    <dgm:cxn modelId="{F3CBD341-B999-4CAF-AF26-F71118579DE6}" type="presParOf" srcId="{B9A797EE-BD09-416B-B0E3-43F978EDD6AB}" destId="{9A2BD5E4-82D7-4787-B114-9A2A671DFC1D}" srcOrd="1" destOrd="0" presId="urn:microsoft.com/office/officeart/2018/5/layout/IconCircleLabelList"/>
    <dgm:cxn modelId="{DC08D472-474F-4809-B626-DD33CD641910}" type="presParOf" srcId="{B9A797EE-BD09-416B-B0E3-43F978EDD6AB}" destId="{CA300FF6-7DE5-466B-AF86-E279985A359D}" srcOrd="2" destOrd="0" presId="urn:microsoft.com/office/officeart/2018/5/layout/IconCircleLabelList"/>
    <dgm:cxn modelId="{8FB9D809-E8DF-4F19-944B-39A5BA0DF605}" type="presParOf" srcId="{B9A797EE-BD09-416B-B0E3-43F978EDD6AB}" destId="{056C43B0-165C-4EB6-BC82-37E8C48713C8}" srcOrd="3" destOrd="0" presId="urn:microsoft.com/office/officeart/2018/5/layout/IconCircleLabelList"/>
    <dgm:cxn modelId="{854BC758-BD91-4DB1-A639-EFDC748C0532}" type="presParOf" srcId="{88FFF7CB-E992-4E0C-8401-3665EC34B3BD}" destId="{BBB1AAEC-C4D7-403B-A6AD-370AD60E47DB}" srcOrd="13" destOrd="0" presId="urn:microsoft.com/office/officeart/2018/5/layout/IconCircleLabelList"/>
    <dgm:cxn modelId="{3023392F-DF76-4D5A-A4BD-D3E54D7BFCDE}" type="presParOf" srcId="{88FFF7CB-E992-4E0C-8401-3665EC34B3BD}" destId="{BBE16E89-3EE3-4646-AA96-FD5281C8304F}" srcOrd="14" destOrd="0" presId="urn:microsoft.com/office/officeart/2018/5/layout/IconCircleLabelList"/>
    <dgm:cxn modelId="{40518076-CF0E-4504-8805-0DF466EB83EC}" type="presParOf" srcId="{BBE16E89-3EE3-4646-AA96-FD5281C8304F}" destId="{C10C0E5D-B9D9-41DA-8205-8690AF6CBF99}" srcOrd="0" destOrd="0" presId="urn:microsoft.com/office/officeart/2018/5/layout/IconCircleLabelList"/>
    <dgm:cxn modelId="{DAF51924-6E88-4011-BFFD-1F74813E03D7}" type="presParOf" srcId="{BBE16E89-3EE3-4646-AA96-FD5281C8304F}" destId="{5108CD55-34C3-4693-8017-E8A72FED82E5}" srcOrd="1" destOrd="0" presId="urn:microsoft.com/office/officeart/2018/5/layout/IconCircleLabelList"/>
    <dgm:cxn modelId="{F0AE78F6-AF2E-4C10-A6FC-78F9EEB6BE32}" type="presParOf" srcId="{BBE16E89-3EE3-4646-AA96-FD5281C8304F}" destId="{08C64514-AD1C-4577-9F19-7AB262CBAEB6}" srcOrd="2" destOrd="0" presId="urn:microsoft.com/office/officeart/2018/5/layout/IconCircleLabelList"/>
    <dgm:cxn modelId="{D484CCDC-B634-4820-83CF-A49A10ED07AE}" type="presParOf" srcId="{BBE16E89-3EE3-4646-AA96-FD5281C8304F}" destId="{8A704CA4-771D-4374-BC60-F346E3881AC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C6C27-11B1-49CA-A6C9-06EC770A15C7}">
      <dsp:nvSpPr>
        <dsp:cNvPr id="0" name=""/>
        <dsp:cNvSpPr/>
      </dsp:nvSpPr>
      <dsp:spPr>
        <a:xfrm>
          <a:off x="0" y="296397"/>
          <a:ext cx="4885203" cy="170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b="1" kern="1200" dirty="0"/>
            <a:t>I. La Reforma Educativa, </a:t>
          </a:r>
          <a:r>
            <a:rPr lang="es-MX" sz="3100" b="1" i="1" kern="1200" dirty="0"/>
            <a:t>per se,</a:t>
          </a:r>
          <a:r>
            <a:rPr lang="es-MX" sz="3100" b="1" kern="1200" dirty="0"/>
            <a:t> como innovación o mejora</a:t>
          </a:r>
          <a:endParaRPr lang="en-US" sz="3100" kern="1200" dirty="0"/>
        </a:p>
      </dsp:txBody>
      <dsp:txXfrm>
        <a:off x="83216" y="379613"/>
        <a:ext cx="4718771" cy="1538258"/>
      </dsp:txXfrm>
    </dsp:sp>
    <dsp:sp modelId="{FC1C016C-A422-4543-940B-516674B6BD8B}">
      <dsp:nvSpPr>
        <dsp:cNvPr id="0" name=""/>
        <dsp:cNvSpPr/>
      </dsp:nvSpPr>
      <dsp:spPr>
        <a:xfrm>
          <a:off x="0" y="2090367"/>
          <a:ext cx="4885203" cy="170469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b="1" kern="1200" dirty="0"/>
            <a:t>II. El suceder de la Calidad a la Excelencia en educa-</a:t>
          </a:r>
          <a:r>
            <a:rPr lang="es-MX" sz="3100" b="1" kern="1200" dirty="0" err="1"/>
            <a:t>ción</a:t>
          </a:r>
          <a:endParaRPr lang="en-US" sz="3100" kern="1200" dirty="0"/>
        </a:p>
      </dsp:txBody>
      <dsp:txXfrm>
        <a:off x="83216" y="2173583"/>
        <a:ext cx="4718771" cy="1538258"/>
      </dsp:txXfrm>
    </dsp:sp>
    <dsp:sp modelId="{C7F9BB7C-0ED2-4B43-83DB-C2181E8C7F87}">
      <dsp:nvSpPr>
        <dsp:cNvPr id="0" name=""/>
        <dsp:cNvSpPr/>
      </dsp:nvSpPr>
      <dsp:spPr>
        <a:xfrm>
          <a:off x="0" y="3884338"/>
          <a:ext cx="4885203" cy="170469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b="1" kern="1200" dirty="0"/>
            <a:t>III. El avance en las Ciencias de la Salud y su traslación a nuestro campo de interés</a:t>
          </a:r>
          <a:endParaRPr lang="en-US" sz="3100" kern="1200" dirty="0"/>
        </a:p>
      </dsp:txBody>
      <dsp:txXfrm>
        <a:off x="83216" y="3967554"/>
        <a:ext cx="4718771" cy="1538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F8200-B5FF-4969-9467-5CF12F18D829}">
      <dsp:nvSpPr>
        <dsp:cNvPr id="0" name=""/>
        <dsp:cNvSpPr/>
      </dsp:nvSpPr>
      <dsp:spPr>
        <a:xfrm>
          <a:off x="548934" y="288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6659F-0EBD-4E3B-A266-08CEAAB7F6CB}">
      <dsp:nvSpPr>
        <dsp:cNvPr id="0" name=""/>
        <dsp:cNvSpPr/>
      </dsp:nvSpPr>
      <dsp:spPr>
        <a:xfrm>
          <a:off x="76236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F7769-2555-462F-9614-40B0FB080255}">
      <dsp:nvSpPr>
        <dsp:cNvPr id="0" name=""/>
        <dsp:cNvSpPr/>
      </dsp:nvSpPr>
      <dsp:spPr>
        <a:xfrm>
          <a:off x="22878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/>
            <a:t>Acción, hacer algo no perder tiempo buscando opiniones diversas</a:t>
          </a:r>
          <a:endParaRPr lang="en-US" sz="1100" kern="1200"/>
        </a:p>
      </dsp:txBody>
      <dsp:txXfrm>
        <a:off x="228784" y="1313725"/>
        <a:ext cx="1641796" cy="656718"/>
      </dsp:txXfrm>
    </dsp:sp>
    <dsp:sp modelId="{1F66E9F4-291A-4086-AD32-36A6738CABD4}">
      <dsp:nvSpPr>
        <dsp:cNvPr id="0" name=""/>
        <dsp:cNvSpPr/>
      </dsp:nvSpPr>
      <dsp:spPr>
        <a:xfrm>
          <a:off x="2478046" y="288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C7A06-A2DA-4D21-ABE0-DFE4B7081FFA}">
      <dsp:nvSpPr>
        <dsp:cNvPr id="0" name=""/>
        <dsp:cNvSpPr/>
      </dsp:nvSpPr>
      <dsp:spPr>
        <a:xfrm>
          <a:off x="2691479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651AA-59B1-4D62-B392-3E93AF75D907}">
      <dsp:nvSpPr>
        <dsp:cNvPr id="0" name=""/>
        <dsp:cNvSpPr/>
      </dsp:nvSpPr>
      <dsp:spPr>
        <a:xfrm>
          <a:off x="2157895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/>
            <a:t>Mantenerse cerca del “cliente”, atender sus preferencias</a:t>
          </a:r>
          <a:endParaRPr lang="en-US" sz="1100" kern="1200"/>
        </a:p>
      </dsp:txBody>
      <dsp:txXfrm>
        <a:off x="2157895" y="1313725"/>
        <a:ext cx="1641796" cy="656718"/>
      </dsp:txXfrm>
    </dsp:sp>
    <dsp:sp modelId="{3CDCB712-0CCA-4EDC-A1C6-80FCD37581A3}">
      <dsp:nvSpPr>
        <dsp:cNvPr id="0" name=""/>
        <dsp:cNvSpPr/>
      </dsp:nvSpPr>
      <dsp:spPr>
        <a:xfrm>
          <a:off x="4407157" y="288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97F58-F3F5-4DEB-8274-D01B860C1C8E}">
      <dsp:nvSpPr>
        <dsp:cNvPr id="0" name=""/>
        <dsp:cNvSpPr/>
      </dsp:nvSpPr>
      <dsp:spPr>
        <a:xfrm>
          <a:off x="4620591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11F51-32D2-4D79-9872-D07CB831C2D3}">
      <dsp:nvSpPr>
        <dsp:cNvPr id="0" name=""/>
        <dsp:cNvSpPr/>
      </dsp:nvSpPr>
      <dsp:spPr>
        <a:xfrm>
          <a:off x="4087007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/>
            <a:t>Autonomía y espíritu emprendedor: desmenuzar corpo-ración</a:t>
          </a:r>
          <a:endParaRPr lang="en-US" sz="1100" kern="1200"/>
        </a:p>
      </dsp:txBody>
      <dsp:txXfrm>
        <a:off x="4087007" y="1313725"/>
        <a:ext cx="1641796" cy="656718"/>
      </dsp:txXfrm>
    </dsp:sp>
    <dsp:sp modelId="{9DBD71E8-5A90-4554-B9DB-DE51FCD5B8AF}">
      <dsp:nvSpPr>
        <dsp:cNvPr id="0" name=""/>
        <dsp:cNvSpPr/>
      </dsp:nvSpPr>
      <dsp:spPr>
        <a:xfrm>
          <a:off x="6336268" y="288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16C37-2897-4314-9D4E-FF0F83698D44}">
      <dsp:nvSpPr>
        <dsp:cNvPr id="0" name=""/>
        <dsp:cNvSpPr/>
      </dsp:nvSpPr>
      <dsp:spPr>
        <a:xfrm>
          <a:off x="6549702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9C21B-66A4-4345-BCD3-AC9F3ECDBCA9}">
      <dsp:nvSpPr>
        <dsp:cNvPr id="0" name=""/>
        <dsp:cNvSpPr/>
      </dsp:nvSpPr>
      <dsp:spPr>
        <a:xfrm>
          <a:off x="601611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 dirty="0"/>
            <a:t>Lograr la productividad con toda la corporación  y </a:t>
          </a:r>
          <a:r>
            <a:rPr lang="es-MX" sz="1100" b="1" kern="1200" dirty="0" err="1"/>
            <a:t>reconoCer</a:t>
          </a:r>
          <a:r>
            <a:rPr lang="es-MX" sz="1100" b="1" kern="1200" dirty="0"/>
            <a:t> a las personas</a:t>
          </a:r>
          <a:endParaRPr lang="en-US" sz="1100" kern="1200" dirty="0"/>
        </a:p>
      </dsp:txBody>
      <dsp:txXfrm>
        <a:off x="6016118" y="1313725"/>
        <a:ext cx="1641796" cy="656718"/>
      </dsp:txXfrm>
    </dsp:sp>
    <dsp:sp modelId="{7DC494AB-9A6F-4432-A085-6391E5ED4BCD}">
      <dsp:nvSpPr>
        <dsp:cNvPr id="0" name=""/>
        <dsp:cNvSpPr/>
      </dsp:nvSpPr>
      <dsp:spPr>
        <a:xfrm>
          <a:off x="548934" y="2380893"/>
          <a:ext cx="1001496" cy="10014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B5E1D-E2F4-4077-A48B-C2B85D14B8F1}">
      <dsp:nvSpPr>
        <dsp:cNvPr id="0" name=""/>
        <dsp:cNvSpPr/>
      </dsp:nvSpPr>
      <dsp:spPr>
        <a:xfrm>
          <a:off x="762368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4C11C-6001-4418-BA17-EA3C313E49FF}">
      <dsp:nvSpPr>
        <dsp:cNvPr id="0" name=""/>
        <dsp:cNvSpPr/>
      </dsp:nvSpPr>
      <dsp:spPr>
        <a:xfrm>
          <a:off x="228784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/>
            <a:t>Firmes con sus directores, que se mantengan en contacto con el negocio</a:t>
          </a:r>
          <a:endParaRPr lang="en-US" sz="1100" kern="1200"/>
        </a:p>
      </dsp:txBody>
      <dsp:txXfrm>
        <a:off x="228784" y="3694331"/>
        <a:ext cx="1641796" cy="656718"/>
      </dsp:txXfrm>
    </dsp:sp>
    <dsp:sp modelId="{47167A5E-A858-4372-87D1-86389B01C915}">
      <dsp:nvSpPr>
        <dsp:cNvPr id="0" name=""/>
        <dsp:cNvSpPr/>
      </dsp:nvSpPr>
      <dsp:spPr>
        <a:xfrm>
          <a:off x="2478046" y="2380893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78FEF-244A-4052-B842-D1B878C91215}">
      <dsp:nvSpPr>
        <dsp:cNvPr id="0" name=""/>
        <dsp:cNvSpPr/>
      </dsp:nvSpPr>
      <dsp:spPr>
        <a:xfrm>
          <a:off x="2691479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B4202-F788-4425-B31E-BC72529AAD19}">
      <dsp:nvSpPr>
        <dsp:cNvPr id="0" name=""/>
        <dsp:cNvSpPr/>
      </dsp:nvSpPr>
      <dsp:spPr>
        <a:xfrm>
          <a:off x="2157895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/>
            <a:t>Mantenerse en el negocio que la corporación domina mejor</a:t>
          </a:r>
          <a:endParaRPr lang="en-US" sz="1100" kern="1200"/>
        </a:p>
      </dsp:txBody>
      <dsp:txXfrm>
        <a:off x="2157895" y="3694331"/>
        <a:ext cx="1641796" cy="656718"/>
      </dsp:txXfrm>
    </dsp:sp>
    <dsp:sp modelId="{BE90086A-D720-4F7A-8F6A-E9EE81992328}">
      <dsp:nvSpPr>
        <dsp:cNvPr id="0" name=""/>
        <dsp:cNvSpPr/>
      </dsp:nvSpPr>
      <dsp:spPr>
        <a:xfrm>
          <a:off x="4407157" y="2380893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BD5E4-82D7-4787-B114-9A2A671DFC1D}">
      <dsp:nvSpPr>
        <dsp:cNvPr id="0" name=""/>
        <dsp:cNvSpPr/>
      </dsp:nvSpPr>
      <dsp:spPr>
        <a:xfrm>
          <a:off x="4620591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C43B0-165C-4EB6-BC82-37E8C48713C8}">
      <dsp:nvSpPr>
        <dsp:cNvPr id="0" name=""/>
        <dsp:cNvSpPr/>
      </dsp:nvSpPr>
      <dsp:spPr>
        <a:xfrm>
          <a:off x="4087007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/>
            <a:t>Personal reducido a lo esencial, pocos niveles adminis-trativos y superiores</a:t>
          </a:r>
          <a:endParaRPr lang="en-US" sz="1100" kern="1200"/>
        </a:p>
      </dsp:txBody>
      <dsp:txXfrm>
        <a:off x="4087007" y="3694331"/>
        <a:ext cx="1641796" cy="656718"/>
      </dsp:txXfrm>
    </dsp:sp>
    <dsp:sp modelId="{C10C0E5D-B9D9-41DA-8205-8690AF6CBF99}">
      <dsp:nvSpPr>
        <dsp:cNvPr id="0" name=""/>
        <dsp:cNvSpPr/>
      </dsp:nvSpPr>
      <dsp:spPr>
        <a:xfrm>
          <a:off x="6336268" y="2380893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8CD55-34C3-4693-8017-E8A72FED82E5}">
      <dsp:nvSpPr>
        <dsp:cNvPr id="0" name=""/>
        <dsp:cNvSpPr/>
      </dsp:nvSpPr>
      <dsp:spPr>
        <a:xfrm>
          <a:off x="6549702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04CA4-771D-4374-BC60-F346E3881ACA}">
      <dsp:nvSpPr>
        <dsp:cNvPr id="0" name=""/>
        <dsp:cNvSpPr/>
      </dsp:nvSpPr>
      <dsp:spPr>
        <a:xfrm>
          <a:off x="6016118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/>
            <a:t>Patrocinar un clima de dedicación valores corporación y cierta tolerancia: laxo y tensa </a:t>
          </a:r>
          <a:endParaRPr lang="en-US" sz="1100" kern="1200"/>
        </a:p>
      </dsp:txBody>
      <dsp:txXfrm>
        <a:off x="6016118" y="3694331"/>
        <a:ext cx="1641796" cy="65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C13EFDA-1BB5-4B51-8C78-A1BB093F6146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32865FA-B358-4820-845C-57A8915E17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65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971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42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61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26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027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469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059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20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427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76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865FA-B358-4820-845C-57A8915E172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800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20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92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2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91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59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478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57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21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10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796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37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3E0C-3687-44EE-BA7D-308910A00011}" type="datetimeFigureOut">
              <a:rPr lang="es-MX" smtClean="0"/>
              <a:t>30/09/2019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CC9F-103A-4553-8C61-78299D7B75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63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BB94477-A1BA-4706-979F-2F7F4E5485A7}"/>
              </a:ext>
            </a:extLst>
          </p:cNvPr>
          <p:cNvSpPr/>
          <p:nvPr/>
        </p:nvSpPr>
        <p:spPr>
          <a:xfrm>
            <a:off x="5076702" y="-732741"/>
            <a:ext cx="348393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none" spc="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Foro</a:t>
            </a:r>
            <a:r>
              <a:rPr lang="en-US" sz="3200" b="1" kern="120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200" b="1" kern="1200" cap="none" spc="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Discusión</a:t>
            </a:r>
            <a:endParaRPr lang="en-US" sz="3200" b="1" kern="120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FDBF71-34EA-4BD3-979C-3064229F3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122" y="2889114"/>
            <a:ext cx="3885342" cy="329357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Reforma</a:t>
            </a:r>
            <a:r>
              <a: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Educativa</a:t>
            </a:r>
            <a:r>
              <a: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de la </a:t>
            </a:r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calidad</a:t>
            </a:r>
            <a:r>
              <a: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 la </a:t>
            </a:r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excelencia</a:t>
            </a:r>
            <a:r>
              <a: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</a:t>
            </a:r>
            <a:r>
              <a: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las </a:t>
            </a:r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ciencias</a:t>
            </a:r>
            <a:r>
              <a: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 la </a:t>
            </a:r>
            <a:r>
              <a:rPr lang="en-US" sz="36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salud</a:t>
            </a:r>
            <a:endParaRPr lang="en-US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7E7498-6873-4DD8-9844-E6131335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4" y="2988329"/>
            <a:ext cx="2511519" cy="23177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9F1621-7634-4B16-8D4C-92AB265D1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750" y="623506"/>
            <a:ext cx="3577723" cy="10444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CA651A0-FE80-46EF-BF3B-E11B9DB50D32}"/>
              </a:ext>
            </a:extLst>
          </p:cNvPr>
          <p:cNvSpPr txBox="1"/>
          <p:nvPr/>
        </p:nvSpPr>
        <p:spPr>
          <a:xfrm>
            <a:off x="5217951" y="5570291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Durango, </a:t>
            </a:r>
            <a:r>
              <a:rPr lang="es-MX" b="1" dirty="0" err="1">
                <a:solidFill>
                  <a:schemeClr val="bg1"/>
                </a:solidFill>
              </a:rPr>
              <a:t>Dgo</a:t>
            </a:r>
            <a:r>
              <a:rPr lang="es-MX" b="1" dirty="0">
                <a:solidFill>
                  <a:schemeClr val="bg1"/>
                </a:solidFill>
              </a:rPr>
              <a:t>. </a:t>
            </a:r>
            <a:r>
              <a:rPr lang="es-MX" b="1">
                <a:solidFill>
                  <a:schemeClr val="bg1"/>
                </a:solidFill>
              </a:rPr>
              <a:t>Octubre </a:t>
            </a:r>
            <a:r>
              <a:rPr lang="es-MX" b="1" dirty="0">
                <a:solidFill>
                  <a:schemeClr val="bg1"/>
                </a:solidFill>
              </a:rPr>
              <a:t>de 2019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163B8D-9755-4E46-A732-AF27D84FFA09}"/>
              </a:ext>
            </a:extLst>
          </p:cNvPr>
          <p:cNvSpPr txBox="1"/>
          <p:nvPr/>
        </p:nvSpPr>
        <p:spPr>
          <a:xfrm>
            <a:off x="889232" y="5570291"/>
            <a:ext cx="225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José J Villalpando C </a:t>
            </a:r>
          </a:p>
        </p:txBody>
      </p:sp>
    </p:spTree>
    <p:extLst>
      <p:ext uri="{BB962C8B-B14F-4D97-AF65-F5344CB8AC3E}">
        <p14:creationId xmlns:p14="http://schemas.microsoft.com/office/powerpoint/2010/main" val="292054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EDAB8A9-37FA-4C1C-BB4B-C78546EE6A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2601" y="623392"/>
            <a:ext cx="2522980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Fallas de los programas educativos: 2.0 Particular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27972E-BEF1-4BD8-8438-86CE2E444E7E}"/>
              </a:ext>
            </a:extLst>
          </p:cNvPr>
          <p:cNvSpPr txBox="1"/>
          <p:nvPr/>
        </p:nvSpPr>
        <p:spPr>
          <a:xfrm>
            <a:off x="110527" y="2688283"/>
            <a:ext cx="3500509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2.2. </a:t>
            </a:r>
            <a:r>
              <a:rPr lang="en-US" sz="1900" b="1" dirty="0" err="1"/>
              <a:t>Excesiva</a:t>
            </a:r>
            <a:r>
              <a:rPr lang="en-US" sz="1900" b="1" dirty="0"/>
              <a:t> </a:t>
            </a:r>
            <a:r>
              <a:rPr lang="en-US" sz="1900" b="1" dirty="0" err="1"/>
              <a:t>confianza</a:t>
            </a:r>
            <a:r>
              <a:rPr lang="en-US" sz="1900" b="1" dirty="0"/>
              <a:t> </a:t>
            </a:r>
            <a:r>
              <a:rPr lang="en-US" sz="1900" b="1" dirty="0" err="1"/>
              <a:t>en</a:t>
            </a:r>
            <a:r>
              <a:rPr lang="en-US" sz="1900" b="1" dirty="0"/>
              <a:t> </a:t>
            </a:r>
            <a:r>
              <a:rPr lang="en-US" sz="1900" b="1" dirty="0" err="1"/>
              <a:t>prácticas</a:t>
            </a:r>
            <a:r>
              <a:rPr lang="en-US" sz="1900" b="1" dirty="0"/>
              <a:t> </a:t>
            </a:r>
            <a:r>
              <a:rPr lang="en-US" sz="1900" b="1" dirty="0" err="1"/>
              <a:t>equivalentes</a:t>
            </a:r>
            <a:r>
              <a:rPr lang="en-US" sz="1900" b="1" dirty="0"/>
              <a:t> </a:t>
            </a:r>
            <a:r>
              <a:rPr lang="en-US" sz="1900" b="1" dirty="0" err="1"/>
              <a:t>en</a:t>
            </a:r>
            <a:r>
              <a:rPr lang="en-US" sz="1900" b="1" dirty="0"/>
              <a:t> </a:t>
            </a:r>
            <a:r>
              <a:rPr lang="en-US" sz="1900" b="1" dirty="0" err="1"/>
              <a:t>medios</a:t>
            </a:r>
            <a:r>
              <a:rPr lang="en-US" sz="1900" b="1" dirty="0"/>
              <a:t> </a:t>
            </a:r>
            <a:r>
              <a:rPr lang="en-US" sz="1900" b="1" dirty="0" err="1"/>
              <a:t>fabricados</a:t>
            </a:r>
            <a:r>
              <a:rPr lang="en-US" sz="1900" b="1" dirty="0"/>
              <a:t> y no </a:t>
            </a:r>
            <a:r>
              <a:rPr lang="en-US" sz="1900" b="1" dirty="0" err="1"/>
              <a:t>sólo</a:t>
            </a:r>
            <a:r>
              <a:rPr lang="en-US" sz="1900" b="1" dirty="0"/>
              <a:t> </a:t>
            </a:r>
            <a:r>
              <a:rPr lang="en-US" sz="1900" b="1" dirty="0" err="1"/>
              <a:t>introduzca</a:t>
            </a:r>
            <a:r>
              <a:rPr lang="en-US" sz="1900" b="1" dirty="0"/>
              <a:t> y </a:t>
            </a:r>
            <a:r>
              <a:rPr lang="en-US" sz="1900" b="1" dirty="0" err="1"/>
              <a:t>familiarice</a:t>
            </a:r>
            <a:r>
              <a:rPr lang="en-US" sz="1900" b="1" dirty="0"/>
              <a:t> al </a:t>
            </a:r>
            <a:r>
              <a:rPr lang="en-US" sz="1900" b="1" dirty="0" err="1"/>
              <a:t>estudiante</a:t>
            </a:r>
            <a:r>
              <a:rPr lang="en-US" sz="1900" b="1" dirty="0"/>
              <a:t>, </a:t>
            </a:r>
            <a:r>
              <a:rPr lang="en-US" sz="1900" b="1" dirty="0" err="1"/>
              <a:t>sino</a:t>
            </a:r>
            <a:r>
              <a:rPr lang="en-US" sz="1900" b="1" dirty="0"/>
              <a:t> que </a:t>
            </a:r>
            <a:r>
              <a:rPr lang="en-US" sz="1900" b="1" dirty="0" err="1"/>
              <a:t>pretenda</a:t>
            </a:r>
            <a:r>
              <a:rPr lang="en-US" sz="1900" b="1" dirty="0"/>
              <a:t> </a:t>
            </a:r>
            <a:r>
              <a:rPr lang="en-US" sz="1900" b="1" dirty="0" err="1"/>
              <a:t>suplir</a:t>
            </a:r>
            <a:r>
              <a:rPr lang="en-US" sz="1900" b="1" dirty="0"/>
              <a:t> la </a:t>
            </a:r>
            <a:r>
              <a:rPr lang="en-US" sz="1900" b="1" dirty="0" err="1"/>
              <a:t>falta</a:t>
            </a:r>
            <a:r>
              <a:rPr lang="en-US" sz="1900" b="1" dirty="0"/>
              <a:t> de </a:t>
            </a:r>
            <a:r>
              <a:rPr lang="en-US" sz="1900" b="1" dirty="0" err="1"/>
              <a:t>contacto</a:t>
            </a:r>
            <a:r>
              <a:rPr lang="en-US" sz="1900" b="1" dirty="0"/>
              <a:t> con </a:t>
            </a:r>
            <a:r>
              <a:rPr lang="en-US" sz="1900" b="1" dirty="0" err="1"/>
              <a:t>pacientes</a:t>
            </a:r>
            <a:endParaRPr lang="en-US" sz="19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CFFE21-9153-4AE4-8EB9-47AE3F1D398B}"/>
              </a:ext>
            </a:extLst>
          </p:cNvPr>
          <p:cNvSpPr txBox="1"/>
          <p:nvPr/>
        </p:nvSpPr>
        <p:spPr>
          <a:xfrm>
            <a:off x="3657282" y="158935"/>
            <a:ext cx="4507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</a:rPr>
              <a:t>Confrontar en situaciones virtuales experiencias clínicas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	</a:t>
            </a:r>
            <a:r>
              <a:rPr lang="es-MX" sz="2000" dirty="0">
                <a:solidFill>
                  <a:schemeClr val="bg1"/>
                </a:solidFill>
              </a:rPr>
              <a:t>Maniobras sencillas</a:t>
            </a:r>
          </a:p>
          <a:p>
            <a:r>
              <a:rPr lang="es-MX" sz="2000" dirty="0">
                <a:solidFill>
                  <a:schemeClr val="bg1"/>
                </a:solidFill>
              </a:rPr>
              <a:t>	Alta complejidad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</a:rPr>
              <a:t>Pulir habilidad y destrezas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</a:rPr>
              <a:t>Prácticas equivalentes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</a:rPr>
              <a:t>Pacientes simulados, </a:t>
            </a:r>
            <a:r>
              <a:rPr lang="es-MX" sz="2000" b="1" dirty="0" err="1">
                <a:solidFill>
                  <a:schemeClr val="bg1"/>
                </a:solidFill>
              </a:rPr>
              <a:t>etc</a:t>
            </a:r>
            <a:r>
              <a:rPr lang="es-MX" sz="2000" b="1" dirty="0">
                <a:solidFill>
                  <a:schemeClr val="bg1"/>
                </a:solidFill>
              </a:rPr>
              <a:t>, etc.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E36D5F-A0A5-4774-B179-0D4C6E12CB96}"/>
              </a:ext>
            </a:extLst>
          </p:cNvPr>
          <p:cNvSpPr txBox="1"/>
          <p:nvPr/>
        </p:nvSpPr>
        <p:spPr>
          <a:xfrm>
            <a:off x="3657281" y="2316789"/>
            <a:ext cx="5369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FF0000"/>
                </a:solidFill>
              </a:rPr>
              <a:t>No habilitan los sentidos hacia la clínica, como tampoco al uso del lenguaje verbal y no verbal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FF0000"/>
                </a:solidFill>
              </a:rPr>
              <a:t>Comportamiento profesional y conducta ética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0AECE1-D0CA-4F50-AA13-963E8F26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50" y="3608510"/>
            <a:ext cx="2769641" cy="29822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84FCF2F-1105-49BA-BD8E-61183003A3CC}"/>
              </a:ext>
            </a:extLst>
          </p:cNvPr>
          <p:cNvSpPr txBox="1"/>
          <p:nvPr/>
        </p:nvSpPr>
        <p:spPr>
          <a:xfrm>
            <a:off x="7078243" y="5967079"/>
            <a:ext cx="1749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 err="1"/>
              <a:t>L</a:t>
            </a:r>
            <a:r>
              <a:rPr lang="es-MX" sz="1600" b="1" dirty="0" err="1">
                <a:solidFill>
                  <a:schemeClr val="bg1"/>
                </a:solidFill>
              </a:rPr>
              <a:t>Lecciones</a:t>
            </a:r>
            <a:r>
              <a:rPr lang="es-MX" sz="1600" b="1" dirty="0">
                <a:solidFill>
                  <a:schemeClr val="bg1"/>
                </a:solidFill>
              </a:rPr>
              <a:t> clínicas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</a:rPr>
              <a:t>William Osler</a:t>
            </a:r>
            <a:endParaRPr lang="es-MX" sz="16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3136708-473D-4328-B729-73EA37BAA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98" y="4712732"/>
            <a:ext cx="3105460" cy="20470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2C69A32-D00E-496B-95BD-AD8FEA35F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1" y="98212"/>
            <a:ext cx="2531772" cy="25317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5164D25-7368-45AA-841A-013A5BB5C231}"/>
              </a:ext>
            </a:extLst>
          </p:cNvPr>
          <p:cNvSpPr txBox="1"/>
          <p:nvPr/>
        </p:nvSpPr>
        <p:spPr>
          <a:xfrm>
            <a:off x="7438292" y="4343400"/>
            <a:ext cx="212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Espacio para el texto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4C543D-41D3-4B9E-8BE6-C64C7B4F7F71}"/>
              </a:ext>
            </a:extLst>
          </p:cNvPr>
          <p:cNvSpPr txBox="1"/>
          <p:nvPr/>
        </p:nvSpPr>
        <p:spPr>
          <a:xfrm>
            <a:off x="7350369" y="42466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3018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7B7B7B-0727-4131-9A5F-6D8C9F41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" y="2243145"/>
            <a:ext cx="2569467" cy="23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8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92CA4-8092-4F33-AF9C-4623C4E6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busca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excelencia</a:t>
            </a:r>
            <a:b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Thomas J. Peters</a:t>
            </a: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Robert H. Waterman</a:t>
            </a:r>
          </a:p>
        </p:txBody>
      </p:sp>
      <p:graphicFrame>
        <p:nvGraphicFramePr>
          <p:cNvPr id="5" name="CuadroTexto 2">
            <a:extLst>
              <a:ext uri="{FF2B5EF4-FFF2-40B4-BE49-F238E27FC236}">
                <a16:creationId xmlns:a16="http://schemas.microsoft.com/office/drawing/2014/main" id="{8817AED9-3E58-400E-80F4-6B9381F07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0197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419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to en blanco y negro de un grupo de personas en uniforme&#10;&#10;Descripción generada automáticamente">
            <a:extLst>
              <a:ext uri="{FF2B5EF4-FFF2-40B4-BE49-F238E27FC236}">
                <a16:creationId xmlns:a16="http://schemas.microsoft.com/office/drawing/2014/main" id="{44F7CBF7-3553-41DA-8187-FA1E4704C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3" y="856316"/>
            <a:ext cx="7913780" cy="54492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5A0C202-8E09-4CAB-BB69-606879E35B67}"/>
              </a:ext>
            </a:extLst>
          </p:cNvPr>
          <p:cNvSpPr/>
          <p:nvPr/>
        </p:nvSpPr>
        <p:spPr>
          <a:xfrm>
            <a:off x="3149191" y="5908938"/>
            <a:ext cx="231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Calidad</a:t>
            </a:r>
            <a:endParaRPr lang="es-E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A041735-7E20-4DA1-AC2E-C296AF6C14E2}"/>
              </a:ext>
            </a:extLst>
          </p:cNvPr>
          <p:cNvSpPr/>
          <p:nvPr/>
        </p:nvSpPr>
        <p:spPr>
          <a:xfrm>
            <a:off x="1737618" y="209985"/>
            <a:ext cx="5141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Reminiscencias</a:t>
            </a:r>
            <a:r>
              <a:rPr lang="es-E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y Paradojas</a:t>
            </a:r>
            <a:endParaRPr lang="es-ES" sz="3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382104-31D9-41A0-9EFE-483FEA6AF4D4}"/>
              </a:ext>
            </a:extLst>
          </p:cNvPr>
          <p:cNvSpPr txBox="1"/>
          <p:nvPr/>
        </p:nvSpPr>
        <p:spPr>
          <a:xfrm>
            <a:off x="1494691" y="6269977"/>
            <a:ext cx="104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Baja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0D5C21-7F38-437E-B14F-63558889FF6C}"/>
              </a:ext>
            </a:extLst>
          </p:cNvPr>
          <p:cNvSpPr txBox="1"/>
          <p:nvPr/>
        </p:nvSpPr>
        <p:spPr>
          <a:xfrm>
            <a:off x="6208315" y="6267793"/>
            <a:ext cx="1944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00CC00"/>
                </a:solidFill>
              </a:rPr>
              <a:t>Excelencia</a:t>
            </a:r>
          </a:p>
        </p:txBody>
      </p:sp>
    </p:spTree>
    <p:extLst>
      <p:ext uri="{BB962C8B-B14F-4D97-AF65-F5344CB8AC3E}">
        <p14:creationId xmlns:p14="http://schemas.microsoft.com/office/powerpoint/2010/main" val="345629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496CE0-C78A-4B2C-86A0-DC9F17D5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Ideas </a:t>
            </a:r>
            <a:r>
              <a:rPr lang="en-US" b="1" dirty="0" err="1">
                <a:solidFill>
                  <a:srgbClr val="FFFFFF"/>
                </a:solidFill>
              </a:rPr>
              <a:t>Fuerza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15" name="CuadroTexto 2">
            <a:extLst>
              <a:ext uri="{FF2B5EF4-FFF2-40B4-BE49-F238E27FC236}">
                <a16:creationId xmlns:a16="http://schemas.microsoft.com/office/drawing/2014/main" id="{44AF93A6-59FA-41C4-BF4A-CD8D23EEC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13824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83EF46D7-1917-471C-9CE0-F36B83701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396" y="5181813"/>
            <a:ext cx="956345" cy="8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0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A5C807-7189-4B12-BE1E-AF6D0DC0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029" y="608406"/>
            <a:ext cx="5373370" cy="132556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Proposición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BA3CD7-6FA9-4951-A2B3-0B5494F1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" y="2243145"/>
            <a:ext cx="2569467" cy="237122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391167C-1191-4087-9084-909BB951FA09}"/>
              </a:ext>
            </a:extLst>
          </p:cNvPr>
          <p:cNvSpPr txBox="1"/>
          <p:nvPr/>
        </p:nvSpPr>
        <p:spPr>
          <a:xfrm>
            <a:off x="3380707" y="2537192"/>
            <a:ext cx="5493319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La </a:t>
            </a:r>
            <a:r>
              <a:rPr lang="en-US" sz="3200" b="1" dirty="0" err="1"/>
              <a:t>Medicina</a:t>
            </a:r>
            <a:r>
              <a:rPr lang="en-US" sz="3200" b="1" dirty="0"/>
              <a:t> que hoy se </a:t>
            </a:r>
            <a:r>
              <a:rPr lang="en-US" sz="3200" b="1" dirty="0" err="1"/>
              <a:t>enseña</a:t>
            </a:r>
            <a:r>
              <a:rPr lang="en-US" sz="3200" b="1" dirty="0"/>
              <a:t>, debe </a:t>
            </a:r>
            <a:r>
              <a:rPr lang="en-US" sz="3200" b="1" dirty="0" err="1"/>
              <a:t>ocuparse</a:t>
            </a:r>
            <a:r>
              <a:rPr lang="en-US" sz="3200" b="1" dirty="0"/>
              <a:t> del </a:t>
            </a:r>
            <a:r>
              <a:rPr lang="en-US" sz="3200" b="1" dirty="0" err="1"/>
              <a:t>presente</a:t>
            </a:r>
            <a:r>
              <a:rPr lang="en-US" sz="3200" b="1" dirty="0"/>
              <a:t> </a:t>
            </a:r>
            <a:r>
              <a:rPr lang="en-US" sz="3200" b="1" dirty="0" err="1"/>
              <a:t>disciplinar</a:t>
            </a:r>
            <a:r>
              <a:rPr lang="en-US" sz="3200" b="1" dirty="0"/>
              <a:t> y </a:t>
            </a:r>
            <a:r>
              <a:rPr lang="en-US" sz="3200" b="1" dirty="0" err="1"/>
              <a:t>dirigirse</a:t>
            </a:r>
            <a:r>
              <a:rPr lang="en-US" sz="3200" b="1" dirty="0"/>
              <a:t> al </a:t>
            </a:r>
            <a:r>
              <a:rPr lang="en-US" sz="3200" b="1" dirty="0" err="1"/>
              <a:t>futuro</a:t>
            </a:r>
            <a:r>
              <a:rPr lang="en-US" sz="3200" b="1" dirty="0"/>
              <a:t> </a:t>
            </a:r>
            <a:r>
              <a:rPr lang="en-US" sz="3200" b="1" dirty="0" err="1"/>
              <a:t>interdisciplinar</a:t>
            </a:r>
            <a:r>
              <a:rPr lang="en-US" sz="3200" b="1" dirty="0"/>
              <a:t> y </a:t>
            </a:r>
            <a:r>
              <a:rPr lang="en-US" sz="3200" b="1" dirty="0" err="1"/>
              <a:t>transdisciplinar</a:t>
            </a:r>
            <a:r>
              <a:rPr lang="en-US" sz="3200" b="1" dirty="0"/>
              <a:t> del </a:t>
            </a:r>
            <a:r>
              <a:rPr lang="en-US" sz="3200" b="1" dirty="0" err="1"/>
              <a:t>conocimi-ento</a:t>
            </a:r>
            <a:r>
              <a:rPr lang="en-US" sz="3200" b="1" dirty="0"/>
              <a:t> y la </a:t>
            </a:r>
            <a:r>
              <a:rPr lang="en-US" sz="3200" b="1" dirty="0" err="1"/>
              <a:t>tecnología</a:t>
            </a:r>
            <a:r>
              <a:rPr lang="en-US" sz="3200" b="1" dirty="0"/>
              <a:t> </a:t>
            </a:r>
            <a:r>
              <a:rPr lang="en-US" sz="3200" b="1" dirty="0" err="1"/>
              <a:t>aplicable</a:t>
            </a:r>
            <a:r>
              <a:rPr lang="en-US" sz="3200" b="1" dirty="0"/>
              <a:t> a la </a:t>
            </a:r>
            <a:r>
              <a:rPr lang="en-US" sz="3200" b="1" dirty="0" err="1"/>
              <a:t>salud</a:t>
            </a:r>
            <a:r>
              <a:rPr lang="en-US" sz="3200" b="1" dirty="0"/>
              <a:t> y al </a:t>
            </a:r>
            <a:r>
              <a:rPr lang="en-US" sz="3200" b="1" dirty="0" err="1"/>
              <a:t>ejercicio</a:t>
            </a:r>
            <a:r>
              <a:rPr lang="en-US" sz="3200" b="1" dirty="0"/>
              <a:t> </a:t>
            </a:r>
            <a:r>
              <a:rPr lang="en-US" sz="3200" b="1" dirty="0" err="1"/>
              <a:t>médico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11408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EBB54D5-D734-489B-AC7E-E31D46EB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0" y="3151259"/>
            <a:ext cx="3358393" cy="335839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1504BE9-5556-48EC-9326-1155534A4598}"/>
              </a:ext>
            </a:extLst>
          </p:cNvPr>
          <p:cNvSpPr/>
          <p:nvPr/>
        </p:nvSpPr>
        <p:spPr>
          <a:xfrm>
            <a:off x="2877424" y="1711353"/>
            <a:ext cx="3783435" cy="373310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7FCD15-8D72-4D95-B044-61918BCB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141" y="385790"/>
            <a:ext cx="4530579" cy="1325563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Interrogantes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6806E4-69BC-4F92-ADC5-058C41C95784}"/>
              </a:ext>
            </a:extLst>
          </p:cNvPr>
          <p:cNvSpPr txBox="1"/>
          <p:nvPr/>
        </p:nvSpPr>
        <p:spPr>
          <a:xfrm>
            <a:off x="3137483" y="2522504"/>
            <a:ext cx="34461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Educativos</a:t>
            </a:r>
          </a:p>
          <a:p>
            <a:endParaRPr lang="es-MX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Externa</a:t>
            </a:r>
          </a:p>
          <a:p>
            <a:endParaRPr lang="es-MX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Acreditación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A30DD3-0098-47CB-895D-2BF636B43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639883"/>
            <a:ext cx="956345" cy="882561"/>
          </a:xfrm>
          <a:prstGeom prst="rect">
            <a:avLst/>
          </a:prstGeom>
        </p:spPr>
      </p:pic>
      <p:sp>
        <p:nvSpPr>
          <p:cNvPr id="8" name="Flecha: curvada hacia la izquierda 7">
            <a:extLst>
              <a:ext uri="{FF2B5EF4-FFF2-40B4-BE49-F238E27FC236}">
                <a16:creationId xmlns:a16="http://schemas.microsoft.com/office/drawing/2014/main" id="{DE8075D5-90BE-454E-839D-9B30E73BC33D}"/>
              </a:ext>
            </a:extLst>
          </p:cNvPr>
          <p:cNvSpPr/>
          <p:nvPr/>
        </p:nvSpPr>
        <p:spPr>
          <a:xfrm>
            <a:off x="5343788" y="4008491"/>
            <a:ext cx="528506" cy="713064"/>
          </a:xfrm>
          <a:prstGeom prst="curved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2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echa: curvada hacia la derecha 13">
            <a:extLst>
              <a:ext uri="{FF2B5EF4-FFF2-40B4-BE49-F238E27FC236}">
                <a16:creationId xmlns:a16="http://schemas.microsoft.com/office/drawing/2014/main" id="{96C81366-079C-4EF8-9499-1ADECEEC3A12}"/>
              </a:ext>
            </a:extLst>
          </p:cNvPr>
          <p:cNvSpPr/>
          <p:nvPr/>
        </p:nvSpPr>
        <p:spPr>
          <a:xfrm rot="2807273">
            <a:off x="3168601" y="574168"/>
            <a:ext cx="1300080" cy="3251716"/>
          </a:xfrm>
          <a:prstGeom prst="curvedRightArrow">
            <a:avLst>
              <a:gd name="adj1" fmla="val 25000"/>
              <a:gd name="adj2" fmla="val 1204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2" name="Flecha: curvada hacia la derecha 11">
            <a:extLst>
              <a:ext uri="{FF2B5EF4-FFF2-40B4-BE49-F238E27FC236}">
                <a16:creationId xmlns:a16="http://schemas.microsoft.com/office/drawing/2014/main" id="{09186FCB-B0EE-4C11-8E44-3AC53D3AD059}"/>
              </a:ext>
            </a:extLst>
          </p:cNvPr>
          <p:cNvSpPr/>
          <p:nvPr/>
        </p:nvSpPr>
        <p:spPr>
          <a:xfrm>
            <a:off x="151001" y="3531764"/>
            <a:ext cx="3070372" cy="1020461"/>
          </a:xfrm>
          <a:prstGeom prst="curvedRightArrow">
            <a:avLst>
              <a:gd name="adj1" fmla="val 25000"/>
              <a:gd name="adj2" fmla="val 4737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F6E647-5DC2-4943-B49C-8E4F5F3E87C0}"/>
              </a:ext>
            </a:extLst>
          </p:cNvPr>
          <p:cNvSpPr/>
          <p:nvPr/>
        </p:nvSpPr>
        <p:spPr>
          <a:xfrm>
            <a:off x="5301841" y="1543574"/>
            <a:ext cx="3682767" cy="1354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0116D0F-0265-4787-8FDC-3CA73500CD5E}"/>
              </a:ext>
            </a:extLst>
          </p:cNvPr>
          <p:cNvSpPr/>
          <p:nvPr/>
        </p:nvSpPr>
        <p:spPr>
          <a:xfrm>
            <a:off x="302002" y="2449584"/>
            <a:ext cx="3271705" cy="13374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Globo: flecha hacia abajo 8">
            <a:extLst>
              <a:ext uri="{FF2B5EF4-FFF2-40B4-BE49-F238E27FC236}">
                <a16:creationId xmlns:a16="http://schemas.microsoft.com/office/drawing/2014/main" id="{3B05C9E6-19B5-4D08-B72F-5D3510681A21}"/>
              </a:ext>
            </a:extLst>
          </p:cNvPr>
          <p:cNvSpPr/>
          <p:nvPr/>
        </p:nvSpPr>
        <p:spPr>
          <a:xfrm>
            <a:off x="3296873" y="4040012"/>
            <a:ext cx="3758792" cy="1384183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F428D8-905C-4F83-990B-6C5A801D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61" y="180568"/>
            <a:ext cx="7886700" cy="1325563"/>
          </a:xfrm>
        </p:spPr>
        <p:txBody>
          <a:bodyPr/>
          <a:lstStyle/>
          <a:p>
            <a:pPr algn="ctr"/>
            <a:r>
              <a:rPr lang="es-MX" b="1" dirty="0"/>
              <a:t>Primera Idea Fuerza: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3281E4-ED94-43A4-BA54-CD103C01F0BD}"/>
              </a:ext>
            </a:extLst>
          </p:cNvPr>
          <p:cNvSpPr txBox="1"/>
          <p:nvPr/>
        </p:nvSpPr>
        <p:spPr>
          <a:xfrm>
            <a:off x="5461233" y="1602297"/>
            <a:ext cx="3288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Cambiar la forma de las cosas a fin de corregirlas y mejorarlas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F7D81D-5C5C-477D-AFA5-753EB7C58892}"/>
              </a:ext>
            </a:extLst>
          </p:cNvPr>
          <p:cNvSpPr txBox="1"/>
          <p:nvPr/>
        </p:nvSpPr>
        <p:spPr>
          <a:xfrm>
            <a:off x="377500" y="2520280"/>
            <a:ext cx="3271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Educación para formar médicos al mejor nivel de calidad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241766-963E-4728-A915-7207C9D11D1A}"/>
              </a:ext>
            </a:extLst>
          </p:cNvPr>
          <p:cNvSpPr txBox="1"/>
          <p:nvPr/>
        </p:nvSpPr>
        <p:spPr>
          <a:xfrm>
            <a:off x="3296873" y="4040012"/>
            <a:ext cx="378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Cuales son las fallas de los programas educativos?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A72B34-7AA5-41D0-BFFF-F15FE8AD4EF3}"/>
              </a:ext>
            </a:extLst>
          </p:cNvPr>
          <p:cNvSpPr txBox="1"/>
          <p:nvPr/>
        </p:nvSpPr>
        <p:spPr>
          <a:xfrm>
            <a:off x="1770073" y="5587068"/>
            <a:ext cx="7426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1. De tipo general       2. De tipo particular  </a:t>
            </a:r>
          </a:p>
        </p:txBody>
      </p:sp>
    </p:spTree>
    <p:extLst>
      <p:ext uri="{BB962C8B-B14F-4D97-AF65-F5344CB8AC3E}">
        <p14:creationId xmlns:p14="http://schemas.microsoft.com/office/powerpoint/2010/main" val="162738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886DE-3304-40B5-8FD3-66FBE926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Fallas de los programas educativos: 1.0. General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20E528-BA7A-4127-B1F3-56DDB799C396}"/>
              </a:ext>
            </a:extLst>
          </p:cNvPr>
          <p:cNvSpPr txBox="1"/>
          <p:nvPr/>
        </p:nvSpPr>
        <p:spPr>
          <a:xfrm>
            <a:off x="721453" y="1690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F324D0-67CB-48BB-B4BD-841B026F1798}"/>
              </a:ext>
            </a:extLst>
          </p:cNvPr>
          <p:cNvSpPr txBox="1"/>
          <p:nvPr/>
        </p:nvSpPr>
        <p:spPr>
          <a:xfrm>
            <a:off x="503514" y="1571746"/>
            <a:ext cx="5855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/>
              <a:t>1.1. Falta de homogeneidad de los perfiles profesionales de los egresa-dos de la carrera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4770909-7299-469C-9334-316B3F4ABC15}"/>
              </a:ext>
            </a:extLst>
          </p:cNvPr>
          <p:cNvGrpSpPr/>
          <p:nvPr/>
        </p:nvGrpSpPr>
        <p:grpSpPr>
          <a:xfrm>
            <a:off x="2474753" y="2983351"/>
            <a:ext cx="5285064" cy="1880486"/>
            <a:chOff x="1870745" y="2983351"/>
            <a:chExt cx="5285064" cy="1880486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A616144-AEF7-4065-BECB-577F35BC66C1}"/>
                </a:ext>
              </a:extLst>
            </p:cNvPr>
            <p:cNvSpPr txBox="1"/>
            <p:nvPr/>
          </p:nvSpPr>
          <p:spPr>
            <a:xfrm>
              <a:off x="1870745" y="2983351"/>
              <a:ext cx="52850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/>
                <a:t>AMFEM 2009 Grupo de Trabajo</a:t>
              </a:r>
              <a:r>
                <a:rPr lang="es-MX" sz="2000" b="1" i="1" dirty="0"/>
                <a:t> Perfil por competencias del Médico General Mexicano</a:t>
              </a:r>
              <a:r>
                <a:rPr lang="es-MX" sz="2000" b="1" dirty="0"/>
                <a:t> 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FB2F78A-F3C7-46A4-B64F-B68CA19C3F16}"/>
                </a:ext>
              </a:extLst>
            </p:cNvPr>
            <p:cNvSpPr txBox="1"/>
            <p:nvPr/>
          </p:nvSpPr>
          <p:spPr>
            <a:xfrm flipH="1">
              <a:off x="1899682" y="3663508"/>
              <a:ext cx="45178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dirty="0"/>
                <a:t>Elaboración participativa intersectorial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dirty="0"/>
                <a:t>Discusión y aprobación asociados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dirty="0"/>
                <a:t>No se utilizó en el diseño curricular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dirty="0"/>
                <a:t>Declarativo pero no aplicativo</a:t>
              </a: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E858C57D-AA6E-48F4-9CA2-BA1023CEDA0A}"/>
              </a:ext>
            </a:extLst>
          </p:cNvPr>
          <p:cNvSpPr txBox="1"/>
          <p:nvPr/>
        </p:nvSpPr>
        <p:spPr>
          <a:xfrm>
            <a:off x="3785333" y="5293514"/>
            <a:ext cx="4341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/>
              <a:t>No existe un Modelo de Atención Médica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/>
              <a:t>Dificultades inherentes a la competencia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dirty="0"/>
              <a:t>Falta de capacitación docente</a:t>
            </a:r>
          </a:p>
        </p:txBody>
      </p:sp>
      <p:sp>
        <p:nvSpPr>
          <p:cNvPr id="13" name="Flecha: curvada hacia la derecha 12">
            <a:extLst>
              <a:ext uri="{FF2B5EF4-FFF2-40B4-BE49-F238E27FC236}">
                <a16:creationId xmlns:a16="http://schemas.microsoft.com/office/drawing/2014/main" id="{2C0458DC-DD62-4FB7-B064-28F98D4C8387}"/>
              </a:ext>
            </a:extLst>
          </p:cNvPr>
          <p:cNvSpPr/>
          <p:nvPr/>
        </p:nvSpPr>
        <p:spPr>
          <a:xfrm>
            <a:off x="628650" y="4163360"/>
            <a:ext cx="1187566" cy="20193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0F06F01-30FF-4FBE-ABE8-654D8474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579614" y="5173021"/>
            <a:ext cx="926983" cy="13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02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05CBA377-D0C9-4235-8D70-ABE371D33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06755"/>
              </p:ext>
            </p:extLst>
          </p:nvPr>
        </p:nvGraphicFramePr>
        <p:xfrm>
          <a:off x="2760417" y="3885539"/>
          <a:ext cx="57796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1774">
                  <a:extLst>
                    <a:ext uri="{9D8B030D-6E8A-4147-A177-3AD203B41FA5}">
                      <a16:colId xmlns:a16="http://schemas.microsoft.com/office/drawing/2014/main" val="1969362618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174146667"/>
                    </a:ext>
                  </a:extLst>
                </a:gridCol>
                <a:gridCol w="1285336">
                  <a:extLst>
                    <a:ext uri="{9D8B030D-6E8A-4147-A177-3AD203B41FA5}">
                      <a16:colId xmlns:a16="http://schemas.microsoft.com/office/drawing/2014/main" val="2446051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16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16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8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Accidentes e Incidentes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83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8,141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090464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0B882F5B-4164-407D-9BEF-BBDFDF95CC57}"/>
              </a:ext>
            </a:extLst>
          </p:cNvPr>
          <p:cNvSpPr txBox="1">
            <a:spLocks/>
          </p:cNvSpPr>
          <p:nvPr/>
        </p:nvSpPr>
        <p:spPr>
          <a:xfrm>
            <a:off x="781050" y="-1098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Fallas de los programas educativos: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1.0. General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A78EBB-1E66-44A3-BA88-F9B0DC6BC157}"/>
              </a:ext>
            </a:extLst>
          </p:cNvPr>
          <p:cNvSpPr txBox="1"/>
          <p:nvPr/>
        </p:nvSpPr>
        <p:spPr>
          <a:xfrm>
            <a:off x="288990" y="1095271"/>
            <a:ext cx="434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1.2 Deficiente Relación Médico Paciente y falta de comunicación</a:t>
            </a:r>
          </a:p>
        </p:txBody>
      </p:sp>
      <p:graphicFrame>
        <p:nvGraphicFramePr>
          <p:cNvPr id="21" name="Tabla 21">
            <a:extLst>
              <a:ext uri="{FF2B5EF4-FFF2-40B4-BE49-F238E27FC236}">
                <a16:creationId xmlns:a16="http://schemas.microsoft.com/office/drawing/2014/main" id="{7DB70A06-DE73-45F3-9DE1-BAC0E168F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36271"/>
              </p:ext>
            </p:extLst>
          </p:nvPr>
        </p:nvGraphicFramePr>
        <p:xfrm>
          <a:off x="2757542" y="2279439"/>
          <a:ext cx="5782574" cy="3066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023">
                  <a:extLst>
                    <a:ext uri="{9D8B030D-6E8A-4147-A177-3AD203B41FA5}">
                      <a16:colId xmlns:a16="http://schemas.microsoft.com/office/drawing/2014/main" val="4226850866"/>
                    </a:ext>
                  </a:extLst>
                </a:gridCol>
                <a:gridCol w="1311215">
                  <a:extLst>
                    <a:ext uri="{9D8B030D-6E8A-4147-A177-3AD203B41FA5}">
                      <a16:colId xmlns:a16="http://schemas.microsoft.com/office/drawing/2014/main" val="972753087"/>
                    </a:ext>
                  </a:extLst>
                </a:gridCol>
                <a:gridCol w="1285336">
                  <a:extLst>
                    <a:ext uri="{9D8B030D-6E8A-4147-A177-3AD203B41FA5}">
                      <a16:colId xmlns:a16="http://schemas.microsoft.com/office/drawing/2014/main" val="964913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Motivo de quejas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Porcentaje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10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Tratamiento Médico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2.334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28.7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78756"/>
                  </a:ext>
                </a:extLst>
              </a:tr>
              <a:tr h="470770">
                <a:tc>
                  <a:txBody>
                    <a:bodyPr/>
                    <a:lstStyle/>
                    <a:p>
                      <a:r>
                        <a:rPr lang="es-MX" b="1" dirty="0"/>
                        <a:t>Diagnóstico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2,138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26.3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719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RELACIÓN MÉDICO PACIENTE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1,487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18.2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6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Tratamiento Quirúrgico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1,203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90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Deficiencias Administrativas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2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Auxiliares de Diagnóstico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40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Atención del Parto y Puerperio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47886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6717B7DE-3FFA-40E6-9845-B86129D484A6}"/>
              </a:ext>
            </a:extLst>
          </p:cNvPr>
          <p:cNvSpPr txBox="1"/>
          <p:nvPr/>
        </p:nvSpPr>
        <p:spPr>
          <a:xfrm>
            <a:off x="53556" y="2967497"/>
            <a:ext cx="24672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Falta de información</a:t>
            </a:r>
          </a:p>
          <a:p>
            <a:r>
              <a:rPr lang="es-MX" b="1" dirty="0"/>
              <a:t>Información errónea</a:t>
            </a:r>
          </a:p>
          <a:p>
            <a:r>
              <a:rPr lang="es-MX" b="1" dirty="0"/>
              <a:t>Información incompleta</a:t>
            </a:r>
          </a:p>
          <a:p>
            <a:r>
              <a:rPr lang="es-MX" b="1" dirty="0"/>
              <a:t>Maltrato</a:t>
            </a:r>
          </a:p>
          <a:p>
            <a:r>
              <a:rPr lang="es-MX" b="1" dirty="0"/>
              <a:t>Falta consentimiento</a:t>
            </a:r>
          </a:p>
        </p:txBody>
      </p:sp>
      <p:sp>
        <p:nvSpPr>
          <p:cNvPr id="26" name="Cerrar llave 25">
            <a:extLst>
              <a:ext uri="{FF2B5EF4-FFF2-40B4-BE49-F238E27FC236}">
                <a16:creationId xmlns:a16="http://schemas.microsoft.com/office/drawing/2014/main" id="{5685A86F-ACB5-4D2C-B93A-5F07FC14D497}"/>
              </a:ext>
            </a:extLst>
          </p:cNvPr>
          <p:cNvSpPr/>
          <p:nvPr/>
        </p:nvSpPr>
        <p:spPr>
          <a:xfrm>
            <a:off x="2268747" y="2967497"/>
            <a:ext cx="422695" cy="147732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1DCFA7C-09D2-4D5A-B9EB-930A81C00F8C}"/>
              </a:ext>
            </a:extLst>
          </p:cNvPr>
          <p:cNvSpPr txBox="1"/>
          <p:nvPr/>
        </p:nvSpPr>
        <p:spPr>
          <a:xfrm>
            <a:off x="155287" y="6091870"/>
            <a:ext cx="460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b="1" dirty="0"/>
          </a:p>
          <a:p>
            <a:r>
              <a:rPr lang="es-MX" b="1" dirty="0"/>
              <a:t>Adaptado Anuario Estadístico CONAMED 2018</a:t>
            </a:r>
          </a:p>
        </p:txBody>
      </p:sp>
    </p:spTree>
    <p:extLst>
      <p:ext uri="{BB962C8B-B14F-4D97-AF65-F5344CB8AC3E}">
        <p14:creationId xmlns:p14="http://schemas.microsoft.com/office/powerpoint/2010/main" val="3570754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B534D02-EA53-4975-80A4-0B2769DC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860" y="789963"/>
            <a:ext cx="2646592" cy="18346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30A66A-5693-43B5-9A5A-863B8EC84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73" y="1197820"/>
            <a:ext cx="2503979" cy="173582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3FD89B7-B5F3-4992-8434-F02EBC3E5C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-1130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Fallas de los programas educativos: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 Particular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072481-70C7-4F22-BCD0-2475E6C4DE2D}"/>
              </a:ext>
            </a:extLst>
          </p:cNvPr>
          <p:cNvSpPr txBox="1"/>
          <p:nvPr/>
        </p:nvSpPr>
        <p:spPr>
          <a:xfrm>
            <a:off x="494950" y="1170570"/>
            <a:ext cx="4404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2.1. Insuficiente aprendizaje en los ciclos clínicos de la carrera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62F3D7-F87D-4F32-A3F7-CFE8E05D78F4}"/>
              </a:ext>
            </a:extLst>
          </p:cNvPr>
          <p:cNvSpPr txBox="1"/>
          <p:nvPr/>
        </p:nvSpPr>
        <p:spPr>
          <a:xfrm>
            <a:off x="276837" y="3383776"/>
            <a:ext cx="7306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/>
              <a:t>Saturación campos clínicos: 1 estudiante x  5 camas</a:t>
            </a:r>
          </a:p>
          <a:p>
            <a:r>
              <a:rPr lang="es-MX" sz="2400" b="1" dirty="0"/>
              <a:t>							     </a:t>
            </a:r>
            <a:r>
              <a:rPr lang="es-MX" sz="2400" b="1" dirty="0">
                <a:solidFill>
                  <a:srgbClr val="FF0000"/>
                </a:solidFill>
              </a:rPr>
              <a:t>1.5 estudiantes x 1 cama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1C11A4-2D07-4FFE-825D-34665FE6AFB0}"/>
              </a:ext>
            </a:extLst>
          </p:cNvPr>
          <p:cNvSpPr txBox="1"/>
          <p:nvPr/>
        </p:nvSpPr>
        <p:spPr>
          <a:xfrm>
            <a:off x="3612948" y="4568346"/>
            <a:ext cx="50439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No se justifica la falta de contacto de los estudiantes con pacientes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Práctica gradual en complejidad y siempre supervisada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Saturación campos clínicos :  1 </a:t>
            </a:r>
            <a:r>
              <a:rPr kumimoji="0" lang="es-MX" sz="18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est</a:t>
            </a: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X  5 camas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			1.5     X  1 cama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	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EABAF0-2A73-44E7-A835-64654DF46253}"/>
              </a:ext>
            </a:extLst>
          </p:cNvPr>
          <p:cNvSpPr txBox="1"/>
          <p:nvPr/>
        </p:nvSpPr>
        <p:spPr>
          <a:xfrm>
            <a:off x="226503" y="4016070"/>
            <a:ext cx="8363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/>
              <a:t>No se justifica la falta de contacto de los estudiantes con pacientes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/>
              <a:t>La práctica debe ser gradual en complejidad y siempre supervisada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/>
              <a:t>Se reducen las posibilidades de que los educandos sean instruidos en prácticas clínicas fundamentales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dirty="0"/>
              <a:t>Se afecta su identificación con la profesión</a:t>
            </a:r>
          </a:p>
          <a:p>
            <a:r>
              <a:rPr lang="es-MX" sz="2400" b="1" dirty="0"/>
              <a:t>	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383A2FD-4FF8-4622-8CB0-A5940A6FA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341" y="1773180"/>
            <a:ext cx="2402107" cy="16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63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587</Words>
  <Application>Microsoft Office PowerPoint</Application>
  <PresentationFormat>Presentación en pantalla (4:3)</PresentationFormat>
  <Paragraphs>124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Ideas Fuerza</vt:lpstr>
      <vt:lpstr>Proposición</vt:lpstr>
      <vt:lpstr>Interrogantes</vt:lpstr>
      <vt:lpstr>Primera Idea Fuerza: Reforma</vt:lpstr>
      <vt:lpstr>Fallas de los programas educativos: 1.0. General</vt:lpstr>
      <vt:lpstr>Presentación de PowerPoint</vt:lpstr>
      <vt:lpstr>Fallas de los programas educativos: 2.0 Particular</vt:lpstr>
      <vt:lpstr>Fallas de los programas educativos: 2.0 Particular</vt:lpstr>
      <vt:lpstr>Presentación de PowerPoint</vt:lpstr>
      <vt:lpstr>En busca de la excelencia Thomas J. Peters Robert H. Waterman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Edna y Pepe Villalpando y Berumen</dc:creator>
  <cp:lastModifiedBy>Edna y Pepe Villalpando y Berumen</cp:lastModifiedBy>
  <cp:revision>20</cp:revision>
  <cp:lastPrinted>2019-09-29T00:37:21Z</cp:lastPrinted>
  <dcterms:created xsi:type="dcterms:W3CDTF">2019-09-22T17:39:34Z</dcterms:created>
  <dcterms:modified xsi:type="dcterms:W3CDTF">2019-09-30T17:44:20Z</dcterms:modified>
</cp:coreProperties>
</file>