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9" r:id="rId1"/>
  </p:sldMasterIdLst>
  <p:notesMasterIdLst>
    <p:notesMasterId r:id="rId65"/>
  </p:notesMasterIdLst>
  <p:sldIdLst>
    <p:sldId id="397" r:id="rId2"/>
    <p:sldId id="787" r:id="rId3"/>
    <p:sldId id="803" r:id="rId4"/>
    <p:sldId id="781" r:id="rId5"/>
    <p:sldId id="784" r:id="rId6"/>
    <p:sldId id="759" r:id="rId7"/>
    <p:sldId id="754" r:id="rId8"/>
    <p:sldId id="762" r:id="rId9"/>
    <p:sldId id="763" r:id="rId10"/>
    <p:sldId id="764" r:id="rId11"/>
    <p:sldId id="766" r:id="rId12"/>
    <p:sldId id="768" r:id="rId13"/>
    <p:sldId id="729" r:id="rId14"/>
    <p:sldId id="785" r:id="rId15"/>
    <p:sldId id="812" r:id="rId16"/>
    <p:sldId id="810" r:id="rId17"/>
    <p:sldId id="811" r:id="rId18"/>
    <p:sldId id="746" r:id="rId19"/>
    <p:sldId id="744" r:id="rId20"/>
    <p:sldId id="743" r:id="rId21"/>
    <p:sldId id="749" r:id="rId22"/>
    <p:sldId id="745" r:id="rId23"/>
    <p:sldId id="750" r:id="rId24"/>
    <p:sldId id="751" r:id="rId25"/>
    <p:sldId id="758" r:id="rId26"/>
    <p:sldId id="753" r:id="rId27"/>
    <p:sldId id="752" r:id="rId28"/>
    <p:sldId id="769" r:id="rId29"/>
    <p:sldId id="770" r:id="rId30"/>
    <p:sldId id="772" r:id="rId31"/>
    <p:sldId id="771" r:id="rId32"/>
    <p:sldId id="716" r:id="rId33"/>
    <p:sldId id="816" r:id="rId34"/>
    <p:sldId id="728" r:id="rId35"/>
    <p:sldId id="814" r:id="rId36"/>
    <p:sldId id="804" r:id="rId37"/>
    <p:sldId id="721" r:id="rId38"/>
    <p:sldId id="755" r:id="rId39"/>
    <p:sldId id="805" r:id="rId40"/>
    <p:sldId id="773" r:id="rId41"/>
    <p:sldId id="727" r:id="rId42"/>
    <p:sldId id="775" r:id="rId43"/>
    <p:sldId id="776" r:id="rId44"/>
    <p:sldId id="777" r:id="rId45"/>
    <p:sldId id="778" r:id="rId46"/>
    <p:sldId id="779" r:id="rId47"/>
    <p:sldId id="708" r:id="rId48"/>
    <p:sldId id="780" r:id="rId49"/>
    <p:sldId id="583" r:id="rId50"/>
    <p:sldId id="706" r:id="rId51"/>
    <p:sldId id="705" r:id="rId52"/>
    <p:sldId id="621" r:id="rId53"/>
    <p:sldId id="577" r:id="rId54"/>
    <p:sldId id="540" r:id="rId55"/>
    <p:sldId id="541" r:id="rId56"/>
    <p:sldId id="693" r:id="rId57"/>
    <p:sldId id="806" r:id="rId58"/>
    <p:sldId id="807" r:id="rId59"/>
    <p:sldId id="808" r:id="rId60"/>
    <p:sldId id="809" r:id="rId61"/>
    <p:sldId id="709" r:id="rId62"/>
    <p:sldId id="788" r:id="rId63"/>
    <p:sldId id="78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95164B-F97D-41EF-B362-74FF42724BE2}">
          <p14:sldIdLst>
            <p14:sldId id="397"/>
            <p14:sldId id="787"/>
            <p14:sldId id="803"/>
            <p14:sldId id="781"/>
            <p14:sldId id="784"/>
            <p14:sldId id="759"/>
            <p14:sldId id="754"/>
            <p14:sldId id="762"/>
            <p14:sldId id="763"/>
            <p14:sldId id="764"/>
            <p14:sldId id="766"/>
            <p14:sldId id="768"/>
            <p14:sldId id="729"/>
            <p14:sldId id="785"/>
            <p14:sldId id="812"/>
            <p14:sldId id="810"/>
            <p14:sldId id="811"/>
            <p14:sldId id="746"/>
            <p14:sldId id="744"/>
            <p14:sldId id="743"/>
            <p14:sldId id="749"/>
            <p14:sldId id="745"/>
            <p14:sldId id="750"/>
            <p14:sldId id="751"/>
            <p14:sldId id="758"/>
            <p14:sldId id="753"/>
            <p14:sldId id="752"/>
            <p14:sldId id="769"/>
          </p14:sldIdLst>
        </p14:section>
        <p14:section name="Untitled Section" id="{A2FE7051-E2DE-48F9-86DE-637DCE606690}">
          <p14:sldIdLst>
            <p14:sldId id="770"/>
            <p14:sldId id="772"/>
            <p14:sldId id="771"/>
            <p14:sldId id="716"/>
            <p14:sldId id="816"/>
            <p14:sldId id="728"/>
            <p14:sldId id="814"/>
            <p14:sldId id="804"/>
            <p14:sldId id="721"/>
            <p14:sldId id="755"/>
            <p14:sldId id="805"/>
          </p14:sldIdLst>
        </p14:section>
        <p14:section name="Untitled Section" id="{11CFF142-ADC1-429A-98AF-09FF53F046B0}">
          <p14:sldIdLst>
            <p14:sldId id="773"/>
            <p14:sldId id="727"/>
            <p14:sldId id="775"/>
            <p14:sldId id="776"/>
            <p14:sldId id="777"/>
            <p14:sldId id="778"/>
            <p14:sldId id="779"/>
            <p14:sldId id="708"/>
            <p14:sldId id="780"/>
          </p14:sldIdLst>
        </p14:section>
        <p14:section name="Untitled Section" id="{CED2C0E8-2850-4D69-895A-655C565C4D49}">
          <p14:sldIdLst>
            <p14:sldId id="583"/>
            <p14:sldId id="706"/>
            <p14:sldId id="705"/>
            <p14:sldId id="621"/>
            <p14:sldId id="577"/>
            <p14:sldId id="540"/>
            <p14:sldId id="541"/>
            <p14:sldId id="693"/>
            <p14:sldId id="806"/>
            <p14:sldId id="807"/>
            <p14:sldId id="808"/>
            <p14:sldId id="809"/>
          </p14:sldIdLst>
        </p14:section>
        <p14:section name="Untitled Section" id="{B80A954B-8EB2-47D2-8452-B209763D0B0A}">
          <p14:sldIdLst>
            <p14:sldId id="709"/>
            <p14:sldId id="788"/>
            <p14:sldId id="7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8" autoAdjust="0"/>
    <p:restoredTop sz="94687" autoAdjust="0"/>
  </p:normalViewPr>
  <p:slideViewPr>
    <p:cSldViewPr>
      <p:cViewPr>
        <p:scale>
          <a:sx n="90" d="100"/>
          <a:sy n="90" d="100"/>
        </p:scale>
        <p:origin x="-846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32BDB2-CEA9-4BFB-B0AC-57D8315ED696}" type="doc">
      <dgm:prSet loTypeId="urn:microsoft.com/office/officeart/2005/8/layout/funnel1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CA6279-8227-4482-8C80-2DFD9F6B0488}">
      <dgm:prSet phldrT="[Text]"/>
      <dgm:spPr>
        <a:solidFill>
          <a:srgbClr val="003152"/>
        </a:solidFill>
      </dgm:spPr>
      <dgm:t>
        <a:bodyPr/>
        <a:lstStyle/>
        <a:p>
          <a:r>
            <a:rPr lang="en-US" dirty="0" smtClean="0"/>
            <a:t>Milestone</a:t>
          </a:r>
          <a:endParaRPr lang="en-US" dirty="0"/>
        </a:p>
      </dgm:t>
    </dgm:pt>
    <dgm:pt modelId="{BA440349-0BDA-4430-9287-BDBF1DDF8D63}" type="parTrans" cxnId="{48051FA9-0D52-4F32-980B-1980D0C4D1F5}">
      <dgm:prSet/>
      <dgm:spPr/>
      <dgm:t>
        <a:bodyPr/>
        <a:lstStyle/>
        <a:p>
          <a:endParaRPr lang="en-US"/>
        </a:p>
      </dgm:t>
    </dgm:pt>
    <dgm:pt modelId="{1DB1190F-86F7-4E6B-BDA1-90819ACDA0CC}" type="sibTrans" cxnId="{48051FA9-0D52-4F32-980B-1980D0C4D1F5}">
      <dgm:prSet/>
      <dgm:spPr/>
      <dgm:t>
        <a:bodyPr/>
        <a:lstStyle/>
        <a:p>
          <a:endParaRPr lang="en-US"/>
        </a:p>
      </dgm:t>
    </dgm:pt>
    <dgm:pt modelId="{0940B428-BCDF-4361-A614-79C2C6F5379F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Milestone</a:t>
          </a:r>
          <a:endParaRPr lang="en-US" dirty="0"/>
        </a:p>
      </dgm:t>
    </dgm:pt>
    <dgm:pt modelId="{C8975710-59AD-4C3B-B77D-D0B3CA19046F}" type="parTrans" cxnId="{3C27D01D-0794-4342-ACF2-D22D79B66F6B}">
      <dgm:prSet/>
      <dgm:spPr/>
      <dgm:t>
        <a:bodyPr/>
        <a:lstStyle/>
        <a:p>
          <a:endParaRPr lang="en-US"/>
        </a:p>
      </dgm:t>
    </dgm:pt>
    <dgm:pt modelId="{0D8C68CB-C742-4A5C-AA3B-771362D09D0E}" type="sibTrans" cxnId="{3C27D01D-0794-4342-ACF2-D22D79B66F6B}">
      <dgm:prSet/>
      <dgm:spPr/>
      <dgm:t>
        <a:bodyPr/>
        <a:lstStyle/>
        <a:p>
          <a:endParaRPr lang="en-US"/>
        </a:p>
      </dgm:t>
    </dgm:pt>
    <dgm:pt modelId="{CB268172-43DD-41E3-841E-7D568B5EF556}">
      <dgm:prSet phldrT="[Text]"/>
      <dgm:spPr/>
      <dgm:t>
        <a:bodyPr/>
        <a:lstStyle/>
        <a:p>
          <a:r>
            <a:rPr lang="en-US" dirty="0" smtClean="0"/>
            <a:t>Milestone</a:t>
          </a:r>
          <a:endParaRPr lang="en-US" dirty="0"/>
        </a:p>
      </dgm:t>
    </dgm:pt>
    <dgm:pt modelId="{A5F4EFFB-482B-4A17-950F-CA50A22C0EE5}" type="parTrans" cxnId="{007C2082-C630-4D62-8E2E-A8C18385B306}">
      <dgm:prSet/>
      <dgm:spPr/>
      <dgm:t>
        <a:bodyPr/>
        <a:lstStyle/>
        <a:p>
          <a:endParaRPr lang="en-US"/>
        </a:p>
      </dgm:t>
    </dgm:pt>
    <dgm:pt modelId="{E1766412-B8EA-4DAE-BF96-A82961515993}" type="sibTrans" cxnId="{007C2082-C630-4D62-8E2E-A8C18385B306}">
      <dgm:prSet/>
      <dgm:spPr/>
      <dgm:t>
        <a:bodyPr/>
        <a:lstStyle/>
        <a:p>
          <a:endParaRPr lang="en-US"/>
        </a:p>
      </dgm:t>
    </dgm:pt>
    <dgm:pt modelId="{5BE19C43-C46C-4FC2-AB12-B7E1EE0C7E1D}">
      <dgm:prSet phldrT="[Text]"/>
      <dgm:spPr/>
      <dgm:t>
        <a:bodyPr/>
        <a:lstStyle/>
        <a:p>
          <a:r>
            <a:rPr lang="en-US" dirty="0" smtClean="0"/>
            <a:t>EPA</a:t>
          </a:r>
          <a:endParaRPr lang="en-US" dirty="0"/>
        </a:p>
      </dgm:t>
    </dgm:pt>
    <dgm:pt modelId="{2FA38246-0E01-45CC-B14F-96396C09AD94}" type="parTrans" cxnId="{07F9D59C-2EE8-44E7-BE39-86B8B4E07145}">
      <dgm:prSet/>
      <dgm:spPr/>
      <dgm:t>
        <a:bodyPr/>
        <a:lstStyle/>
        <a:p>
          <a:endParaRPr lang="en-US"/>
        </a:p>
      </dgm:t>
    </dgm:pt>
    <dgm:pt modelId="{89EB017D-2053-4435-B8CB-A619CC8B0FEE}" type="sibTrans" cxnId="{07F9D59C-2EE8-44E7-BE39-86B8B4E07145}">
      <dgm:prSet/>
      <dgm:spPr/>
      <dgm:t>
        <a:bodyPr/>
        <a:lstStyle/>
        <a:p>
          <a:endParaRPr lang="en-US"/>
        </a:p>
      </dgm:t>
    </dgm:pt>
    <dgm:pt modelId="{A893EBCF-E92B-480F-809A-D797EEC792D3}" type="pres">
      <dgm:prSet presAssocID="{BA32BDB2-CEA9-4BFB-B0AC-57D8315ED69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24741C-4DC3-4355-B23A-17C28A795DE8}" type="pres">
      <dgm:prSet presAssocID="{BA32BDB2-CEA9-4BFB-B0AC-57D8315ED696}" presName="ellipse" presStyleLbl="trBgShp" presStyleIdx="0" presStyleCnt="1"/>
      <dgm:spPr/>
    </dgm:pt>
    <dgm:pt modelId="{CD316F20-E8B9-43AD-99E1-27200809D3D7}" type="pres">
      <dgm:prSet presAssocID="{BA32BDB2-CEA9-4BFB-B0AC-57D8315ED696}" presName="arrow1" presStyleLbl="fgShp" presStyleIdx="0" presStyleCnt="1" custLinFactNeighborX="-11553"/>
      <dgm:spPr>
        <a:solidFill>
          <a:srgbClr val="003152"/>
        </a:solidFill>
      </dgm:spPr>
    </dgm:pt>
    <dgm:pt modelId="{EFF25762-1E4D-4E10-AA6F-4839FDC2E7CA}" type="pres">
      <dgm:prSet presAssocID="{BA32BDB2-CEA9-4BFB-B0AC-57D8315ED696}" presName="rectangle" presStyleLbl="revTx" presStyleIdx="0" presStyleCnt="1" custLinFactNeighborX="-12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0B100C-477B-40CB-AC86-7137F2104CC4}" type="pres">
      <dgm:prSet presAssocID="{0940B428-BCDF-4361-A614-79C2C6F5379F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6C962-FF15-473A-B8EA-1B84BF0F2662}" type="pres">
      <dgm:prSet presAssocID="{CB268172-43DD-41E3-841E-7D568B5EF556}" presName="item2" presStyleLbl="node1" presStyleIdx="1" presStyleCnt="3" custLinFactNeighborX="-16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EA4A7-5592-4180-A633-5EF7C3D2A864}" type="pres">
      <dgm:prSet presAssocID="{5BE19C43-C46C-4FC2-AB12-B7E1EE0C7E1D}" presName="item3" presStyleLbl="node1" presStyleIdx="2" presStyleCnt="3" custLinFactNeighborX="-168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4B284-E158-4CFC-9039-9AB40DEA730B}" type="pres">
      <dgm:prSet presAssocID="{BA32BDB2-CEA9-4BFB-B0AC-57D8315ED696}" presName="funnel" presStyleLbl="trAlignAcc1" presStyleIdx="0" presStyleCnt="1" custLinFactNeighborX="-3051"/>
      <dgm:spPr>
        <a:solidFill>
          <a:srgbClr val="998D5F">
            <a:alpha val="40000"/>
          </a:srgbClr>
        </a:solidFill>
      </dgm:spPr>
      <dgm:t>
        <a:bodyPr/>
        <a:lstStyle/>
        <a:p>
          <a:endParaRPr lang="en-US"/>
        </a:p>
      </dgm:t>
    </dgm:pt>
  </dgm:ptLst>
  <dgm:cxnLst>
    <dgm:cxn modelId="{07F9D59C-2EE8-44E7-BE39-86B8B4E07145}" srcId="{BA32BDB2-CEA9-4BFB-B0AC-57D8315ED696}" destId="{5BE19C43-C46C-4FC2-AB12-B7E1EE0C7E1D}" srcOrd="3" destOrd="0" parTransId="{2FA38246-0E01-45CC-B14F-96396C09AD94}" sibTransId="{89EB017D-2053-4435-B8CB-A619CC8B0FEE}"/>
    <dgm:cxn modelId="{3C27D01D-0794-4342-ACF2-D22D79B66F6B}" srcId="{BA32BDB2-CEA9-4BFB-B0AC-57D8315ED696}" destId="{0940B428-BCDF-4361-A614-79C2C6F5379F}" srcOrd="1" destOrd="0" parTransId="{C8975710-59AD-4C3B-B77D-D0B3CA19046F}" sibTransId="{0D8C68CB-C742-4A5C-AA3B-771362D09D0E}"/>
    <dgm:cxn modelId="{48051FA9-0D52-4F32-980B-1980D0C4D1F5}" srcId="{BA32BDB2-CEA9-4BFB-B0AC-57D8315ED696}" destId="{DCCA6279-8227-4482-8C80-2DFD9F6B0488}" srcOrd="0" destOrd="0" parTransId="{BA440349-0BDA-4430-9287-BDBF1DDF8D63}" sibTransId="{1DB1190F-86F7-4E6B-BDA1-90819ACDA0CC}"/>
    <dgm:cxn modelId="{F95989A9-AE04-4305-BADD-CA3AB8FAD6FA}" type="presOf" srcId="{BA32BDB2-CEA9-4BFB-B0AC-57D8315ED696}" destId="{A893EBCF-E92B-480F-809A-D797EEC792D3}" srcOrd="0" destOrd="0" presId="urn:microsoft.com/office/officeart/2005/8/layout/funnel1"/>
    <dgm:cxn modelId="{DDD790FD-7363-4F15-A030-E7008E01675C}" type="presOf" srcId="{CB268172-43DD-41E3-841E-7D568B5EF556}" destId="{200B100C-477B-40CB-AC86-7137F2104CC4}" srcOrd="0" destOrd="0" presId="urn:microsoft.com/office/officeart/2005/8/layout/funnel1"/>
    <dgm:cxn modelId="{7A01F266-AB07-458F-8B90-F561C30ECFE6}" type="presOf" srcId="{0940B428-BCDF-4361-A614-79C2C6F5379F}" destId="{6A26C962-FF15-473A-B8EA-1B84BF0F2662}" srcOrd="0" destOrd="0" presId="urn:microsoft.com/office/officeart/2005/8/layout/funnel1"/>
    <dgm:cxn modelId="{007C2082-C630-4D62-8E2E-A8C18385B306}" srcId="{BA32BDB2-CEA9-4BFB-B0AC-57D8315ED696}" destId="{CB268172-43DD-41E3-841E-7D568B5EF556}" srcOrd="2" destOrd="0" parTransId="{A5F4EFFB-482B-4A17-950F-CA50A22C0EE5}" sibTransId="{E1766412-B8EA-4DAE-BF96-A82961515993}"/>
    <dgm:cxn modelId="{3B11D8A7-53CB-4568-BBD4-58BA6AA8EE5E}" type="presOf" srcId="{5BE19C43-C46C-4FC2-AB12-B7E1EE0C7E1D}" destId="{EFF25762-1E4D-4E10-AA6F-4839FDC2E7CA}" srcOrd="0" destOrd="0" presId="urn:microsoft.com/office/officeart/2005/8/layout/funnel1"/>
    <dgm:cxn modelId="{54AE2010-4385-459A-A4C0-C91DA0590398}" type="presOf" srcId="{DCCA6279-8227-4482-8C80-2DFD9F6B0488}" destId="{D29EA4A7-5592-4180-A633-5EF7C3D2A864}" srcOrd="0" destOrd="0" presId="urn:microsoft.com/office/officeart/2005/8/layout/funnel1"/>
    <dgm:cxn modelId="{9FCB363C-F954-4245-A8E8-B75DA2A7C542}" type="presParOf" srcId="{A893EBCF-E92B-480F-809A-D797EEC792D3}" destId="{D224741C-4DC3-4355-B23A-17C28A795DE8}" srcOrd="0" destOrd="0" presId="urn:microsoft.com/office/officeart/2005/8/layout/funnel1"/>
    <dgm:cxn modelId="{86A88236-EE1A-4AE4-BD5C-C60EE544594F}" type="presParOf" srcId="{A893EBCF-E92B-480F-809A-D797EEC792D3}" destId="{CD316F20-E8B9-43AD-99E1-27200809D3D7}" srcOrd="1" destOrd="0" presId="urn:microsoft.com/office/officeart/2005/8/layout/funnel1"/>
    <dgm:cxn modelId="{50411BD9-0F04-4AC6-B416-5A2CC73CADC3}" type="presParOf" srcId="{A893EBCF-E92B-480F-809A-D797EEC792D3}" destId="{EFF25762-1E4D-4E10-AA6F-4839FDC2E7CA}" srcOrd="2" destOrd="0" presId="urn:microsoft.com/office/officeart/2005/8/layout/funnel1"/>
    <dgm:cxn modelId="{F5D4D198-8CAD-4794-B2C3-685361475C04}" type="presParOf" srcId="{A893EBCF-E92B-480F-809A-D797EEC792D3}" destId="{200B100C-477B-40CB-AC86-7137F2104CC4}" srcOrd="3" destOrd="0" presId="urn:microsoft.com/office/officeart/2005/8/layout/funnel1"/>
    <dgm:cxn modelId="{C3252A24-C5C8-483E-8717-F24D79A6225C}" type="presParOf" srcId="{A893EBCF-E92B-480F-809A-D797EEC792D3}" destId="{6A26C962-FF15-473A-B8EA-1B84BF0F2662}" srcOrd="4" destOrd="0" presId="urn:microsoft.com/office/officeart/2005/8/layout/funnel1"/>
    <dgm:cxn modelId="{A761C3D2-4992-4C26-B293-AFBA8C423178}" type="presParOf" srcId="{A893EBCF-E92B-480F-809A-D797EEC792D3}" destId="{D29EA4A7-5592-4180-A633-5EF7C3D2A864}" srcOrd="5" destOrd="0" presId="urn:microsoft.com/office/officeart/2005/8/layout/funnel1"/>
    <dgm:cxn modelId="{ECDECA16-E9D7-490A-BF46-C85D3CD4B6B2}" type="presParOf" srcId="{A893EBCF-E92B-480F-809A-D797EEC792D3}" destId="{5E34B284-E158-4CFC-9039-9AB40DEA730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3921B8-7FDA-4A8C-857E-F6FAE50C4D42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C6F803-9D37-493D-ACB4-F3B4B77CBD8B}">
      <dgm:prSet phldrT="[Text]" custT="1"/>
      <dgm:spPr>
        <a:solidFill>
          <a:srgbClr val="003152"/>
        </a:solidFill>
      </dgm:spPr>
      <dgm:t>
        <a:bodyPr/>
        <a:lstStyle/>
        <a:p>
          <a:endParaRPr lang="en-US" sz="24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800B355-B2AA-4985-B559-2EFAA76DB36E}" type="parTrans" cxnId="{A9CAEC67-164E-4DF8-BFB8-A3C8863C747C}">
      <dgm:prSet/>
      <dgm:spPr/>
      <dgm:t>
        <a:bodyPr/>
        <a:lstStyle/>
        <a:p>
          <a:endParaRPr lang="en-US"/>
        </a:p>
      </dgm:t>
    </dgm:pt>
    <dgm:pt modelId="{95EA201D-1B05-4957-A174-4251E19F4B5E}" type="sibTrans" cxnId="{A9CAEC67-164E-4DF8-BFB8-A3C8863C747C}">
      <dgm:prSet/>
      <dgm:spPr/>
      <dgm:t>
        <a:bodyPr/>
        <a:lstStyle/>
        <a:p>
          <a:endParaRPr lang="en-US"/>
        </a:p>
      </dgm:t>
    </dgm:pt>
    <dgm:pt modelId="{C6A589CE-ACA4-44A7-8861-4A630F672603}">
      <dgm:prSet phldrT="[Text]" custT="1"/>
      <dgm:spPr>
        <a:solidFill>
          <a:srgbClr val="003152"/>
        </a:solidFill>
      </dgm:spPr>
      <dgm:t>
        <a:bodyPr/>
        <a:lstStyle/>
        <a:p>
          <a:endParaRPr lang="en-US" sz="21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2F261B6-E31D-4F4A-B2EE-35F09D798D4B}" type="parTrans" cxnId="{D52E227C-BD8A-4F2A-AB3E-CD1967D29AB1}">
      <dgm:prSet/>
      <dgm:spPr/>
      <dgm:t>
        <a:bodyPr/>
        <a:lstStyle/>
        <a:p>
          <a:endParaRPr lang="en-US"/>
        </a:p>
      </dgm:t>
    </dgm:pt>
    <dgm:pt modelId="{B870B22E-2705-4BBE-8A81-EEC2D3F54166}" type="sibTrans" cxnId="{D52E227C-BD8A-4F2A-AB3E-CD1967D29AB1}">
      <dgm:prSet/>
      <dgm:spPr/>
      <dgm:t>
        <a:bodyPr/>
        <a:lstStyle/>
        <a:p>
          <a:endParaRPr lang="en-US"/>
        </a:p>
      </dgm:t>
    </dgm:pt>
    <dgm:pt modelId="{EE2B6AB3-55A5-4A9D-B19B-85550E56AF00}">
      <dgm:prSet phldrT="[Text]" custT="1"/>
      <dgm:spPr>
        <a:solidFill>
          <a:srgbClr val="003152"/>
        </a:solidFill>
      </dgm:spPr>
      <dgm:t>
        <a:bodyPr/>
        <a:lstStyle/>
        <a:p>
          <a:endParaRPr lang="en-US" sz="21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12E0A84-7B7F-4B46-AC46-7808896AE146}" type="parTrans" cxnId="{6FB98FAA-A064-469E-BDDA-5BDF8D147494}">
      <dgm:prSet/>
      <dgm:spPr/>
      <dgm:t>
        <a:bodyPr/>
        <a:lstStyle/>
        <a:p>
          <a:endParaRPr lang="en-US"/>
        </a:p>
      </dgm:t>
    </dgm:pt>
    <dgm:pt modelId="{418761A1-ECB8-4493-8EDE-7162DBE8BAEB}" type="sibTrans" cxnId="{6FB98FAA-A064-469E-BDDA-5BDF8D147494}">
      <dgm:prSet/>
      <dgm:spPr/>
      <dgm:t>
        <a:bodyPr/>
        <a:lstStyle/>
        <a:p>
          <a:endParaRPr lang="en-US"/>
        </a:p>
      </dgm:t>
    </dgm:pt>
    <dgm:pt modelId="{6B955D4A-29D3-4308-88BC-FFCA951FD187}">
      <dgm:prSet custT="1"/>
      <dgm:spPr>
        <a:solidFill>
          <a:srgbClr val="003152"/>
        </a:solidFill>
      </dgm:spPr>
      <dgm:t>
        <a:bodyPr/>
        <a:lstStyle/>
        <a:p>
          <a:endParaRPr lang="en-US" sz="21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27AAE3B9-9C8A-4679-9A92-394F25E20CD3}" type="parTrans" cxnId="{D27B9C9E-2CB5-4626-ADF9-7B9AF8682C88}">
      <dgm:prSet/>
      <dgm:spPr/>
      <dgm:t>
        <a:bodyPr/>
        <a:lstStyle/>
        <a:p>
          <a:endParaRPr lang="en-US"/>
        </a:p>
      </dgm:t>
    </dgm:pt>
    <dgm:pt modelId="{346C4EE4-0626-4F65-9238-4FFD96174623}" type="sibTrans" cxnId="{D27B9C9E-2CB5-4626-ADF9-7B9AF8682C88}">
      <dgm:prSet/>
      <dgm:spPr/>
      <dgm:t>
        <a:bodyPr/>
        <a:lstStyle/>
        <a:p>
          <a:endParaRPr lang="en-US"/>
        </a:p>
      </dgm:t>
    </dgm:pt>
    <dgm:pt modelId="{66E91C21-A4AA-404C-B0D5-DA9A75BDB613}">
      <dgm:prSet/>
      <dgm:spPr>
        <a:solidFill>
          <a:schemeClr val="bg1">
            <a:alpha val="0"/>
          </a:schemeClr>
        </a:solidFill>
        <a:ln>
          <a:noFill/>
        </a:ln>
      </dgm:spPr>
      <dgm:t>
        <a:bodyPr/>
        <a:lstStyle/>
        <a:p>
          <a:endParaRPr lang="en-US" dirty="0"/>
        </a:p>
      </dgm:t>
    </dgm:pt>
    <dgm:pt modelId="{B1B464C2-A6C1-4D7B-B40B-62CC90B70FD7}" type="sibTrans" cxnId="{0EB9343C-244C-449D-8A0B-36334FBB0566}">
      <dgm:prSet/>
      <dgm:spPr/>
      <dgm:t>
        <a:bodyPr/>
        <a:lstStyle/>
        <a:p>
          <a:endParaRPr lang="en-US"/>
        </a:p>
      </dgm:t>
    </dgm:pt>
    <dgm:pt modelId="{944BB148-FBE7-43D9-BB72-7108F6BC28DD}" type="parTrans" cxnId="{0EB9343C-244C-449D-8A0B-36334FBB0566}">
      <dgm:prSet/>
      <dgm:spPr/>
      <dgm:t>
        <a:bodyPr/>
        <a:lstStyle/>
        <a:p>
          <a:endParaRPr lang="en-US"/>
        </a:p>
      </dgm:t>
    </dgm:pt>
    <dgm:pt modelId="{2AF19B88-17F8-4E85-A778-76C5C4D79DFA}" type="pres">
      <dgm:prSet presAssocID="{2C3921B8-7FDA-4A8C-857E-F6FAE50C4D4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74F7C7-8DC2-4625-9913-B5D2831E922E}" type="pres">
      <dgm:prSet presAssocID="{C8C6F803-9D37-493D-ACB4-F3B4B77CBD8B}" presName="Name8" presStyleCnt="0"/>
      <dgm:spPr/>
    </dgm:pt>
    <dgm:pt modelId="{E2C48E3B-38CD-4190-B5C4-9A430EB3226A}" type="pres">
      <dgm:prSet presAssocID="{C8C6F803-9D37-493D-ACB4-F3B4B77CBD8B}" presName="level" presStyleLbl="node1" presStyleIdx="0" presStyleCnt="5" custLinFactNeighborX="-102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8CE691-A2F1-446A-B298-C61E028FFC4B}" type="pres">
      <dgm:prSet presAssocID="{C8C6F803-9D37-493D-ACB4-F3B4B77CBD8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CA32A3-42E1-4608-A5B8-07069C45EFDB}" type="pres">
      <dgm:prSet presAssocID="{6B955D4A-29D3-4308-88BC-FFCA951FD187}" presName="Name8" presStyleCnt="0"/>
      <dgm:spPr/>
    </dgm:pt>
    <dgm:pt modelId="{86C556DD-86BC-4B37-9A88-9B203EB4EEFB}" type="pres">
      <dgm:prSet presAssocID="{6B955D4A-29D3-4308-88BC-FFCA951FD187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60F451-A046-4F60-B5A4-49A45D349AC7}" type="pres">
      <dgm:prSet presAssocID="{6B955D4A-29D3-4308-88BC-FFCA951FD18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710E7C-B882-4321-AD56-FE350906E330}" type="pres">
      <dgm:prSet presAssocID="{C6A589CE-ACA4-44A7-8861-4A630F672603}" presName="Name8" presStyleCnt="0"/>
      <dgm:spPr/>
    </dgm:pt>
    <dgm:pt modelId="{CFD275A4-434C-4FE9-A01E-1319FFD2EF8A}" type="pres">
      <dgm:prSet presAssocID="{C6A589CE-ACA4-44A7-8861-4A630F672603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249FDC-6FC3-470C-ABF7-B96F87BF2FE1}" type="pres">
      <dgm:prSet presAssocID="{C6A589CE-ACA4-44A7-8861-4A630F67260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6BCF8-B5C5-461F-A9AE-B88F0340AF02}" type="pres">
      <dgm:prSet presAssocID="{EE2B6AB3-55A5-4A9D-B19B-85550E56AF00}" presName="Name8" presStyleCnt="0"/>
      <dgm:spPr/>
    </dgm:pt>
    <dgm:pt modelId="{3E6F1C25-6F04-42CF-BBA4-B3EA5C329F73}" type="pres">
      <dgm:prSet presAssocID="{EE2B6AB3-55A5-4A9D-B19B-85550E56AF00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1D6F1E-AEBE-42F1-9D11-914A71D44384}" type="pres">
      <dgm:prSet presAssocID="{EE2B6AB3-55A5-4A9D-B19B-85550E56AF0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84E361-19A5-41F5-A1BD-C5090CA4205B}" type="pres">
      <dgm:prSet presAssocID="{66E91C21-A4AA-404C-B0D5-DA9A75BDB613}" presName="Name8" presStyleCnt="0"/>
      <dgm:spPr/>
    </dgm:pt>
    <dgm:pt modelId="{748CC584-EAAC-4577-921F-7CB049B4BB65}" type="pres">
      <dgm:prSet presAssocID="{66E91C21-A4AA-404C-B0D5-DA9A75BDB613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6C113-29EF-4F14-8856-6C4E80814225}" type="pres">
      <dgm:prSet presAssocID="{66E91C21-A4AA-404C-B0D5-DA9A75BDB61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A8BD952-694C-491E-861F-B8A8FAD64D4F}" type="presOf" srcId="{66E91C21-A4AA-404C-B0D5-DA9A75BDB613}" destId="{748CC584-EAAC-4577-921F-7CB049B4BB65}" srcOrd="0" destOrd="0" presId="urn:microsoft.com/office/officeart/2005/8/layout/pyramid3"/>
    <dgm:cxn modelId="{613A6065-A681-4B20-8A39-3E701CA48B9B}" type="presOf" srcId="{C8C6F803-9D37-493D-ACB4-F3B4B77CBD8B}" destId="{E2C48E3B-38CD-4190-B5C4-9A430EB3226A}" srcOrd="0" destOrd="0" presId="urn:microsoft.com/office/officeart/2005/8/layout/pyramid3"/>
    <dgm:cxn modelId="{702EBCC7-76A7-4107-B0CF-49E28A866CA0}" type="presOf" srcId="{C8C6F803-9D37-493D-ACB4-F3B4B77CBD8B}" destId="{388CE691-A2F1-446A-B298-C61E028FFC4B}" srcOrd="1" destOrd="0" presId="urn:microsoft.com/office/officeart/2005/8/layout/pyramid3"/>
    <dgm:cxn modelId="{0EB9343C-244C-449D-8A0B-36334FBB0566}" srcId="{2C3921B8-7FDA-4A8C-857E-F6FAE50C4D42}" destId="{66E91C21-A4AA-404C-B0D5-DA9A75BDB613}" srcOrd="4" destOrd="0" parTransId="{944BB148-FBE7-43D9-BB72-7108F6BC28DD}" sibTransId="{B1B464C2-A6C1-4D7B-B40B-62CC90B70FD7}"/>
    <dgm:cxn modelId="{58B6F4E8-44B7-4EE3-96DD-AAF0A31BA30C}" type="presOf" srcId="{EE2B6AB3-55A5-4A9D-B19B-85550E56AF00}" destId="{3E6F1C25-6F04-42CF-BBA4-B3EA5C329F73}" srcOrd="0" destOrd="0" presId="urn:microsoft.com/office/officeart/2005/8/layout/pyramid3"/>
    <dgm:cxn modelId="{8AF71EF8-7005-457A-AD50-6D134B12B4D1}" type="presOf" srcId="{6B955D4A-29D3-4308-88BC-FFCA951FD187}" destId="{AD60F451-A046-4F60-B5A4-49A45D349AC7}" srcOrd="1" destOrd="0" presId="urn:microsoft.com/office/officeart/2005/8/layout/pyramid3"/>
    <dgm:cxn modelId="{F2E406A3-DF41-400C-8560-7D8DE43E30BF}" type="presOf" srcId="{C6A589CE-ACA4-44A7-8861-4A630F672603}" destId="{43249FDC-6FC3-470C-ABF7-B96F87BF2FE1}" srcOrd="1" destOrd="0" presId="urn:microsoft.com/office/officeart/2005/8/layout/pyramid3"/>
    <dgm:cxn modelId="{BCC4FBDF-99B9-4079-B7EA-99C9AD83ACA2}" type="presOf" srcId="{2C3921B8-7FDA-4A8C-857E-F6FAE50C4D42}" destId="{2AF19B88-17F8-4E85-A778-76C5C4D79DFA}" srcOrd="0" destOrd="0" presId="urn:microsoft.com/office/officeart/2005/8/layout/pyramid3"/>
    <dgm:cxn modelId="{A9CAEC67-164E-4DF8-BFB8-A3C8863C747C}" srcId="{2C3921B8-7FDA-4A8C-857E-F6FAE50C4D42}" destId="{C8C6F803-9D37-493D-ACB4-F3B4B77CBD8B}" srcOrd="0" destOrd="0" parTransId="{6800B355-B2AA-4985-B559-2EFAA76DB36E}" sibTransId="{95EA201D-1B05-4957-A174-4251E19F4B5E}"/>
    <dgm:cxn modelId="{D27B9C9E-2CB5-4626-ADF9-7B9AF8682C88}" srcId="{2C3921B8-7FDA-4A8C-857E-F6FAE50C4D42}" destId="{6B955D4A-29D3-4308-88BC-FFCA951FD187}" srcOrd="1" destOrd="0" parTransId="{27AAE3B9-9C8A-4679-9A92-394F25E20CD3}" sibTransId="{346C4EE4-0626-4F65-9238-4FFD96174623}"/>
    <dgm:cxn modelId="{466663AA-75F2-4B89-A2F5-9FE99E612F16}" type="presOf" srcId="{C6A589CE-ACA4-44A7-8861-4A630F672603}" destId="{CFD275A4-434C-4FE9-A01E-1319FFD2EF8A}" srcOrd="0" destOrd="0" presId="urn:microsoft.com/office/officeart/2005/8/layout/pyramid3"/>
    <dgm:cxn modelId="{1B58B861-C3BF-4AED-A283-B09C88E38FAB}" type="presOf" srcId="{EE2B6AB3-55A5-4A9D-B19B-85550E56AF00}" destId="{ED1D6F1E-AEBE-42F1-9D11-914A71D44384}" srcOrd="1" destOrd="0" presId="urn:microsoft.com/office/officeart/2005/8/layout/pyramid3"/>
    <dgm:cxn modelId="{6FB98FAA-A064-469E-BDDA-5BDF8D147494}" srcId="{2C3921B8-7FDA-4A8C-857E-F6FAE50C4D42}" destId="{EE2B6AB3-55A5-4A9D-B19B-85550E56AF00}" srcOrd="3" destOrd="0" parTransId="{412E0A84-7B7F-4B46-AC46-7808896AE146}" sibTransId="{418761A1-ECB8-4493-8EDE-7162DBE8BAEB}"/>
    <dgm:cxn modelId="{D52E227C-BD8A-4F2A-AB3E-CD1967D29AB1}" srcId="{2C3921B8-7FDA-4A8C-857E-F6FAE50C4D42}" destId="{C6A589CE-ACA4-44A7-8861-4A630F672603}" srcOrd="2" destOrd="0" parTransId="{C2F261B6-E31D-4F4A-B2EE-35F09D798D4B}" sibTransId="{B870B22E-2705-4BBE-8A81-EEC2D3F54166}"/>
    <dgm:cxn modelId="{DD20F23B-E5E2-4CB9-AFC6-7B0D61E7D385}" type="presOf" srcId="{6B955D4A-29D3-4308-88BC-FFCA951FD187}" destId="{86C556DD-86BC-4B37-9A88-9B203EB4EEFB}" srcOrd="0" destOrd="0" presId="urn:microsoft.com/office/officeart/2005/8/layout/pyramid3"/>
    <dgm:cxn modelId="{ED6F895B-762B-419C-9571-41FC14F81172}" type="presOf" srcId="{66E91C21-A4AA-404C-B0D5-DA9A75BDB613}" destId="{21D6C113-29EF-4F14-8856-6C4E80814225}" srcOrd="1" destOrd="0" presId="urn:microsoft.com/office/officeart/2005/8/layout/pyramid3"/>
    <dgm:cxn modelId="{7FCC0289-A11D-42F8-ABA1-CB456240272C}" type="presParOf" srcId="{2AF19B88-17F8-4E85-A778-76C5C4D79DFA}" destId="{F874F7C7-8DC2-4625-9913-B5D2831E922E}" srcOrd="0" destOrd="0" presId="urn:microsoft.com/office/officeart/2005/8/layout/pyramid3"/>
    <dgm:cxn modelId="{A59911DE-820E-4CD7-9D03-459266E8D0B0}" type="presParOf" srcId="{F874F7C7-8DC2-4625-9913-B5D2831E922E}" destId="{E2C48E3B-38CD-4190-B5C4-9A430EB3226A}" srcOrd="0" destOrd="0" presId="urn:microsoft.com/office/officeart/2005/8/layout/pyramid3"/>
    <dgm:cxn modelId="{0DF321E2-946B-494D-8A5E-B893C338FB71}" type="presParOf" srcId="{F874F7C7-8DC2-4625-9913-B5D2831E922E}" destId="{388CE691-A2F1-446A-B298-C61E028FFC4B}" srcOrd="1" destOrd="0" presId="urn:microsoft.com/office/officeart/2005/8/layout/pyramid3"/>
    <dgm:cxn modelId="{EBB280A8-9575-4C66-BDFF-9558783888B4}" type="presParOf" srcId="{2AF19B88-17F8-4E85-A778-76C5C4D79DFA}" destId="{29CA32A3-42E1-4608-A5B8-07069C45EFDB}" srcOrd="1" destOrd="0" presId="urn:microsoft.com/office/officeart/2005/8/layout/pyramid3"/>
    <dgm:cxn modelId="{5DAA20B5-C01D-43A7-9792-B1E1C1D4CA37}" type="presParOf" srcId="{29CA32A3-42E1-4608-A5B8-07069C45EFDB}" destId="{86C556DD-86BC-4B37-9A88-9B203EB4EEFB}" srcOrd="0" destOrd="0" presId="urn:microsoft.com/office/officeart/2005/8/layout/pyramid3"/>
    <dgm:cxn modelId="{4A0A2AA9-EBB8-4BB8-B3FC-9308D6E8EECF}" type="presParOf" srcId="{29CA32A3-42E1-4608-A5B8-07069C45EFDB}" destId="{AD60F451-A046-4F60-B5A4-49A45D349AC7}" srcOrd="1" destOrd="0" presId="urn:microsoft.com/office/officeart/2005/8/layout/pyramid3"/>
    <dgm:cxn modelId="{25120291-046A-4755-8E3E-9D8B0863207A}" type="presParOf" srcId="{2AF19B88-17F8-4E85-A778-76C5C4D79DFA}" destId="{58710E7C-B882-4321-AD56-FE350906E330}" srcOrd="2" destOrd="0" presId="urn:microsoft.com/office/officeart/2005/8/layout/pyramid3"/>
    <dgm:cxn modelId="{FC1F4F00-B689-4C4F-B7A6-BA1A210DD8B8}" type="presParOf" srcId="{58710E7C-B882-4321-AD56-FE350906E330}" destId="{CFD275A4-434C-4FE9-A01E-1319FFD2EF8A}" srcOrd="0" destOrd="0" presId="urn:microsoft.com/office/officeart/2005/8/layout/pyramid3"/>
    <dgm:cxn modelId="{2A0A35FB-5EEB-48F6-8513-5A9209D8676C}" type="presParOf" srcId="{58710E7C-B882-4321-AD56-FE350906E330}" destId="{43249FDC-6FC3-470C-ABF7-B96F87BF2FE1}" srcOrd="1" destOrd="0" presId="urn:microsoft.com/office/officeart/2005/8/layout/pyramid3"/>
    <dgm:cxn modelId="{6BE5E48F-DA4C-4F0F-BE5E-59A558BFB212}" type="presParOf" srcId="{2AF19B88-17F8-4E85-A778-76C5C4D79DFA}" destId="{AE26BCF8-B5C5-461F-A9AE-B88F0340AF02}" srcOrd="3" destOrd="0" presId="urn:microsoft.com/office/officeart/2005/8/layout/pyramid3"/>
    <dgm:cxn modelId="{70831607-458E-48FD-A56B-BCECEAC29DCD}" type="presParOf" srcId="{AE26BCF8-B5C5-461F-A9AE-B88F0340AF02}" destId="{3E6F1C25-6F04-42CF-BBA4-B3EA5C329F73}" srcOrd="0" destOrd="0" presId="urn:microsoft.com/office/officeart/2005/8/layout/pyramid3"/>
    <dgm:cxn modelId="{E2D2ECE7-17B6-41F6-BCE3-AF381F540FFD}" type="presParOf" srcId="{AE26BCF8-B5C5-461F-A9AE-B88F0340AF02}" destId="{ED1D6F1E-AEBE-42F1-9D11-914A71D44384}" srcOrd="1" destOrd="0" presId="urn:microsoft.com/office/officeart/2005/8/layout/pyramid3"/>
    <dgm:cxn modelId="{E80A89F8-9946-4796-ACC6-BAA31213D15D}" type="presParOf" srcId="{2AF19B88-17F8-4E85-A778-76C5C4D79DFA}" destId="{9B84E361-19A5-41F5-A1BD-C5090CA4205B}" srcOrd="4" destOrd="0" presId="urn:microsoft.com/office/officeart/2005/8/layout/pyramid3"/>
    <dgm:cxn modelId="{97CBEBAD-9459-4ACA-8EA0-6B87E9788AC5}" type="presParOf" srcId="{9B84E361-19A5-41F5-A1BD-C5090CA4205B}" destId="{748CC584-EAAC-4577-921F-7CB049B4BB65}" srcOrd="0" destOrd="0" presId="urn:microsoft.com/office/officeart/2005/8/layout/pyramid3"/>
    <dgm:cxn modelId="{2CB7B78F-9409-49A7-AC3D-556B79810A11}" type="presParOf" srcId="{9B84E361-19A5-41F5-A1BD-C5090CA4205B}" destId="{21D6C113-29EF-4F14-8856-6C4E8081422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4741C-4DC3-4355-B23A-17C28A795DE8}">
      <dsp:nvSpPr>
        <dsp:cNvPr id="0" name=""/>
        <dsp:cNvSpPr/>
      </dsp:nvSpPr>
      <dsp:spPr>
        <a:xfrm>
          <a:off x="1608423" y="212566"/>
          <a:ext cx="4218622" cy="1465072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316F20-E8B9-43AD-99E1-27200809D3D7}">
      <dsp:nvSpPr>
        <dsp:cNvPr id="0" name=""/>
        <dsp:cNvSpPr/>
      </dsp:nvSpPr>
      <dsp:spPr>
        <a:xfrm>
          <a:off x="3221040" y="3800030"/>
          <a:ext cx="817562" cy="523240"/>
        </a:xfrm>
        <a:prstGeom prst="downArrow">
          <a:avLst/>
        </a:prstGeom>
        <a:solidFill>
          <a:srgbClr val="00315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F25762-1E4D-4E10-AA6F-4839FDC2E7CA}">
      <dsp:nvSpPr>
        <dsp:cNvPr id="0" name=""/>
        <dsp:cNvSpPr/>
      </dsp:nvSpPr>
      <dsp:spPr>
        <a:xfrm>
          <a:off x="1714483" y="4218622"/>
          <a:ext cx="3924300" cy="981075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EPA</a:t>
          </a:r>
          <a:endParaRPr lang="en-US" sz="3400" kern="1200" dirty="0"/>
        </a:p>
      </dsp:txBody>
      <dsp:txXfrm>
        <a:off x="1714483" y="4218622"/>
        <a:ext cx="3924300" cy="981075"/>
      </dsp:txXfrm>
    </dsp:sp>
    <dsp:sp modelId="{200B100C-477B-40CB-AC86-7137F2104CC4}">
      <dsp:nvSpPr>
        <dsp:cNvPr id="0" name=""/>
        <dsp:cNvSpPr/>
      </dsp:nvSpPr>
      <dsp:spPr>
        <a:xfrm>
          <a:off x="3142170" y="1790788"/>
          <a:ext cx="1471612" cy="14716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Milestone</a:t>
          </a:r>
          <a:endParaRPr lang="en-US" sz="1900" kern="1200" dirty="0"/>
        </a:p>
      </dsp:txBody>
      <dsp:txXfrm>
        <a:off x="3357683" y="2006301"/>
        <a:ext cx="1040586" cy="1040586"/>
      </dsp:txXfrm>
    </dsp:sp>
    <dsp:sp modelId="{6A26C962-FF15-473A-B8EA-1B84BF0F2662}">
      <dsp:nvSpPr>
        <dsp:cNvPr id="0" name=""/>
        <dsp:cNvSpPr/>
      </dsp:nvSpPr>
      <dsp:spPr>
        <a:xfrm>
          <a:off x="1841595" y="686752"/>
          <a:ext cx="1471612" cy="1471612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Milestone</a:t>
          </a:r>
          <a:endParaRPr lang="en-US" sz="1900" kern="1200" dirty="0"/>
        </a:p>
      </dsp:txBody>
      <dsp:txXfrm>
        <a:off x="2057108" y="902265"/>
        <a:ext cx="1040586" cy="1040586"/>
      </dsp:txXfrm>
    </dsp:sp>
    <dsp:sp modelId="{D29EA4A7-5592-4180-A633-5EF7C3D2A864}">
      <dsp:nvSpPr>
        <dsp:cNvPr id="0" name=""/>
        <dsp:cNvSpPr/>
      </dsp:nvSpPr>
      <dsp:spPr>
        <a:xfrm>
          <a:off x="3345910" y="330949"/>
          <a:ext cx="1471612" cy="1471612"/>
        </a:xfrm>
        <a:prstGeom prst="ellipse">
          <a:avLst/>
        </a:prstGeom>
        <a:solidFill>
          <a:srgbClr val="00315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Milestone</a:t>
          </a:r>
          <a:endParaRPr lang="en-US" sz="1900" kern="1200" dirty="0"/>
        </a:p>
      </dsp:txBody>
      <dsp:txXfrm>
        <a:off x="3561423" y="546462"/>
        <a:ext cx="1040586" cy="1040586"/>
      </dsp:txXfrm>
    </dsp:sp>
    <dsp:sp modelId="{5E34B284-E158-4CFC-9039-9AB40DEA730B}">
      <dsp:nvSpPr>
        <dsp:cNvPr id="0" name=""/>
        <dsp:cNvSpPr/>
      </dsp:nvSpPr>
      <dsp:spPr>
        <a:xfrm>
          <a:off x="1295414" y="32702"/>
          <a:ext cx="4578350" cy="3662680"/>
        </a:xfrm>
        <a:prstGeom prst="funnel">
          <a:avLst/>
        </a:prstGeom>
        <a:solidFill>
          <a:srgbClr val="998D5F">
            <a:alpha val="40000"/>
          </a:srgb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48E3B-38CD-4190-B5C4-9A430EB3226A}">
      <dsp:nvSpPr>
        <dsp:cNvPr id="0" name=""/>
        <dsp:cNvSpPr/>
      </dsp:nvSpPr>
      <dsp:spPr>
        <a:xfrm rot="10800000">
          <a:off x="0" y="0"/>
          <a:ext cx="8229600" cy="1122680"/>
        </a:xfrm>
        <a:prstGeom prst="trapezoid">
          <a:avLst>
            <a:gd name="adj" fmla="val 73303"/>
          </a:avLst>
        </a:prstGeom>
        <a:solidFill>
          <a:srgbClr val="0031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10800000">
        <a:off x="1440179" y="0"/>
        <a:ext cx="5349240" cy="1122680"/>
      </dsp:txXfrm>
    </dsp:sp>
    <dsp:sp modelId="{86C556DD-86BC-4B37-9A88-9B203EB4EEFB}">
      <dsp:nvSpPr>
        <dsp:cNvPr id="0" name=""/>
        <dsp:cNvSpPr/>
      </dsp:nvSpPr>
      <dsp:spPr>
        <a:xfrm rot="10800000">
          <a:off x="822960" y="1122680"/>
          <a:ext cx="6583680" cy="1122680"/>
        </a:xfrm>
        <a:prstGeom prst="trapezoid">
          <a:avLst>
            <a:gd name="adj" fmla="val 73303"/>
          </a:avLst>
        </a:prstGeom>
        <a:solidFill>
          <a:srgbClr val="0031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10800000">
        <a:off x="1975103" y="1122680"/>
        <a:ext cx="4279392" cy="1122680"/>
      </dsp:txXfrm>
    </dsp:sp>
    <dsp:sp modelId="{CFD275A4-434C-4FE9-A01E-1319FFD2EF8A}">
      <dsp:nvSpPr>
        <dsp:cNvPr id="0" name=""/>
        <dsp:cNvSpPr/>
      </dsp:nvSpPr>
      <dsp:spPr>
        <a:xfrm rot="10800000">
          <a:off x="1645920" y="2245360"/>
          <a:ext cx="4937760" cy="1122680"/>
        </a:xfrm>
        <a:prstGeom prst="trapezoid">
          <a:avLst>
            <a:gd name="adj" fmla="val 73303"/>
          </a:avLst>
        </a:prstGeom>
        <a:solidFill>
          <a:srgbClr val="0031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10800000">
        <a:off x="2510027" y="2245360"/>
        <a:ext cx="3209544" cy="1122680"/>
      </dsp:txXfrm>
    </dsp:sp>
    <dsp:sp modelId="{3E6F1C25-6F04-42CF-BBA4-B3EA5C329F73}">
      <dsp:nvSpPr>
        <dsp:cNvPr id="0" name=""/>
        <dsp:cNvSpPr/>
      </dsp:nvSpPr>
      <dsp:spPr>
        <a:xfrm rot="10800000">
          <a:off x="2468880" y="3368040"/>
          <a:ext cx="3291840" cy="1122680"/>
        </a:xfrm>
        <a:prstGeom prst="trapezoid">
          <a:avLst>
            <a:gd name="adj" fmla="val 73303"/>
          </a:avLst>
        </a:prstGeom>
        <a:solidFill>
          <a:srgbClr val="00315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10800000">
        <a:off x="3044951" y="3368040"/>
        <a:ext cx="2139696" cy="1122680"/>
      </dsp:txXfrm>
    </dsp:sp>
    <dsp:sp modelId="{748CC584-EAAC-4577-921F-7CB049B4BB65}">
      <dsp:nvSpPr>
        <dsp:cNvPr id="0" name=""/>
        <dsp:cNvSpPr/>
      </dsp:nvSpPr>
      <dsp:spPr>
        <a:xfrm rot="10800000">
          <a:off x="3291840" y="4490720"/>
          <a:ext cx="1645920" cy="1122680"/>
        </a:xfrm>
        <a:prstGeom prst="trapezoid">
          <a:avLst>
            <a:gd name="adj" fmla="val 73303"/>
          </a:avLst>
        </a:prstGeom>
        <a:solidFill>
          <a:schemeClr val="bg1">
            <a:alpha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 rot="-10800000">
        <a:off x="3291840" y="4490720"/>
        <a:ext cx="1645920" cy="1122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9648E-05B7-4C29-99C5-039DA8F1AD3F}" type="datetimeFigureOut">
              <a:rPr lang="en-CA" smtClean="0"/>
              <a:pPr/>
              <a:t>18/06/2016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0F94B-5F34-4F5B-8DBD-20B67B54CF6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975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CBME implies that outcomes—the</a:t>
            </a:r>
            <a:r>
              <a:rPr lang="en-US" baseline="0" dirty="0" smtClean="0"/>
              <a:t> defined abilities needed of graduates—are the central organizing principle.  Teaching methods, even some traditional knowledge areas, are only included if they contribute to the ultimate outcome of the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2AAE6-23AD-4065-A91A-2A238844656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Linda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B6B19-D85A-7040-B8CE-66E6B025FF2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67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Linda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AB6B19-D85A-7040-B8CE-66E6B025FF2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67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messages:</a:t>
            </a:r>
          </a:p>
          <a:p>
            <a:pPr marL="0" lv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endParaRPr lang="en-US" sz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several years of work, the Royal College is officially launching the CanMEDS 2015 Framework on Saturday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morning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C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endParaRPr lang="en-US" sz="1200" baseline="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Remember though, the CanMEDS project is part of the broader CBD initiative …. We’re building toward an improved system that facilitates all of the improvements that Dr. Harris outlined earlier</a:t>
            </a: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Goal of the CanMEDS 2015 project specifically was to update the content for contemporary medicine and create milestones to facilitate CBME</a:t>
            </a: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the course of 2.5 years we engaged MANY partners and consulted widely</a:t>
            </a: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released the Framework (and Milestones) in serial fashion over the course of 2014 to gather feedback and to adjust the content as appropriate</a:t>
            </a: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methodology was robust ….. we can all stand behind CanMEDS confidently knowing that it is valid</a:t>
            </a: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CanMEDS and the milestones is foundational to the rest of the plans associated with CBD.  CBD is on track!</a:t>
            </a:r>
          </a:p>
          <a:p>
            <a:pPr marL="171450" lvl="0" indent="-1714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200" baseline="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be confident that the Royal College’s model for CanMEDS (consultation, engagement, partnership) is the model we’re taking for CBD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E4AE0-A378-644E-9F6B-377414FA5416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65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1" indent="-17144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803-E63E-4A39-92CD-BD53E4FB49AE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35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1" indent="-171441">
              <a:buFont typeface="Arial" panose="020B0604020202020204" pitchFamily="34" charset="0"/>
              <a:buChar char="•"/>
            </a:pPr>
            <a:r>
              <a:rPr lang="en-US" dirty="0" smtClean="0"/>
              <a:t>So, within each stage there were be several EPAs which</a:t>
            </a:r>
            <a:r>
              <a:rPr lang="en-US" baseline="0" dirty="0" smtClean="0"/>
              <a:t> are composed of the component milestones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803-E63E-4A39-92CD-BD53E4FB49AE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11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9pPr>
          </a:lstStyle>
          <a:p>
            <a:fld id="{8D7490F5-AECF-40C9-BD97-94CA77717784}" type="slidenum">
              <a:rPr lang="en-US" sz="1200"/>
              <a:pPr/>
              <a:t>56</a:t>
            </a:fld>
            <a:endParaRPr lang="en-US" sz="1200" dirty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Times" pitchFamily="1" charset="0"/>
              <a:ea typeface="Osaka" pitchFamily="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9pPr>
          </a:lstStyle>
          <a:p>
            <a:fld id="{F037B4D7-988C-4473-AAC4-80B7AAA3CEFD}" type="slidenum">
              <a:rPr lang="en-US" sz="1200"/>
              <a:pPr/>
              <a:t>57</a:t>
            </a:fld>
            <a:endParaRPr lang="en-US" sz="1200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Times" pitchFamily="1" charset="0"/>
              <a:ea typeface="Osaka" pitchFamily="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9pPr>
          </a:lstStyle>
          <a:p>
            <a:fld id="{D5BA4C83-F64A-4F2A-B75E-3FD9E55BD476}" type="slidenum">
              <a:rPr lang="en-US" sz="1200"/>
              <a:pPr/>
              <a:t>58</a:t>
            </a:fld>
            <a:endParaRPr lang="en-US" sz="120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Times" pitchFamily="1" charset="0"/>
              <a:ea typeface="Osaka" pitchFamily="1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9pPr>
          </a:lstStyle>
          <a:p>
            <a:fld id="{AB1FF368-C84E-4F60-896A-F7D39677F1CC}" type="slidenum">
              <a:rPr lang="en-US" sz="1200"/>
              <a:pPr/>
              <a:t>59</a:t>
            </a:fld>
            <a:endParaRPr lang="en-US" sz="1200" dirty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Times" pitchFamily="1" charset="0"/>
              <a:ea typeface="Osaka" pitchFamily="1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9pPr>
          </a:lstStyle>
          <a:p>
            <a:fld id="{31A3B6BC-4E66-4848-A8B3-8131D4BDD044}" type="slidenum">
              <a:rPr lang="en-US" sz="1200"/>
              <a:pPr/>
              <a:t>60</a:t>
            </a:fld>
            <a:endParaRPr lang="en-US" sz="1200" dirty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>
              <a:latin typeface="Times" pitchFamily="1" charset="0"/>
              <a:ea typeface="Osaka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CBME therefore </a:t>
            </a:r>
            <a:r>
              <a:rPr lang="en-US" sz="1200" dirty="0" smtClean="0"/>
              <a:t>is an outcomes-based approach to </a:t>
            </a:r>
            <a:r>
              <a:rPr lang="en-CA" sz="1200" dirty="0" smtClean="0"/>
              <a:t>the design, implementation, assessment and evaluation of a medical education program using an organizing framework of competencies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2AAE6-23AD-4065-A91A-2A238844656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Put another way, “How</a:t>
            </a:r>
            <a:r>
              <a:rPr lang="en-US" baseline="0" dirty="0" smtClean="0"/>
              <a:t> can we ensure that our graduates are competent in all needed domains…?”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2AAE6-23AD-4065-A91A-2A238844656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CA0DE-DE01-47C8-BCB8-5873E8C55F8D}" type="slidenum">
              <a:rPr lang="en-US" smtClean="0"/>
              <a:pPr/>
              <a:t>23</a:t>
            </a:fld>
            <a:endParaRPr lang="en-US" dirty="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In a metaanalysis of dyscompetent physicians in the Annals of IM, it was found MD competence tends to fade over time.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And licensing authorities say they are most worried about the solo male, older practitioner.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</a:t>
            </a:r>
            <a:r>
              <a:rPr lang="en-US" baseline="0" dirty="0" smtClean="0"/>
              <a:t> my view, a fundamental threat to the future of medical education is this criticism, called the “tea bag model”:  it argues that medicine tends to credential physicians based on the time spent in training, not based on their achievement of necessary abilities.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medical education systems of the 20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are no longer “good enough”.  We need to do better.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2AAE6-23AD-4065-A91A-2A2388446560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CBME approach, medical education is organized around “competencies”, and not just scientific</a:t>
            </a:r>
            <a:r>
              <a:rPr lang="en-US" baseline="0" dirty="0" smtClean="0"/>
              <a:t> medical knowledge as in our traditional approach.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2AAE6-23AD-4065-A91A-2A238844656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A4803-E63E-4A39-92CD-BD53E4FB49AE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91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Competence is about performance – the right thing, for the context at the right time</a:t>
            </a:r>
            <a:endParaRPr lang="en-CA" dirty="0" smtClean="0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270C1A-A8C0-41A3-85B1-8176FC6DE760}" type="slidenum">
              <a:rPr lang="en-CA">
                <a:ea typeface="Osaka"/>
                <a:cs typeface="Osaka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CA" dirty="0">
              <a:ea typeface="Osaka"/>
              <a:cs typeface="Osak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D72AE-6070-964A-94EF-6D863B66E58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0290" y="2040227"/>
            <a:ext cx="6412338" cy="1398132"/>
          </a:xfrm>
        </p:spPr>
        <p:txBody>
          <a:bodyPr>
            <a:noAutofit/>
          </a:bodyPr>
          <a:lstStyle>
            <a:lvl1pPr algn="l">
              <a:lnSpc>
                <a:spcPts val="3600"/>
              </a:lnSpc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406" y="3296281"/>
            <a:ext cx="6426222" cy="1033992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ts val="2200"/>
              </a:lnSpc>
              <a:buNone/>
              <a:defRPr sz="1700" b="0">
                <a:solidFill>
                  <a:srgbClr val="998D5F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Diamond Tit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1711"/>
            <a:ext cx="1923288" cy="412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3640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pictu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81" y="74131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362578" y="1805884"/>
            <a:ext cx="7027820" cy="4422500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2185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3" y="303748"/>
            <a:ext cx="695498" cy="7650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724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05579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3" y="303748"/>
            <a:ext cx="695498" cy="7650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724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522999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9875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3" y="303748"/>
            <a:ext cx="695498" cy="7650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16724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02958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41" y="303748"/>
            <a:ext cx="695498" cy="7650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1123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3320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41" y="303748"/>
            <a:ext cx="695498" cy="7650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1123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522999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9763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41" y="303748"/>
            <a:ext cx="695498" cy="7650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21123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57871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2" y="5783013"/>
            <a:ext cx="695498" cy="7650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0162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62952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2" y="5783013"/>
            <a:ext cx="695498" cy="7650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0162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522999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249698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12" y="5783013"/>
            <a:ext cx="695498" cy="7650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0162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7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5702299" y="3505200"/>
            <a:ext cx="3441701" cy="1858963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2144712" y="3505200"/>
            <a:ext cx="3441701" cy="1858963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0290" y="999294"/>
            <a:ext cx="6412338" cy="1398132"/>
          </a:xfrm>
        </p:spPr>
        <p:txBody>
          <a:bodyPr>
            <a:noAutofit/>
          </a:bodyPr>
          <a:lstStyle>
            <a:lvl1pPr algn="l">
              <a:lnSpc>
                <a:spcPts val="3600"/>
              </a:lnSpc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406" y="2185949"/>
            <a:ext cx="6426222" cy="1033992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ts val="2200"/>
              </a:lnSpc>
              <a:buNone/>
              <a:defRPr sz="1700" b="0">
                <a:solidFill>
                  <a:srgbClr val="998D5F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Diamond Tit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220"/>
            <a:ext cx="1923288" cy="4120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541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41" y="5783013"/>
            <a:ext cx="695498" cy="7650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0162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6100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-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41" y="5783013"/>
            <a:ext cx="695498" cy="7650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0162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522999" y="1399214"/>
            <a:ext cx="375615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8020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Blank Slide with Icon"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541" y="5783013"/>
            <a:ext cx="695498" cy="76504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0162" y="20626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10162" y="1399214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34700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D5B20E-56C8-4B82-86CC-E0F4756151C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78538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D5B20E-56C8-4B82-86CC-E0F4756151C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5938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1219200"/>
            <a:ext cx="9144000" cy="5638800"/>
          </a:xfrm>
          <a:prstGeom prst="rect">
            <a:avLst/>
          </a:prstGeom>
          <a:solidFill>
            <a:srgbClr val="003152">
              <a:alpha val="85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381000" y="1022350"/>
            <a:ext cx="8382000" cy="5530850"/>
          </a:xfrm>
          <a:prstGeom prst="rect">
            <a:avLst/>
          </a:prstGeom>
          <a:solidFill>
            <a:schemeClr val="bg1"/>
          </a:solidFill>
          <a:ln w="38100">
            <a:solidFill>
              <a:srgbClr val="998D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152"/>
          </a:solidFill>
          <a:ln>
            <a:noFill/>
          </a:ln>
          <a:effectLst>
            <a:outerShdw blurRad="111125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6766" y="78884"/>
            <a:ext cx="8969811" cy="1061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072152" y="169855"/>
            <a:ext cx="5130000" cy="894905"/>
          </a:xfrm>
          <a:prstGeom prst="rect">
            <a:avLst/>
          </a:prstGeom>
          <a:solidFill>
            <a:srgbClr val="998D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379" y="196111"/>
            <a:ext cx="4950796" cy="844917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7391400" cy="4419600"/>
          </a:xfrm>
        </p:spPr>
        <p:txBody>
          <a:bodyPr/>
          <a:lstStyle>
            <a:lvl1pPr marL="228600" indent="-228600">
              <a:spcAft>
                <a:spcPts val="864"/>
              </a:spcAft>
              <a:defRPr sz="2400" b="0" i="0">
                <a:solidFill>
                  <a:srgbClr val="0F3350"/>
                </a:solidFill>
                <a:latin typeface="Verdana"/>
                <a:cs typeface="Verdana"/>
              </a:defRPr>
            </a:lvl1pPr>
            <a:lvl2pPr marL="742950" indent="-285750">
              <a:spcBef>
                <a:spcPts val="48"/>
              </a:spcBef>
              <a:buFont typeface="Arial"/>
              <a:buChar char="•"/>
              <a:defRPr sz="2000" b="0" i="0">
                <a:solidFill>
                  <a:schemeClr val="accent2"/>
                </a:solidFill>
                <a:latin typeface="Verdana"/>
                <a:cs typeface="Verdana"/>
              </a:defRPr>
            </a:lvl2pPr>
            <a:lvl3pPr marL="1143000" indent="-228600">
              <a:spcBef>
                <a:spcPts val="600"/>
              </a:spcBef>
              <a:buFont typeface="Lucida Grande"/>
              <a:buChar char="-"/>
              <a:defRPr sz="1800" b="0" i="0">
                <a:solidFill>
                  <a:srgbClr val="414F5C"/>
                </a:solidFill>
                <a:latin typeface="Verdana"/>
                <a:cs typeface="Verdana"/>
              </a:defRPr>
            </a:lvl3pPr>
            <a:lvl4pPr marL="141732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4pPr>
            <a:lvl5pPr marL="169164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32773" y="6490046"/>
            <a:ext cx="3123804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/>
                <a:cs typeface="Verdana"/>
              </a:defRPr>
            </a:lvl1pPr>
          </a:lstStyle>
          <a:p>
            <a:fld id="{51EBB4C4-B395-064C-BD76-B6B6D3504C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659109" y="244543"/>
            <a:ext cx="1234561" cy="749677"/>
          </a:xfrm>
          <a:ln w="19050" cmpd="sng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Title Slide_external_bilen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2" y="139099"/>
            <a:ext cx="1874821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D5B20E-56C8-4B82-86CC-E0F4756151C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2992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3"/>
          <p:cNvSpPr>
            <a:spLocks noChangeArrowheads="1"/>
          </p:cNvSpPr>
          <p:nvPr userDrawn="1"/>
        </p:nvSpPr>
        <p:spPr bwMode="auto">
          <a:xfrm>
            <a:off x="0" y="1219200"/>
            <a:ext cx="9144000" cy="5638800"/>
          </a:xfrm>
          <a:prstGeom prst="rect">
            <a:avLst/>
          </a:prstGeom>
          <a:solidFill>
            <a:srgbClr val="003152">
              <a:alpha val="85000"/>
            </a:srgbClr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14"/>
          <p:cNvSpPr>
            <a:spLocks noChangeArrowheads="1"/>
          </p:cNvSpPr>
          <p:nvPr userDrawn="1"/>
        </p:nvSpPr>
        <p:spPr bwMode="auto">
          <a:xfrm>
            <a:off x="381000" y="1022350"/>
            <a:ext cx="8382000" cy="5530850"/>
          </a:xfrm>
          <a:prstGeom prst="rect">
            <a:avLst/>
          </a:prstGeom>
          <a:solidFill>
            <a:schemeClr val="bg1"/>
          </a:solidFill>
          <a:ln w="38100">
            <a:solidFill>
              <a:srgbClr val="998D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rgbClr val="003152"/>
          </a:solidFill>
          <a:ln>
            <a:noFill/>
          </a:ln>
          <a:effectLst>
            <a:outerShdw blurRad="111125" dist="508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6766" y="78884"/>
            <a:ext cx="8969811" cy="10610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2072152" y="169855"/>
            <a:ext cx="5130000" cy="894905"/>
          </a:xfrm>
          <a:prstGeom prst="rect">
            <a:avLst/>
          </a:prstGeom>
          <a:solidFill>
            <a:srgbClr val="998D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4379" y="196111"/>
            <a:ext cx="4950796" cy="844917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7391400" cy="4419600"/>
          </a:xfrm>
        </p:spPr>
        <p:txBody>
          <a:bodyPr/>
          <a:lstStyle>
            <a:lvl1pPr marL="228600" indent="-228600">
              <a:spcAft>
                <a:spcPts val="864"/>
              </a:spcAft>
              <a:defRPr sz="2400" b="0" i="0">
                <a:solidFill>
                  <a:srgbClr val="0F3350"/>
                </a:solidFill>
                <a:latin typeface="Verdana"/>
                <a:cs typeface="Verdana"/>
              </a:defRPr>
            </a:lvl1pPr>
            <a:lvl2pPr marL="742950" indent="-285750">
              <a:spcBef>
                <a:spcPts val="48"/>
              </a:spcBef>
              <a:buFont typeface="Arial"/>
              <a:buChar char="•"/>
              <a:defRPr sz="2000" b="0" i="0">
                <a:solidFill>
                  <a:schemeClr val="accent2"/>
                </a:solidFill>
                <a:latin typeface="Verdana"/>
                <a:cs typeface="Verdana"/>
              </a:defRPr>
            </a:lvl2pPr>
            <a:lvl3pPr marL="1143000" indent="-228600">
              <a:spcBef>
                <a:spcPts val="600"/>
              </a:spcBef>
              <a:buFont typeface="Lucida Grande"/>
              <a:buChar char="-"/>
              <a:defRPr sz="1800" b="0" i="0">
                <a:solidFill>
                  <a:srgbClr val="414F5C"/>
                </a:solidFill>
                <a:latin typeface="Verdana"/>
                <a:cs typeface="Verdana"/>
              </a:defRPr>
            </a:lvl3pPr>
            <a:lvl4pPr marL="141732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4pPr>
            <a:lvl5pPr marL="1691640" indent="-228600">
              <a:spcBef>
                <a:spcPts val="600"/>
              </a:spcBef>
              <a:buFont typeface="Lucida Grande"/>
              <a:buChar char="-"/>
              <a:defRPr sz="1600" b="0" i="0">
                <a:solidFill>
                  <a:schemeClr val="accent6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32773" y="6490046"/>
            <a:ext cx="3123804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/>
                <a:cs typeface="Verdana"/>
              </a:defRPr>
            </a:lvl1pPr>
          </a:lstStyle>
          <a:p>
            <a:fld id="{51EBB4C4-B395-064C-BD76-B6B6D3504C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659109" y="244543"/>
            <a:ext cx="1234561" cy="749677"/>
          </a:xfrm>
          <a:ln w="19050" cmpd="sng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pic>
        <p:nvPicPr>
          <p:cNvPr id="19" name="Picture 18" descr="Title Slide_external_bilen3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52" y="139099"/>
            <a:ext cx="1874821" cy="9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D5B20E-56C8-4B82-86CC-E0F4756151C1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160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856483" y="3664077"/>
            <a:ext cx="2287518" cy="1568336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0290" y="1151974"/>
            <a:ext cx="6412338" cy="1398132"/>
          </a:xfrm>
        </p:spPr>
        <p:txBody>
          <a:bodyPr>
            <a:noAutofit/>
          </a:bodyPr>
          <a:lstStyle>
            <a:lvl1pPr algn="l">
              <a:lnSpc>
                <a:spcPts val="3600"/>
              </a:lnSpc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406" y="2317809"/>
            <a:ext cx="6426222" cy="1033992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ts val="2200"/>
              </a:lnSpc>
              <a:buNone/>
              <a:defRPr sz="1700" b="0">
                <a:solidFill>
                  <a:srgbClr val="998D5F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Diamond Tit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40"/>
            <a:ext cx="1923288" cy="4120896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4496965" y="3664077"/>
            <a:ext cx="2287518" cy="1568336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2137447" y="3664077"/>
            <a:ext cx="2287518" cy="1568336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1127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439422" y="4011054"/>
            <a:ext cx="1704579" cy="1172781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0290" y="1360174"/>
            <a:ext cx="6412338" cy="1398132"/>
          </a:xfrm>
        </p:spPr>
        <p:txBody>
          <a:bodyPr>
            <a:noAutofit/>
          </a:bodyPr>
          <a:lstStyle>
            <a:lvl1pPr algn="l">
              <a:lnSpc>
                <a:spcPts val="3600"/>
              </a:lnSpc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6406" y="2588469"/>
            <a:ext cx="6426222" cy="1033992"/>
          </a:xfrm>
        </p:spPr>
        <p:txBody>
          <a:bodyPr anchor="ctr" anchorCtr="0">
            <a:normAutofit/>
          </a:bodyPr>
          <a:lstStyle>
            <a:lvl1pPr marL="0" indent="0" algn="l">
              <a:lnSpc>
                <a:spcPts val="2200"/>
              </a:lnSpc>
              <a:buNone/>
              <a:defRPr sz="1700" b="0">
                <a:solidFill>
                  <a:srgbClr val="998D5F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5" name="Picture 4" descr="Diamond Titl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660"/>
            <a:ext cx="1923288" cy="4120896"/>
          </a:xfrm>
          <a:prstGeom prst="rect">
            <a:avLst/>
          </a:prstGeom>
        </p:spPr>
      </p:pic>
      <p:sp>
        <p:nvSpPr>
          <p:cNvPr id="20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5676723" y="4011054"/>
            <a:ext cx="1704579" cy="1172781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914024" y="4011054"/>
            <a:ext cx="1704579" cy="1172781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2151325" y="4011054"/>
            <a:ext cx="1704579" cy="1172781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Verdana"/>
                <a:cs typeface="Verdana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169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one colum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81" y="74131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921" y="1784435"/>
            <a:ext cx="7536625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7165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two column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834001" y="1784435"/>
            <a:ext cx="3442245" cy="4525963"/>
          </a:xfrm>
        </p:spPr>
        <p:txBody>
          <a:bodyPr numCol="1"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81" y="74131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80921" y="1784435"/>
            <a:ext cx="3442245" cy="4525963"/>
          </a:xfrm>
        </p:spPr>
        <p:txBody>
          <a:bodyPr numCol="1"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501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slide with one column and pictu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81" y="74131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259263" y="1884363"/>
            <a:ext cx="4310062" cy="3324225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1280921" y="1784435"/>
            <a:ext cx="2771583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5316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one column and two picture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81" y="74131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1280921" y="1784435"/>
            <a:ext cx="3391820" cy="4525963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875502" y="4192752"/>
            <a:ext cx="3693823" cy="2117645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75502" y="1884311"/>
            <a:ext cx="3693823" cy="2117645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44176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one column and three picture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381" y="741311"/>
            <a:ext cx="7565165" cy="1143000"/>
          </a:xfrm>
        </p:spPr>
        <p:txBody>
          <a:bodyPr>
            <a:normAutofit/>
          </a:bodyPr>
          <a:lstStyle>
            <a:lvl1pPr algn="l">
              <a:defRPr sz="3300" b="1">
                <a:solidFill>
                  <a:srgbClr val="003152"/>
                </a:solidFill>
                <a:latin typeface="Verdana"/>
                <a:cs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2970" y="3675113"/>
            <a:ext cx="3001029" cy="1989649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67918" y="3675113"/>
            <a:ext cx="3001029" cy="1989649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3675113"/>
            <a:ext cx="3001029" cy="1989649"/>
          </a:xfrm>
          <a:solidFill>
            <a:srgbClr val="D9D9D9"/>
          </a:solid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80921" y="1784435"/>
            <a:ext cx="7536625" cy="1711451"/>
          </a:xfrm>
        </p:spPr>
        <p:txBody>
          <a:bodyPr/>
          <a:lstStyle>
            <a:lvl1pPr marL="228600" indent="-228600">
              <a:lnSpc>
                <a:spcPts val="3200"/>
              </a:lnSpc>
              <a:buFont typeface="Arial"/>
              <a:buChar char="•"/>
              <a:defRPr sz="2800" b="0" i="0" baseline="0">
                <a:solidFill>
                  <a:srgbClr val="003152"/>
                </a:solidFill>
                <a:latin typeface="Verdana"/>
                <a:cs typeface="Verdana"/>
              </a:defRPr>
            </a:lvl1pPr>
            <a:lvl2pPr marL="457200" indent="-228600">
              <a:lnSpc>
                <a:spcPts val="3200"/>
              </a:lnSpc>
              <a:buFont typeface="Lucida Grande"/>
              <a:buChar char="-"/>
              <a:tabLst>
                <a:tab pos="228600" algn="l"/>
              </a:tabLst>
              <a:defRPr sz="2400" b="0" i="0" baseline="0">
                <a:solidFill>
                  <a:srgbClr val="414F5C"/>
                </a:solidFill>
                <a:latin typeface="Verdana"/>
                <a:cs typeface="Verdana"/>
              </a:defRPr>
            </a:lvl2pPr>
            <a:lvl3pPr marL="628650" indent="-171450">
              <a:lnSpc>
                <a:spcPts val="2600"/>
              </a:lnSpc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457200" algn="l"/>
              </a:tabLst>
              <a:defRPr sz="2200" b="0" i="0" baseline="0">
                <a:solidFill>
                  <a:srgbClr val="557FA6"/>
                </a:solidFill>
                <a:latin typeface="Verdana"/>
                <a:cs typeface="Verdana"/>
              </a:defRPr>
            </a:lvl3pPr>
            <a:lvl4pPr marL="798513" indent="-169863">
              <a:lnSpc>
                <a:spcPts val="2200"/>
              </a:lnSpc>
              <a:spcBef>
                <a:spcPts val="600"/>
              </a:spcBef>
              <a:buFont typeface="Lucida Grande"/>
              <a:buChar char="-"/>
              <a:tabLst>
                <a:tab pos="628650" algn="l"/>
              </a:tabLst>
              <a:defRPr sz="1800" b="0" i="0" baseline="0">
                <a:solidFill>
                  <a:srgbClr val="003152"/>
                </a:solidFill>
                <a:latin typeface="Verdana"/>
                <a:cs typeface="Verdana"/>
              </a:defRPr>
            </a:lvl4pPr>
            <a:lvl5pPr marL="969963" indent="-171450">
              <a:lnSpc>
                <a:spcPts val="2200"/>
              </a:lnSpc>
              <a:spcBef>
                <a:spcPts val="600"/>
              </a:spcBef>
              <a:buFont typeface="Arial"/>
              <a:buChar char="•"/>
              <a:tabLst>
                <a:tab pos="798513" algn="l"/>
              </a:tabLst>
              <a:defRPr sz="1600" b="0" i="0" baseline="0">
                <a:solidFill>
                  <a:srgbClr val="003152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7" y="5725348"/>
            <a:ext cx="2204221" cy="86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54875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1EBB4C4-B395-064C-BD76-B6B6D3504CC4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562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  <p:sldLayoutId id="2147484240" r:id="rId21"/>
    <p:sldLayoutId id="2147484241" r:id="rId22"/>
    <p:sldLayoutId id="2147484243" r:id="rId23"/>
    <p:sldLayoutId id="2147484245" r:id="rId24"/>
    <p:sldLayoutId id="2147484246" r:id="rId25"/>
    <p:sldLayoutId id="2147484247" r:id="rId26"/>
    <p:sldLayoutId id="2147484248" r:id="rId27"/>
    <p:sldLayoutId id="2147484249" r:id="rId2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0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492895"/>
            <a:ext cx="7380312" cy="9454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CA" sz="6000" b="0" dirty="0" smtClean="0"/>
              <a:t>Is Your Program Competency-based? Could it Be?</a:t>
            </a:r>
            <a:br>
              <a:rPr lang="en-CA" sz="6000" b="0" dirty="0" smtClean="0"/>
            </a:br>
            <a:r>
              <a:rPr lang="en-CA" sz="5400" b="0" dirty="0" smtClean="0"/>
              <a:t/>
            </a:r>
            <a:br>
              <a:rPr lang="en-CA" sz="5400" b="0" dirty="0" smtClean="0"/>
            </a:br>
            <a:endParaRPr lang="en-CA" sz="60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4365104"/>
            <a:ext cx="6426222" cy="103399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Jason R. Frank </a:t>
            </a:r>
            <a:r>
              <a:rPr lang="en-US" sz="1800" dirty="0" smtClean="0">
                <a:solidFill>
                  <a:schemeClr val="tx1"/>
                </a:solidFill>
              </a:rPr>
              <a:t>MD MA(Ed) FRCPC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Vice-Chair, Dept. of EM, UOttawa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Director, Specialty Education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Royal College of Physicians &amp; Surgeons of Canada</a:t>
            </a:r>
          </a:p>
        </p:txBody>
      </p:sp>
    </p:spTree>
    <p:extLst>
      <p:ext uri="{BB962C8B-B14F-4D97-AF65-F5344CB8AC3E}">
        <p14:creationId xmlns:p14="http://schemas.microsoft.com/office/powerpoint/2010/main" val="316752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Competence = Achievement</a:t>
            </a:r>
            <a:endParaRPr lang="en-CA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26" y="1484784"/>
            <a:ext cx="496887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9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3"/>
          <p:cNvSpPr>
            <a:spLocks noGrp="1"/>
          </p:cNvSpPr>
          <p:nvPr>
            <p:ph type="title"/>
          </p:nvPr>
        </p:nvSpPr>
        <p:spPr>
          <a:xfrm>
            <a:off x="1043608" y="548680"/>
            <a:ext cx="7992888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So then, What is Competency-Based Health Professions Education?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2345641"/>
            <a:ext cx="7992888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 smtClean="0"/>
              <a:t> …an outcomes-based approach to </a:t>
            </a:r>
            <a:r>
              <a:rPr lang="en-CA" dirty="0" smtClean="0"/>
              <a:t>the design, implementation, assessment and evaluation of a medical education program using an organizing framework of competencies</a:t>
            </a:r>
            <a:endParaRPr lang="en-US" dirty="0" smtClean="0"/>
          </a:p>
        </p:txBody>
      </p:sp>
      <p:sp>
        <p:nvSpPr>
          <p:cNvPr id="44036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214313" y="6357938"/>
            <a:ext cx="8929687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© 2009 Royal College and The International CBME Collaborators</a:t>
            </a:r>
          </a:p>
        </p:txBody>
      </p:sp>
    </p:spTree>
    <p:extLst>
      <p:ext uri="{BB962C8B-B14F-4D97-AF65-F5344CB8AC3E}">
        <p14:creationId xmlns:p14="http://schemas.microsoft.com/office/powerpoint/2010/main" val="42563682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565165" cy="1143000"/>
          </a:xfrm>
        </p:spPr>
        <p:txBody>
          <a:bodyPr/>
          <a:lstStyle/>
          <a:p>
            <a:r>
              <a:rPr lang="en-US" dirty="0" smtClean="0"/>
              <a:t>CBME: A Global Movement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4116065" cy="4655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5148064" y="1484784"/>
            <a:ext cx="3756155" cy="4680520"/>
          </a:xfrm>
        </p:spPr>
        <p:txBody>
          <a:bodyPr>
            <a:normAutofit/>
          </a:bodyPr>
          <a:lstStyle/>
          <a:p>
            <a:r>
              <a:rPr lang="en-US" dirty="0" smtClean="0"/>
              <a:t>Netherlands</a:t>
            </a:r>
          </a:p>
          <a:p>
            <a:endParaRPr lang="en-US" dirty="0"/>
          </a:p>
          <a:p>
            <a:r>
              <a:rPr lang="en-US" dirty="0" smtClean="0"/>
              <a:t>USA</a:t>
            </a:r>
          </a:p>
          <a:p>
            <a:endParaRPr lang="en-US" dirty="0"/>
          </a:p>
          <a:p>
            <a:r>
              <a:rPr lang="en-US" dirty="0" smtClean="0"/>
              <a:t>Singapore</a:t>
            </a:r>
          </a:p>
          <a:p>
            <a:endParaRPr lang="en-US" dirty="0"/>
          </a:p>
          <a:p>
            <a:r>
              <a:rPr lang="en-US" dirty="0" smtClean="0"/>
              <a:t>Australia</a:t>
            </a:r>
          </a:p>
          <a:p>
            <a:endParaRPr lang="en-US" dirty="0"/>
          </a:p>
          <a:p>
            <a:r>
              <a:rPr lang="en-US" dirty="0" smtClean="0"/>
              <a:t>Canada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43D5B20E-56C8-4B82-86CC-E0F4756151C1}" type="slidenum">
              <a:rPr lang="en-CA" smtClean="0"/>
              <a:pPr/>
              <a:t>12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24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692696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CBME:  WHY?</a:t>
            </a:r>
            <a:endParaRPr lang="en-CA" sz="7200" b="1" dirty="0"/>
          </a:p>
        </p:txBody>
      </p:sp>
    </p:spTree>
    <p:extLst>
      <p:ext uri="{BB962C8B-B14F-4D97-AF65-F5344CB8AC3E}">
        <p14:creationId xmlns:p14="http://schemas.microsoft.com/office/powerpoint/2010/main" val="45538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 smtClean="0"/>
              <a:t>Criticisms of Modern Med Ed: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3851920" y="1569368"/>
            <a:ext cx="4665387" cy="4525963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b="1" dirty="0" smtClean="0"/>
              <a:t>Diagnosis:  </a:t>
            </a:r>
          </a:p>
          <a:p>
            <a:pPr algn="ctr" eaLnBrk="1" hangingPunct="1">
              <a:buFontTx/>
              <a:buNone/>
            </a:pPr>
            <a:r>
              <a:rPr lang="en-US" b="1" dirty="0" smtClean="0"/>
              <a:t>“The Ad-Hoc Model of Med Ed”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i="1" dirty="0" smtClean="0"/>
              <a:t>How can we ensure your graduates are competent in all needed domains…?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541BA7-AE55-4603-8C80-4358F42CDAC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2772" name="Picture 5" descr="young-docto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600200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39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Feedback From Faculty…</a:t>
            </a:r>
            <a:endParaRPr lang="en-CA" sz="40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6715125" cy="1944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7425" y="6529388"/>
            <a:ext cx="536575" cy="328612"/>
          </a:xfrm>
          <a:prstGeom prst="rect">
            <a:avLst/>
          </a:prstGeom>
        </p:spPr>
        <p:txBody>
          <a:bodyPr/>
          <a:lstStyle/>
          <a:p>
            <a:fld id="{43D5B20E-56C8-4B82-86CC-E0F4756151C1}" type="slidenum">
              <a:rPr lang="en-CA" smtClean="0"/>
              <a:pPr/>
              <a:t>15</a:t>
            </a:fld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3429000"/>
            <a:ext cx="8208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Time pressured – clarify roles for efficiency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/>
              <a:t>Supervision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/>
              <a:t>Ad hoc </a:t>
            </a:r>
            <a:r>
              <a:rPr lang="en-US" sz="2800" dirty="0" smtClean="0"/>
              <a:t>teaching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Feedback can be painful or risky</a:t>
            </a:r>
            <a:endParaRPr lang="en-US" sz="28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Long generic assessment forms are ~useless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Concerns about learner progression &amp; expectations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Concerns </a:t>
            </a:r>
            <a:r>
              <a:rPr lang="en-US" sz="2800" dirty="0"/>
              <a:t>about graduates</a:t>
            </a:r>
          </a:p>
          <a:p>
            <a:pPr marL="342900" indent="-342900">
              <a:buFont typeface="Arial" pitchFamily="34" charset="0"/>
              <a:buChar char="•"/>
            </a:pP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50161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“Rater Range Restriction”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8190194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234888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“Pleasant”</a:t>
            </a:r>
          </a:p>
          <a:p>
            <a:r>
              <a:rPr lang="en-US" sz="3600" dirty="0" smtClean="0"/>
              <a:t>“Read More”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881780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Observation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5805264"/>
            <a:ext cx="7536625" cy="623969"/>
          </a:xfrm>
        </p:spPr>
        <p:txBody>
          <a:bodyPr/>
          <a:lstStyle/>
          <a:p>
            <a:pPr marL="0" indent="0" algn="r">
              <a:buNone/>
            </a:pPr>
            <a:r>
              <a:rPr lang="en-US" dirty="0" smtClean="0"/>
              <a:t>-Holmboe</a:t>
            </a:r>
            <a:endParaRPr lang="en-CA" dirty="0"/>
          </a:p>
        </p:txBody>
      </p:sp>
      <p:sp>
        <p:nvSpPr>
          <p:cNvPr id="4" name="AutoShape 2" descr="data:image/jpeg;base64,/9j/4AAQSkZJRgABAQAAAQABAAD/2wCEAAkGBxQSEhUUEhQWFBUVFRUVGBUUFBQXFxkYGBQWFxQVFBQYHCggGBolGxgUIjEhJSkrLi4uFx8zODMsNygtLysBCgoKDg0OGhAQGjQkHyQsLCwsLCwsNywsLCwsLCwsLCwsLCwsLCwsLCwsLCwsLCwsLCwsLCwsLCwsLCwsLCwsLP/AABEIAKQBNAMBIgACEQEDEQH/xAAcAAEAAAcBAAAAAAAAAAAAAAAAAQIDBAUGBwj/xABBEAACAQICBwUECAQEBwAAAAAAAQIDEQQhBQYSMUFRYQcTcYGRIjJCoRRSYnKSscHwU7LR4SNDY4IWJDOTorPS/8QAGQEBAAMBAQAAAAAAAAAAAAAAAAECAwQF/8QAIhEBAQACAgEFAAMAAAAAAAAAAAECEQMhMQQSE0FRIjJx/9oADAMBAAIRAxEAPwDuIAAAAAAAAAAAAAAAAAAAAAU8RXjCO1NpK6V3zbSXzaRa6Yxyo0nK6T3R2r7N7ZbVuHM4drVrnWxM5PadOnJQbpKbcbxTtJZZ5pvyXIi3S+GHubvrF2ld3OcMOovYlZSktqMo2zyTTunfc9yMDPtHqyi++jmvdq4e8JRfB2baa5xd0+RzSeJ2al3muOfDd+pXw9Z7TiuHwvNSX9f6lN1tMcfx1rVvtP22o17S3JyS2Xy2lHdyur8cuR0aGkaTpqqpx7t2W1fLN2z5Z5ZnmCtaLjKmrrjF3v12XxtyMxoHWZ07ralKlOMoTpt704tLaW7J2d9+QmVRlhK9Ig0Hsl1ieIozoTd5UNnZbbbcJJvZbe/ZeV+Tib8Xl2wymroABKAAAAAAAAAAAAAAAAAAAAAAAAAAAAAAAAAAAAAAAKOMxCp05zle0IuTtvslfIDlHajrbGrfD09mUIu7qKXxK6ccnu3nMY5uN+F1ny6Pjk36GQ0tJ1sROSvaUpPhfNt5tWRNh9FTd3GOXgZZZT7dmOF8Rg61K8pQbs0r35p7pLwsKMntXkvaSeXO3J/vd1M1W0FVk1LZaa3Oz3Pen0KlDQFV57GfhvK/JitOLL8Yl141I8nle/Tqt/8Act5KSd9m79L+fHx/M2/RuqTk/ai1nz4l5jNTJbLceHD8rFPmxi3wZWNP0Ppqvhq6qUpOnJcctzWakuKPSurOmY4zDwrRyurSWeUl7yXNHm3HYCVKVpqzW/r1Ow9jOk3LDyoNp929qO+9m81bdv8AzNsa5uTC67dGABowAAAAAAAAAAAAAAAAAAAAAAAAAAAAAAAAAAAAAAxGt0msFiLfwpflmZcstNYbvcPVprfOnOK8XF2IvhOPmPPWgMP3lVR6r+51DDYOMVZJGk6r4TYrO6s4tp8zfaMcrvd+8zjz7r1OPrFTqxjZ8kRhSTKGIxKnPYit2b/QuKWRjdb6baulajRSKyRSpZlRomKVp2vei4zSklnbMj2OQ2MTOL405W9Y3/I2HS+D7yD6J2LPsuw6+kVZfVg16yX9GdHFe9Ofnn8dumgA6nngAAAAAAAAAAAAAAAAAAAAAAAAAAAAAAAAAAAAAWOldKQw8VKptWbt7KvuV38uG/Jl8YbW5pYacn8LT9Xs/lJlc7ZjbGnFjMs5L9tF0Vh4fS8SotSjt7SlFppxk242a6NehsOIjdWjkYfREIxhtpW7zPNWyXuu3Xf5mRUzjuW+3o3Gy6/FHAYBU7tvabd22vyRd1JxXBK5CKKk53W6/oVLd+VKU4c0n4ohRbv05/3LF47C7Ti3RTTtZ7F0+TIywFGecZJLnCez/KyNp0yad3ZmvauOdJVowutupaUuKjFu6XK7e/p1LqhhJU5O1ZuO/wBu0rdL5fMjj8O43nTm9/tJcXJ3afyJuVmO4vjhMspK33RkbUqd5OXsxze95cS6LLQyaoU9rfsr+3ysXp3Y+I8nk/tf9AAWUAAAAAAAAAAAAAAAAAAAAAAAAAAAAAAFOtWjBXnJRXOTSXqyw0dp/DYicoUK0asoZy2Lyium2vZv0vcDJgkdRGM0/pGdGltwt7yi21e172a87epGV9s3VscbldRlZSSV20lzZgdP6SozpSpZVNpWaW61+fHyNYxONqVHecnLxe7wW4lpxkcefqdzWMd3H6WY2XKq6d+ltyKsSgkXEItmE26bZFSD5lXvklw9CnGkVYxSRpJWVsWdXSFOL69It+tkSyr05P2tlrlJfo0W+N03Sg9hNzlucacXK3Rvcn5jDVpTWUe7j9ppy9FkvVkXpeY7VUqO1ZRjnZ2UF/QuqOG26jjFO7drJ5bktrp4lBzs+vU3DQkV3MXZXd23bfm95px4+/pTl5Lxza9pwskluSS9CYA7XlgAAAAAAAAAAAAAAAAAAAAAAAAITkkm20kldt5JJb22cs1g7YoQm4YSiq0U2u9nJxi+sIpXcerav8wmR1Qs9JaVoYeO1Xq06Uec5xjfor730R520zr7jsQ3t4icYv4KLdKK6ez7TX3mzXFCU23a7e98fN8Qn2u1ad7Y6EG44WlKu/rz/wAOHkmnJ+aRpGlu07SFa6VWNCL+GjFJ/jleXo0af7EPfcm8naK4Xazd+hRlj3a0YximrPZu3a+5ybCdRd4nFTqvaqzlUfOpKUn6yZ3DsfpRWjoSjvnUrOT5tVHBNdNmMV5M8+Sbe95ckdq7DtNqeHqYRv2qMnUgudOo7y8bVHK/34kwrp9yz0xT2qM10T9Gn+hX7zPPK+4mqRvFp8U16jKbliMbqytQhQW4r06aismQeGqObhGDlJcll0e08rGTw2r85Z1J7P2YZv8AE8vkzz8eK/j0MuXGeax10ydSXNGX/wCG6f16nrH/AOTUO0bA08N3E4TcduUqfd7Um5NRc3NeCTv4o1+KybZzlxyutrjSmnaGHV6k0uSWcn4I1XG6wTr3UYVIU+cbqUl97gvD1JsLShJXaTuX8MNFLJW6JmVzjt4+PDHu9qGF0i6as6EthLekl8r3ZncDiFNbSTj0krP0LajRSWaz6lztcTPa2ftt3EZ5ySWbbsl14G+4SjsQjH6qSOf6Bnt4iMuEZxS9czox18E6teb6rLuQAB0OQAAAAAAAAAAAAAAAAAAAAADWtMa94DDOUamIjKccnCmpVJJ/VlsJqL+80ah2wa5umvoeGqWnK/fSg84x4U9pbm9742S5nF3LgskuQWkbvr12kVscpUqd6OHeTgn7c1/qSXD7Ky57Ro1yW5BsJTX5kKmIk0lwVuCW7c3xbJA2BLskxK5ErkBPcyOr+nKmCxEK9K21B5xd7Si8pQlbg16Oz4GKuSymQPQeA7UtHSp7Uqk6bS2nSlTm5JvfGLirT8m/I07WTtfrVJOODgqNPcpVFGVR9dm7jHw9ryOWRTJlEn3IdG0P2t42jZT7uvHlOCjLylC3q0zedAdseFrSUMRCWGb+O/eUk+TkkpLx2bc2cAZLJsjY9SPtC0bdr6XTyV7+1Z/dla0n0TOPYzWKeldKwnK6p0qeIdKnySo1Gr2+JtRb52tuOeUubNl7Oa2zpPD9e9j60ag89Jx6u206LxrpS2ZZxe4z9PHxTzeRa6xavypSdSCbpPO6XudJfZ6+vXFU8E34HFnjq9vUwvun8W109KRtm1bmW1fGut7NO6jxlz6L+pj8JoqOTln0MmpRiv0MrlJ4X9tpiqvcUKji7SUJOLXPZdn62Nu1a1sjWjhI1PYlisP3tJv4pRaVSHjZxkuab5Z6lgNDVMfLZzhRTtOp+cafOX5ceCcvbPg40sLhHTioKjV7qCWWzF0m0l/24nV6aXVtcXq7juYx1kHnzRPafjqGynUVaMcrVYptrrNWlfq2zetDdsOFqZYinOg+a/xIfJKXyOlx6dJBitF6y4TE5UMRSm/qqaU/wP2vkZUIAAAAAAAAAAAAAAAACEt2REAeStIRnGpNVG3UU5qbe9zUn3jfXa2i0ZvfbDob6Pj5TStDER71ctrdVX4s/wDeaC2S0RuQFyDIQMgQlLqUJ11uWf75gVmyjKsrlOpFvNsnSRCEK0W14Cm726k6kUqeUreL/fzAuxckuTJkCDJZxZPIiBSTus1YyerOI7rF4ee61WC/E9l/KTMey80NgJYiqqcb3anJW33jCUk11ukTB6d0fJOKMPpzVmnbvKUo0ZfUllTk+SXwPwy6cTC1Na50sBGrSp95iJR2djOynHKc5W4cUuN0ss2tCwvaFiacZKrThVxDbfe1k7qL3KMFZJK2Wy0ul83fLjmc1V5yZcd3G31KU4L2oTjnbc3FvhaSyZntC6qyqWniLxjvVNZSf3n8K6b/AAOQ43XbHVnnW2L8KUVDxs/eXje5ldVdetI06saVObxSe+nWvP2VnJqp70bLi210MZ6PGXflrl63PKanTvtGlGEVGKUYpWSSskuSSOe9uEl9Bhd2ffw2VzezO/yubXq/rJTxSsk6dVb6Umr9XFr3l8+aRpHbTDvMNGW1lTqKytvbTTd/3uNvpz977cdUrksnYkTJbFBWUzZdCa947C27vETlFfBV/wASHhaWcV91o1W5FSCXcNX+2KlO0cZSdJ/xKV5w8XD3o+W0b1o/WrB17d1iaMm90dtKX4JWfyPLCkT7RKNR68BoXYzpiWIwGzNuUqFR0k5Ztw2YzhnyW04r7pvoVAAAAAAAAAAAAAGmdqurLxuDvSjtVqDdSCW+StapBdWs0uLijzjUj0PYJy/XzsoWJqTr4OcaVSbcp0p3VOUnm5RkleEnxyabzyzbLSuEN9GvQklPr+/Iz2ndTsbhLuvh5xivjS2oeLnC6Xm0YKVKwSpSfMhGG71J4w4vyRUkghTkSE8kUkyBNckpZyfRC5Nhlx5sIVwCASNk8XkvBFGoyanuXgiBUNv7L8A6mKnOOXc0nJfflOKjfo4qoadc6z2O4PYoVK0l/wBapsp/Zppr+eVT0LY+Ux0COFjOKlFKLee7jxuca7SsH3WIT2dltyTyykm7xlF/iO3UVa9tzzOWdsmJTlRp8b7fklJNerRrPJl4rncdzO3dn+qf0OipzV69WKc217i3qkvDj18Ech1fq0aWKw9SvG9KFSMp2XBbpdUpWk1xUWsz0pKrknvT3NZ+ZbOqYMS9CwdRVNhKcXdSWTv5GD7TMIpYCq38KUl43t+puazMDrpg+8wdeP8Apyf4VtfoZtHnNEGQi8iFzNVFsiiVhATpk6ZTRG+QS7B2AYx7WJpPc40pxXg5xn/NA7GefuxTG93pCMX/AJ1KpT80lUX/AK36noElWgACAAAAAAAAAAAAABCUbqzzT4M0fWbsvweKvKmvo9R8aaTg39qnu9LG8gG3nLWLs5xuEvLu++pr46N5Zfah7y9LdTSJU5XzR7EMDp7U7B4y7rUY7b/zIexU85R3+dwtt5WlAsoOzsdt1h7GZxTlg63eL+HVtGXlUXst+KXicg0xoqph6sqVaEqc18M00/Fc11WQFjUyuXMI2RSnG8orzZXsBAgyJKyBSrvJlaG5eCLau8i6AqYehKpOMIK8pyjGK5yk0or1aPSGiNGRw9GnRj7tOEY352WbfVu78zjnZjo11MV31rxoLa/3yuo+i2n5I7hh6ikrl8YtFOpFRTayscF1w0q8VjalT4U1Tj92OXze0/M7LrnjO5wlWX2bev8Aa5wKjvNcPKnJ4Rr7zt/ZNpz6Rgu6m7zwzVPq6bV6T8knH/YcOr7zeex/Hd3ju7b9mtSlG32oe3H5KfqTlFMb27bGFt24t9Kw2qNRc4SXrFl1Ekrbn4MybPKdPcvBBlSvHZlJLhKS9G0UmzNVEEABOiL3MlRGTy8wlsOpeN7nG4Wf1a1O/hKSjL/xbPUh5DoVGmmt6zXitx6z0bilVo06i3VKcJ/iin+pKMlyAAqAAAAAAAAAAAAAAAAAAAWukNG0a8dmvSp1Y/VqQjNekkAB5m7RtGUsPpLE06MVCEZQ2YpJKKlThJxiluV27I1oALJSSQBAoS3rxRdAAdl7KsNFYFSSzqVKkpPm4zcF8or5m34WVp2W4iDSeF54a72oy/5OS5v9GcZpgGuDLk+kKyzM7qJJrH4Vr+Kl6xcX8mwC1Uj0SiWqsiAMG7yzj1arUXKpP+dluwDNARACEUQqPNeYAFeiz052b1XLRmEbzfdKPlFuK+SQBJWygAKgAAAAAA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5" name="AutoShape 4" descr="data:image/jpeg;base64,/9j/4AAQSkZJRgABAQAAAQABAAD/2wCEAAkGBxQSEhUUEhQWFBUVFRUVGBUUFBQXFxkYGBQWFxQVFBQYHCggGBolGxgUIjEhJSkrLi4uFx8zODMsNygtLysBCgoKDg0OGhAQGjQkHyQsLCwsLCwsNywsLCwsLCwsLCwsLCwsLCwsLCwsLCwsLCwsLCwsLCwsLCwsLCwsLCwsLP/AABEIAKQBNAMBIgACEQEDEQH/xAAcAAEAAAcBAAAAAAAAAAAAAAAAAQIDBAUGBwj/xABBEAACAQICBwUECAQEBwAAAAAAAQIDEQQhBQYSMUFRYQcTcYGRIjJCoRRSYnKSscHwU7LR4SNDY4IWJDOTorPS/8QAGQEBAAMBAQAAAAAAAAAAAAAAAAECAwQF/8QAIhEBAQACAgEFAAMAAAAAAAAAAAECEQMhMQQSE0FRIjJx/9oADAMBAAIRAxEAPwDuIAAAAAAAAAAAAAAAAAAAAAU8RXjCO1NpK6V3zbSXzaRa6Yxyo0nK6T3R2r7N7ZbVuHM4drVrnWxM5PadOnJQbpKbcbxTtJZZ5pvyXIi3S+GHubvrF2ld3OcMOovYlZSktqMo2zyTTunfc9yMDPtHqyi++jmvdq4e8JRfB2baa5xd0+RzSeJ2al3muOfDd+pXw9Z7TiuHwvNSX9f6lN1tMcfx1rVvtP22o17S3JyS2Xy2lHdyur8cuR0aGkaTpqqpx7t2W1fLN2z5Z5ZnmCtaLjKmrrjF3v12XxtyMxoHWZ07ralKlOMoTpt704tLaW7J2d9+QmVRlhK9Ig0Hsl1ieIozoTd5UNnZbbbcJJvZbe/ZeV+Tib8Xl2wymroABKAAAAAAAAAAAAAAAAAAAAAAAAAAAAAAAAAAAAAAAKOMxCp05zle0IuTtvslfIDlHajrbGrfD09mUIu7qKXxK6ccnu3nMY5uN+F1ny6Pjk36GQ0tJ1sROSvaUpPhfNt5tWRNh9FTd3GOXgZZZT7dmOF8Rg61K8pQbs0r35p7pLwsKMntXkvaSeXO3J/vd1M1W0FVk1LZaa3Oz3Pen0KlDQFV57GfhvK/JitOLL8Yl141I8nle/Tqt/8Act5KSd9m79L+fHx/M2/RuqTk/ai1nz4l5jNTJbLceHD8rFPmxi3wZWNP0Ppqvhq6qUpOnJcctzWakuKPSurOmY4zDwrRyurSWeUl7yXNHm3HYCVKVpqzW/r1Ow9jOk3LDyoNp929qO+9m81bdv8AzNsa5uTC67dGABowAAAAAAAAAAAAAAAAAAAAAAAAAAAAAAAAAAAAAAxGt0msFiLfwpflmZcstNYbvcPVprfOnOK8XF2IvhOPmPPWgMP3lVR6r+51DDYOMVZJGk6r4TYrO6s4tp8zfaMcrvd+8zjz7r1OPrFTqxjZ8kRhSTKGIxKnPYit2b/QuKWRjdb6baulajRSKyRSpZlRomKVp2vei4zSklnbMj2OQ2MTOL405W9Y3/I2HS+D7yD6J2LPsuw6+kVZfVg16yX9GdHFe9Ofnn8dumgA6nngAAAAAAAAAAAAAAAAAAAAAAAAAAAAAAAAAAAAAWOldKQw8VKptWbt7KvuV38uG/Jl8YbW5pYacn8LT9Xs/lJlc7ZjbGnFjMs5L9tF0Vh4fS8SotSjt7SlFppxk242a6NehsOIjdWjkYfREIxhtpW7zPNWyXuu3Xf5mRUzjuW+3o3Gy6/FHAYBU7tvabd22vyRd1JxXBK5CKKk53W6/oVLd+VKU4c0n4ohRbv05/3LF47C7Ti3RTTtZ7F0+TIywFGecZJLnCez/KyNp0yad3ZmvauOdJVowutupaUuKjFu6XK7e/p1LqhhJU5O1ZuO/wBu0rdL5fMjj8O43nTm9/tJcXJ3afyJuVmO4vjhMspK33RkbUqd5OXsxze95cS6LLQyaoU9rfsr+3ysXp3Y+I8nk/tf9AAWUAAAAAAAAAAAAAAAAAAAAAAAAAAAAAAFOtWjBXnJRXOTSXqyw0dp/DYicoUK0asoZy2Lyium2vZv0vcDJgkdRGM0/pGdGltwt7yi21e172a87epGV9s3VscbldRlZSSV20lzZgdP6SozpSpZVNpWaW61+fHyNYxONqVHecnLxe7wW4lpxkcefqdzWMd3H6WY2XKq6d+ltyKsSgkXEItmE26bZFSD5lXvklw9CnGkVYxSRpJWVsWdXSFOL69It+tkSyr05P2tlrlJfo0W+N03Sg9hNzlucacXK3Rvcn5jDVpTWUe7j9ppy9FkvVkXpeY7VUqO1ZRjnZ2UF/QuqOG26jjFO7drJ5bktrp4lBzs+vU3DQkV3MXZXd23bfm95px4+/pTl5Lxza9pwskluSS9CYA7XlgAAAAAAAAAAAAAAAAAAAAAAAAITkkm20kldt5JJb22cs1g7YoQm4YSiq0U2u9nJxi+sIpXcerav8wmR1Qs9JaVoYeO1Xq06Uec5xjfor730R520zr7jsQ3t4icYv4KLdKK6ez7TX3mzXFCU23a7e98fN8Qn2u1ad7Y6EG44WlKu/rz/wAOHkmnJ+aRpGlu07SFa6VWNCL+GjFJ/jleXo0af7EPfcm8naK4Xazd+hRlj3a0YximrPZu3a+5ybCdRd4nFTqvaqzlUfOpKUn6yZ3DsfpRWjoSjvnUrOT5tVHBNdNmMV5M8+Sbe95ckdq7DtNqeHqYRv2qMnUgudOo7y8bVHK/34kwrp9yz0xT2qM10T9Gn+hX7zPPK+4mqRvFp8U16jKbliMbqytQhQW4r06aismQeGqObhGDlJcll0e08rGTw2r85Z1J7P2YZv8AE8vkzz8eK/j0MuXGeax10ydSXNGX/wCG6f16nrH/AOTUO0bA08N3E4TcduUqfd7Um5NRc3NeCTv4o1+KybZzlxyutrjSmnaGHV6k0uSWcn4I1XG6wTr3UYVIU+cbqUl97gvD1JsLShJXaTuX8MNFLJW6JmVzjt4+PDHu9qGF0i6as6EthLekl8r3ZncDiFNbSTj0krP0LajRSWaz6lztcTPa2ftt3EZ5ySWbbsl14G+4SjsQjH6qSOf6Bnt4iMuEZxS9czox18E6teb6rLuQAB0OQAAAAAAAAAAAAAAAAAAAAADWtMa94DDOUamIjKccnCmpVJJ/VlsJqL+80ah2wa5umvoeGqWnK/fSg84x4U9pbm9742S5nF3LgskuQWkbvr12kVscpUqd6OHeTgn7c1/qSXD7Ky57Ro1yW5BsJTX5kKmIk0lwVuCW7c3xbJA2BLskxK5ErkBPcyOr+nKmCxEK9K21B5xd7Si8pQlbg16Oz4GKuSymQPQeA7UtHSp7Uqk6bS2nSlTm5JvfGLirT8m/I07WTtfrVJOODgqNPcpVFGVR9dm7jHw9ryOWRTJlEn3IdG0P2t42jZT7uvHlOCjLylC3q0zedAdseFrSUMRCWGb+O/eUk+TkkpLx2bc2cAZLJsjY9SPtC0bdr6XTyV7+1Z/dla0n0TOPYzWKeldKwnK6p0qeIdKnySo1Gr2+JtRb52tuOeUubNl7Oa2zpPD9e9j60ag89Jx6u206LxrpS2ZZxe4z9PHxTzeRa6xavypSdSCbpPO6XudJfZ6+vXFU8E34HFnjq9vUwvun8W109KRtm1bmW1fGut7NO6jxlz6L+pj8JoqOTln0MmpRiv0MrlJ4X9tpiqvcUKji7SUJOLXPZdn62Nu1a1sjWjhI1PYlisP3tJv4pRaVSHjZxkuab5Z6lgNDVMfLZzhRTtOp+cafOX5ceCcvbPg40sLhHTioKjV7qCWWzF0m0l/24nV6aXVtcXq7juYx1kHnzRPafjqGynUVaMcrVYptrrNWlfq2zetDdsOFqZYinOg+a/xIfJKXyOlx6dJBitF6y4TE5UMRSm/qqaU/wP2vkZUIAAAAAAAAAAAAAAAACEt2REAeStIRnGpNVG3UU5qbe9zUn3jfXa2i0ZvfbDob6Pj5TStDER71ctrdVX4s/wDeaC2S0RuQFyDIQMgQlLqUJ11uWf75gVmyjKsrlOpFvNsnSRCEK0W14Cm726k6kUqeUreL/fzAuxckuTJkCDJZxZPIiBSTus1YyerOI7rF4ee61WC/E9l/KTMey80NgJYiqqcb3anJW33jCUk11ukTB6d0fJOKMPpzVmnbvKUo0ZfUllTk+SXwPwy6cTC1Na50sBGrSp95iJR2djOynHKc5W4cUuN0ss2tCwvaFiacZKrThVxDbfe1k7qL3KMFZJK2Wy0ul83fLjmc1V5yZcd3G31KU4L2oTjnbc3FvhaSyZntC6qyqWniLxjvVNZSf3n8K6b/AAOQ43XbHVnnW2L8KUVDxs/eXje5ldVdetI06saVObxSe+nWvP2VnJqp70bLi210MZ6PGXflrl63PKanTvtGlGEVGKUYpWSSskuSSOe9uEl9Bhd2ffw2VzezO/yubXq/rJTxSsk6dVb6Umr9XFr3l8+aRpHbTDvMNGW1lTqKytvbTTd/3uNvpz977cdUrksnYkTJbFBWUzZdCa947C27vETlFfBV/wASHhaWcV91o1W5FSCXcNX+2KlO0cZSdJ/xKV5w8XD3o+W0b1o/WrB17d1iaMm90dtKX4JWfyPLCkT7RKNR68BoXYzpiWIwGzNuUqFR0k5Ztw2YzhnyW04r7pvoVAAAAAAAAAAAAAGmdqurLxuDvSjtVqDdSCW+StapBdWs0uLijzjUj0PYJy/XzsoWJqTr4OcaVSbcp0p3VOUnm5RkleEnxyabzyzbLSuEN9GvQklPr+/Iz2ndTsbhLuvh5xivjS2oeLnC6Xm0YKVKwSpSfMhGG71J4w4vyRUkghTkSE8kUkyBNckpZyfRC5Nhlx5sIVwCASNk8XkvBFGoyanuXgiBUNv7L8A6mKnOOXc0nJfflOKjfo4qoadc6z2O4PYoVK0l/wBapsp/Zppr+eVT0LY+Ux0COFjOKlFKLee7jxuca7SsH3WIT2dltyTyykm7xlF/iO3UVa9tzzOWdsmJTlRp8b7fklJNerRrPJl4rncdzO3dn+qf0OipzV69WKc217i3qkvDj18Ech1fq0aWKw9SvG9KFSMp2XBbpdUpWk1xUWsz0pKrknvT3NZ+ZbOqYMS9CwdRVNhKcXdSWTv5GD7TMIpYCq38KUl43t+puazMDrpg+8wdeP8Apyf4VtfoZtHnNEGQi8iFzNVFsiiVhATpk6ZTRG+QS7B2AYx7WJpPc40pxXg5xn/NA7GefuxTG93pCMX/AJ1KpT80lUX/AK36noElWgACAAAAAAAAAAAAABCUbqzzT4M0fWbsvweKvKmvo9R8aaTg39qnu9LG8gG3nLWLs5xuEvLu++pr46N5Zfah7y9LdTSJU5XzR7EMDp7U7B4y7rUY7b/zIexU85R3+dwtt5WlAsoOzsdt1h7GZxTlg63eL+HVtGXlUXst+KXicg0xoqph6sqVaEqc18M00/Fc11WQFjUyuXMI2RSnG8orzZXsBAgyJKyBSrvJlaG5eCLau8i6AqYehKpOMIK8pyjGK5yk0or1aPSGiNGRw9GnRj7tOEY352WbfVu78zjnZjo11MV31rxoLa/3yuo+i2n5I7hh6ikrl8YtFOpFRTayscF1w0q8VjalT4U1Tj92OXze0/M7LrnjO5wlWX2bev8Aa5wKjvNcPKnJ4Rr7zt/ZNpz6Rgu6m7zwzVPq6bV6T8knH/YcOr7zeex/Hd3ju7b9mtSlG32oe3H5KfqTlFMb27bGFt24t9Kw2qNRc4SXrFl1Ekrbn4MybPKdPcvBBlSvHZlJLhKS9G0UmzNVEEABOiL3MlRGTy8wlsOpeN7nG4Wf1a1O/hKSjL/xbPUh5DoVGmmt6zXitx6z0bilVo06i3VKcJ/iin+pKMlyAAqAAAAAAAAAAAAAAAAAAAWukNG0a8dmvSp1Y/VqQjNekkAB5m7RtGUsPpLE06MVCEZQ2YpJKKlThJxiluV27I1oALJSSQBAoS3rxRdAAdl7KsNFYFSSzqVKkpPm4zcF8or5m34WVp2W4iDSeF54a72oy/5OS5v9GcZpgGuDLk+kKyzM7qJJrH4Vr+Kl6xcX8mwC1Uj0SiWqsiAMG7yzj1arUXKpP+dluwDNARACEUQqPNeYAFeiz052b1XLRmEbzfdKPlFuK+SQBJWygAKgAAAAAAA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sp>
        <p:nvSpPr>
          <p:cNvPr id="6" name="AutoShape 6" descr="data:image/jpeg;base64,/9j/4AAQSkZJRgABAQAAAQABAAD/2wCEAAkGBxQSEhUUEhQWFBUVFRUVGBUUFBQXFxkYGBQWFxQVFBQYHCggGBolGxgUIjEhJSkrLi4uFx8zODMsNygtLysBCgoKDg0OGhAQGjQkHyQsLCwsLCwsNywsLCwsLCwsLCwsLCwsLCwsLCwsLCwsLCwsLCwsLCwsLCwsLCwsLCwsLP/AABEIAKQBNAMBIgACEQEDEQH/xAAcAAEAAAcBAAAAAAAAAAAAAAAAAQIDBAUGBwj/xABBEAACAQICBwUECAQEBwAAAAAAAQIDEQQhBQYSMUFRYQcTcYGRIjJCoRRSYnKSscHwU7LR4SNDY4IWJDOTorPS/8QAGQEBAAMBAQAAAAAAAAAAAAAAAAECAwQF/8QAIhEBAQACAgEFAAMAAAAAAAAAAAECEQMhMQQSE0FRIjJx/9oADAMBAAIRAxEAPwDuIAAAAAAAAAAAAAAAAAAAAAU8RXjCO1NpK6V3zbSXzaRa6Yxyo0nK6T3R2r7N7ZbVuHM4drVrnWxM5PadOnJQbpKbcbxTtJZZ5pvyXIi3S+GHubvrF2ld3OcMOovYlZSktqMo2zyTTunfc9yMDPtHqyi++jmvdq4e8JRfB2baa5xd0+RzSeJ2al3muOfDd+pXw9Z7TiuHwvNSX9f6lN1tMcfx1rVvtP22o17S3JyS2Xy2lHdyur8cuR0aGkaTpqqpx7t2W1fLN2z5Z5ZnmCtaLjKmrrjF3v12XxtyMxoHWZ07ralKlOMoTpt704tLaW7J2d9+QmVRlhK9Ig0Hsl1ieIozoTd5UNnZbbbcJJvZbe/ZeV+Tib8Xl2wymroABKAAAAAAAAAAAAAAAAAAAAAAAAAAAAAAAAAAAAAAAKOMxCp05zle0IuTtvslfIDlHajrbGrfD09mUIu7qKXxK6ccnu3nMY5uN+F1ny6Pjk36GQ0tJ1sROSvaUpPhfNt5tWRNh9FTd3GOXgZZZT7dmOF8Rg61K8pQbs0r35p7pLwsKMntXkvaSeXO3J/vd1M1W0FVk1LZaa3Oz3Pen0KlDQFV57GfhvK/JitOLL8Yl141I8nle/Tqt/8Act5KSd9m79L+fHx/M2/RuqTk/ai1nz4l5jNTJbLceHD8rFPmxi3wZWNP0Ppqvhq6qUpOnJcctzWakuKPSurOmY4zDwrRyurSWeUl7yXNHm3HYCVKVpqzW/r1Ow9jOk3LDyoNp929qO+9m81bdv8AzNsa5uTC67dGABowAAAAAAAAAAAAAAAAAAAAAAAAAAAAAAAAAAAAAAxGt0msFiLfwpflmZcstNYbvcPVprfOnOK8XF2IvhOPmPPWgMP3lVR6r+51DDYOMVZJGk6r4TYrO6s4tp8zfaMcrvd+8zjz7r1OPrFTqxjZ8kRhSTKGIxKnPYit2b/QuKWRjdb6baulajRSKyRSpZlRomKVp2vei4zSklnbMj2OQ2MTOL405W9Y3/I2HS+D7yD6J2LPsuw6+kVZfVg16yX9GdHFe9Ofnn8dumgA6nngAAAAAAAAAAAAAAAAAAAAAAAAAAAAAAAAAAAAAWOldKQw8VKptWbt7KvuV38uG/Jl8YbW5pYacn8LT9Xs/lJlc7ZjbGnFjMs5L9tF0Vh4fS8SotSjt7SlFppxk242a6NehsOIjdWjkYfREIxhtpW7zPNWyXuu3Xf5mRUzjuW+3o3Gy6/FHAYBU7tvabd22vyRd1JxXBK5CKKk53W6/oVLd+VKU4c0n4ohRbv05/3LF47C7Ti3RTTtZ7F0+TIywFGecZJLnCez/KyNp0yad3ZmvauOdJVowutupaUuKjFu6XK7e/p1LqhhJU5O1ZuO/wBu0rdL5fMjj8O43nTm9/tJcXJ3afyJuVmO4vjhMspK33RkbUqd5OXsxze95cS6LLQyaoU9rfsr+3ysXp3Y+I8nk/tf9AAWUAAAAAAAAAAAAAAAAAAAAAAAAAAAAAAFOtWjBXnJRXOTSXqyw0dp/DYicoUK0asoZy2Lyium2vZv0vcDJgkdRGM0/pGdGltwt7yi21e172a87epGV9s3VscbldRlZSSV20lzZgdP6SozpSpZVNpWaW61+fHyNYxONqVHecnLxe7wW4lpxkcefqdzWMd3H6WY2XKq6d+ltyKsSgkXEItmE26bZFSD5lXvklw9CnGkVYxSRpJWVsWdXSFOL69It+tkSyr05P2tlrlJfo0W+N03Sg9hNzlucacXK3Rvcn5jDVpTWUe7j9ppy9FkvVkXpeY7VUqO1ZRjnZ2UF/QuqOG26jjFO7drJ5bktrp4lBzs+vU3DQkV3MXZXd23bfm95px4+/pTl5Lxza9pwskluSS9CYA7XlgAAAAAAAAAAAAAAAAAAAAAAAAITkkm20kldt5JJb22cs1g7YoQm4YSiq0U2u9nJxi+sIpXcerav8wmR1Qs9JaVoYeO1Xq06Uec5xjfor730R520zr7jsQ3t4icYv4KLdKK6ez7TX3mzXFCU23a7e98fN8Qn2u1ad7Y6EG44WlKu/rz/wAOHkmnJ+aRpGlu07SFa6VWNCL+GjFJ/jleXo0af7EPfcm8naK4Xazd+hRlj3a0YximrPZu3a+5ybCdRd4nFTqvaqzlUfOpKUn6yZ3DsfpRWjoSjvnUrOT5tVHBNdNmMV5M8+Sbe95ckdq7DtNqeHqYRv2qMnUgudOo7y8bVHK/34kwrp9yz0xT2qM10T9Gn+hX7zPPK+4mqRvFp8U16jKbliMbqytQhQW4r06aismQeGqObhGDlJcll0e08rGTw2r85Z1J7P2YZv8AE8vkzz8eK/j0MuXGeax10ydSXNGX/wCG6f16nrH/AOTUO0bA08N3E4TcduUqfd7Um5NRc3NeCTv4o1+KybZzlxyutrjSmnaGHV6k0uSWcn4I1XG6wTr3UYVIU+cbqUl97gvD1JsLShJXaTuX8MNFLJW6JmVzjt4+PDHu9qGF0i6as6EthLekl8r3ZncDiFNbSTj0krP0LajRSWaz6lztcTPa2ftt3EZ5ySWbbsl14G+4SjsQjH6qSOf6Bnt4iMuEZxS9czox18E6teb6rLuQAB0OQAAAAAAAAAAAAAAAAAAAAADWtMa94DDOUamIjKccnCmpVJJ/VlsJqL+80ah2wa5umvoeGqWnK/fSg84x4U9pbm9742S5nF3LgskuQWkbvr12kVscpUqd6OHeTgn7c1/qSXD7Ky57Ro1yW5BsJTX5kKmIk0lwVuCW7c3xbJA2BLskxK5ErkBPcyOr+nKmCxEK9K21B5xd7Si8pQlbg16Oz4GKuSymQPQeA7UtHSp7Uqk6bS2nSlTm5JvfGLirT8m/I07WTtfrVJOODgqNPcpVFGVR9dm7jHw9ryOWRTJlEn3IdG0P2t42jZT7uvHlOCjLylC3q0zedAdseFrSUMRCWGb+O/eUk+TkkpLx2bc2cAZLJsjY9SPtC0bdr6XTyV7+1Z/dla0n0TOPYzWKeldKwnK6p0qeIdKnySo1Gr2+JtRb52tuOeUubNl7Oa2zpPD9e9j60ag89Jx6u206LxrpS2ZZxe4z9PHxTzeRa6xavypSdSCbpPO6XudJfZ6+vXFU8E34HFnjq9vUwvun8W109KRtm1bmW1fGut7NO6jxlz6L+pj8JoqOTln0MmpRiv0MrlJ4X9tpiqvcUKji7SUJOLXPZdn62Nu1a1sjWjhI1PYlisP3tJv4pRaVSHjZxkuab5Z6lgNDVMfLZzhRTtOp+cafOX5ceCcvbPg40sLhHTioKjV7qCWWzF0m0l/24nV6aXVtcXq7juYx1kHnzRPafjqGynUVaMcrVYptrrNWlfq2zetDdsOFqZYinOg+a/xIfJKXyOlx6dJBitF6y4TE5UMRSm/qqaU/wP2vkZUIAAAAAAAAAAAAAAAACEt2REAeStIRnGpNVG3UU5qbe9zUn3jfXa2i0ZvfbDob6Pj5TStDER71ctrdVX4s/wDeaC2S0RuQFyDIQMgQlLqUJ11uWf75gVmyjKsrlOpFvNsnSRCEK0W14Cm726k6kUqeUreL/fzAuxckuTJkCDJZxZPIiBSTus1YyerOI7rF4ee61WC/E9l/KTMey80NgJYiqqcb3anJW33jCUk11ukTB6d0fJOKMPpzVmnbvKUo0ZfUllTk+SXwPwy6cTC1Na50sBGrSp95iJR2djOynHKc5W4cUuN0ss2tCwvaFiacZKrThVxDbfe1k7qL3KMFZJK2Wy0ul83fLjmc1V5yZcd3G31KU4L2oTjnbc3FvhaSyZntC6qyqWniLxjvVNZSf3n8K6b/AAOQ43XbHVnnW2L8KUVDxs/eXje5ldVdetI06saVObxSe+nWvP2VnJqp70bLi210MZ6PGXflrl63PKanTvtGlGEVGKUYpWSSskuSSOe9uEl9Bhd2ffw2VzezO/yubXq/rJTxSsk6dVb6Umr9XFr3l8+aRpHbTDvMNGW1lTqKytvbTTd/3uNvpz977cdUrksnYkTJbFBWUzZdCa947C27vETlFfBV/wASHhaWcV91o1W5FSCXcNX+2KlO0cZSdJ/xKV5w8XD3o+W0b1o/WrB17d1iaMm90dtKX4JWfyPLCkT7RKNR68BoXYzpiWIwGzNuUqFR0k5Ztw2YzhnyW04r7pvoVAAAAAAAAAAAAAGmdqurLxuDvSjtVqDdSCW+StapBdWs0uLijzjUj0PYJy/XzsoWJqTr4OcaVSbcp0p3VOUnm5RkleEnxyabzyzbLSuEN9GvQklPr+/Iz2ndTsbhLuvh5xivjS2oeLnC6Xm0YKVKwSpSfMhGG71J4w4vyRUkghTkSE8kUkyBNckpZyfRC5Nhlx5sIVwCASNk8XkvBFGoyanuXgiBUNv7L8A6mKnOOXc0nJfflOKjfo4qoadc6z2O4PYoVK0l/wBapsp/Zppr+eVT0LY+Ux0COFjOKlFKLee7jxuca7SsH3WIT2dltyTyykm7xlF/iO3UVa9tzzOWdsmJTlRp8b7fklJNerRrPJl4rncdzO3dn+qf0OipzV69WKc217i3qkvDj18Ech1fq0aWKw9SvG9KFSMp2XBbpdUpWk1xUWsz0pKrknvT3NZ+ZbOqYMS9CwdRVNhKcXdSWTv5GD7TMIpYCq38KUl43t+puazMDrpg+8wdeP8Apyf4VtfoZtHnNEGQi8iFzNVFsiiVhATpk6ZTRG+QS7B2AYx7WJpPc40pxXg5xn/NA7GefuxTG93pCMX/AJ1KpT80lUX/AK36noElWgACAAAAAAAAAAAAABCUbqzzT4M0fWbsvweKvKmvo9R8aaTg39qnu9LG8gG3nLWLs5xuEvLu++pr46N5Zfah7y9LdTSJU5XzR7EMDp7U7B4y7rUY7b/zIexU85R3+dwtt5WlAsoOzsdt1h7GZxTlg63eL+HVtGXlUXst+KXicg0xoqph6sqVaEqc18M00/Fc11WQFjUyuXMI2RSnG8orzZXsBAgyJKyBSrvJlaG5eCLau8i6AqYehKpOMIK8pyjGK5yk0or1aPSGiNGRw9GnRj7tOEY352WbfVu78zjnZjo11MV31rxoLa/3yuo+i2n5I7hh6ikrl8YtFOpFRTayscF1w0q8VjalT4U1Tj92OXze0/M7LrnjO5wlWX2bev8Aa5wKjvNcPKnJ4Rr7zt/ZNpz6Rgu6m7zwzVPq6bV6T8knH/YcOr7zeex/Hd3ju7b9mtSlG32oe3H5KfqTlFMb27bGFt24t9Kw2qNRc4SXrFl1Ekrbn4MybPKdPcvBBlSvHZlJLhKS9G0UmzNVEEABOiL3MlRGTy8wlsOpeN7nG4Wf1a1O/hKSjL/xbPUh5DoVGmmt6zXitx6z0bilVo06i3VKcJ/iin+pKMlyAAqAAAAAAAAAAAAAAAAAAAWukNG0a8dmvSp1Y/VqQjNekkAB5m7RtGUsPpLE06MVCEZQ2YpJKKlThJxiluV27I1oALJSSQBAoS3rxRdAAdl7KsNFYFSSzqVKkpPm4zcF8or5m34WVp2W4iDSeF54a72oy/5OS5v9GcZpgGuDLk+kKyzM7qJJrH4Vr+Kl6xcX8mwC1Uj0SiWqsiAMG7yzj1arUXKpP+dluwDNARACEUQqPNeYAFeiz052b1XLRmEbzfdKPlFuK+SQBJWygAKgAAAAAAA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356023" cy="374441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0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Clinical Teaching, </a:t>
            </a:r>
            <a:br>
              <a:rPr lang="en-US" sz="3200" dirty="0" smtClean="0"/>
            </a:br>
            <a:r>
              <a:rPr lang="en-US" sz="3200" dirty="0" smtClean="0"/>
              <a:t>Assessment &amp; Feedback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2800" dirty="0" smtClean="0"/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Generic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Rating scales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Ad-hoc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Residents’ reaction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Supervision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12" y="1988840"/>
            <a:ext cx="3571875" cy="3571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3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06261"/>
            <a:ext cx="8172400" cy="1143000"/>
          </a:xfrm>
        </p:spPr>
        <p:txBody>
          <a:bodyPr/>
          <a:lstStyle/>
          <a:p>
            <a:r>
              <a:rPr lang="en-US" dirty="0" smtClean="0"/>
              <a:t>Graduates with Lacunes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6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1746" name="Picture 2" descr="http://organictalks.com/wp/wp-content/uploads/2013/09/0014_insanity_einstein_quote_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833" y="0"/>
            <a:ext cx="923245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612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aur MT" charset="0"/>
                <a:ea typeface="ヒラギノ角ゴ Pro W3" charset="0"/>
              </a:rPr>
              <a:t>Variations in MD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680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6474"/>
            <a:ext cx="8274546" cy="48988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Box 8"/>
          <p:cNvSpPr txBox="1">
            <a:spLocks noChangeArrowheads="1"/>
          </p:cNvSpPr>
          <p:nvPr/>
        </p:nvSpPr>
        <p:spPr bwMode="auto">
          <a:xfrm>
            <a:off x="5868144" y="6165304"/>
            <a:ext cx="2801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Levitt K. Am Heart J 2014</a:t>
            </a:r>
          </a:p>
        </p:txBody>
      </p:sp>
    </p:spTree>
    <p:extLst>
      <p:ext uri="{BB962C8B-B14F-4D97-AF65-F5344CB8AC3E}">
        <p14:creationId xmlns:p14="http://schemas.microsoft.com/office/powerpoint/2010/main" val="31132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Phases of Medical Education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200" dirty="0">
                <a:solidFill>
                  <a:srgbClr val="002940"/>
                </a:solidFill>
                <a:cs typeface="Verdana"/>
              </a:rPr>
              <a:t>We need a model for the </a:t>
            </a:r>
            <a:r>
              <a:rPr lang="en-US" sz="2400" b="1" kern="1200" dirty="0">
                <a:solidFill>
                  <a:srgbClr val="002940"/>
                </a:solidFill>
                <a:cs typeface="Verdana"/>
              </a:rPr>
              <a:t>21</a:t>
            </a:r>
            <a:r>
              <a:rPr lang="en-US" sz="2400" b="1" kern="1200" baseline="30000" dirty="0">
                <a:solidFill>
                  <a:srgbClr val="002940"/>
                </a:solidFill>
                <a:cs typeface="Verdana"/>
              </a:rPr>
              <a:t>st</a:t>
            </a:r>
            <a:r>
              <a:rPr lang="en-US" sz="2400" b="1" kern="1200" dirty="0">
                <a:solidFill>
                  <a:srgbClr val="002940"/>
                </a:solidFill>
                <a:cs typeface="Verdana"/>
              </a:rPr>
              <a:t> century</a:t>
            </a: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kern="1200" dirty="0">
              <a:solidFill>
                <a:srgbClr val="002940"/>
              </a:solidFill>
              <a:cs typeface="Verdana"/>
            </a:endParaRP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200" dirty="0">
                <a:solidFill>
                  <a:srgbClr val="002940"/>
                </a:solidFill>
                <a:cs typeface="Verdana"/>
              </a:rPr>
              <a:t>We need to respond to </a:t>
            </a:r>
            <a:r>
              <a:rPr lang="en-US" sz="2400" b="1" kern="1200" dirty="0">
                <a:solidFill>
                  <a:srgbClr val="002940"/>
                </a:solidFill>
                <a:cs typeface="Verdana"/>
              </a:rPr>
              <a:t>calls for change </a:t>
            </a:r>
            <a:r>
              <a:rPr lang="en-US" sz="2400" kern="1200" dirty="0">
                <a:solidFill>
                  <a:srgbClr val="002940"/>
                </a:solidFill>
                <a:cs typeface="Verdana"/>
              </a:rPr>
              <a:t>in graduate competencies</a:t>
            </a: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kern="1200" dirty="0">
              <a:solidFill>
                <a:srgbClr val="002940"/>
              </a:solidFill>
              <a:cs typeface="Verdana"/>
            </a:endParaRP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200" dirty="0">
                <a:solidFill>
                  <a:srgbClr val="002940"/>
                </a:solidFill>
                <a:cs typeface="Verdana"/>
              </a:rPr>
              <a:t>We need to ensure graduates have </a:t>
            </a:r>
            <a:r>
              <a:rPr lang="en-US" sz="2400" b="1" kern="1200" dirty="0">
                <a:solidFill>
                  <a:srgbClr val="002940"/>
                </a:solidFill>
                <a:cs typeface="Verdana"/>
              </a:rPr>
              <a:t>all the essential </a:t>
            </a:r>
            <a:r>
              <a:rPr lang="en-US" sz="2400" kern="1200" dirty="0">
                <a:solidFill>
                  <a:srgbClr val="002940"/>
                </a:solidFill>
                <a:cs typeface="Verdana"/>
              </a:rPr>
              <a:t>competencies</a:t>
            </a: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kern="1200" dirty="0">
              <a:solidFill>
                <a:srgbClr val="002940"/>
              </a:solidFill>
              <a:cs typeface="Verdana"/>
            </a:endParaRP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200" dirty="0">
                <a:solidFill>
                  <a:srgbClr val="002940"/>
                </a:solidFill>
                <a:cs typeface="Verdana"/>
              </a:rPr>
              <a:t>We need to </a:t>
            </a:r>
            <a:r>
              <a:rPr lang="en-US" sz="2400" kern="1200" dirty="0" smtClean="0">
                <a:solidFill>
                  <a:srgbClr val="002940"/>
                </a:solidFill>
                <a:cs typeface="Verdana"/>
              </a:rPr>
              <a:t>move to a </a:t>
            </a:r>
            <a:r>
              <a:rPr lang="en-US" sz="2400" b="1" kern="1200" dirty="0">
                <a:solidFill>
                  <a:srgbClr val="002940"/>
                </a:solidFill>
                <a:cs typeface="Verdana"/>
              </a:rPr>
              <a:t>true continuum &amp; progression of competence</a:t>
            </a: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endParaRPr lang="en-US" sz="2400" kern="1200" dirty="0">
              <a:solidFill>
                <a:srgbClr val="002940"/>
              </a:solidFill>
              <a:cs typeface="Verdana"/>
            </a:endParaRPr>
          </a:p>
          <a:p>
            <a:pPr marL="457200" lvl="0" indent="-457200" defTabSz="457200" fontAlgn="auto">
              <a:lnSpc>
                <a:spcPts val="2400"/>
              </a:lnSpc>
              <a:spcBef>
                <a:spcPts val="9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kern="1200" dirty="0">
                <a:solidFill>
                  <a:srgbClr val="002940"/>
                </a:solidFill>
                <a:cs typeface="Verdana"/>
              </a:rPr>
              <a:t>We need to move away from </a:t>
            </a:r>
            <a:r>
              <a:rPr lang="en-US" sz="2400" b="1" kern="1200" dirty="0">
                <a:solidFill>
                  <a:srgbClr val="002940"/>
                </a:solidFill>
                <a:cs typeface="Verdana"/>
              </a:rPr>
              <a:t>time-based</a:t>
            </a:r>
            <a:r>
              <a:rPr lang="en-US" sz="2400" kern="1200" dirty="0">
                <a:solidFill>
                  <a:srgbClr val="002940"/>
                </a:solidFill>
                <a:cs typeface="Verdana"/>
              </a:rPr>
              <a:t> credentials</a:t>
            </a:r>
          </a:p>
          <a:p>
            <a:endParaRPr lang="en-US" dirty="0"/>
          </a:p>
        </p:txBody>
      </p:sp>
      <p:pic>
        <p:nvPicPr>
          <p:cNvPr id="4" name="Picture 2" descr="http://i.telegraph.co.uk/multimedia/archive/00673/grand-canyon-leap4_67309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496944" cy="459345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09510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Difficulties with Assessment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16832"/>
            <a:ext cx="6420747" cy="44644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8" name="Picture 2" descr="http://www.med.uottawa.ca/physiatry/assets/img/dudek_2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20888"/>
            <a:ext cx="2381250" cy="28098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28184" y="5805264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Dr Nancy Dudek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977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in Practice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9541BA7-AE55-4603-8C80-4358F42CDACD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 descr="Syst review on MD dyscompetence 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8305800" cy="556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0160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ssile-trajecto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676400"/>
            <a:ext cx="6324600" cy="4221671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Diagnosis:  </a:t>
            </a:r>
            <a:br>
              <a:rPr lang="en-US" dirty="0" smtClean="0"/>
            </a:br>
            <a:r>
              <a:rPr lang="en-US" dirty="0" smtClean="0"/>
              <a:t>The Ballistic Model of Med Ed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9541BA7-AE55-4603-8C80-4358F42CDAC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7976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2" y="43379"/>
            <a:ext cx="9108558" cy="660196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575" y="828675"/>
            <a:ext cx="2095500" cy="33718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4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/>
              <a:t>Themes in Current Training: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12776"/>
            <a:ext cx="8711952" cy="51981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Based on time spent, not ability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Trainees unprepared at stages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Unclear progression of expertise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Weak </a:t>
            </a:r>
            <a:r>
              <a:rPr lang="en-US" sz="3200" dirty="0" smtClean="0"/>
              <a:t>assessment/failure </a:t>
            </a:r>
            <a:r>
              <a:rPr lang="en-US" sz="3200" dirty="0"/>
              <a:t>to </a:t>
            </a:r>
            <a:r>
              <a:rPr lang="en-US" sz="3200" dirty="0" smtClean="0"/>
              <a:t>fail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Assessment can feel bogus, useless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Concerns about patient harm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Missing content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Disempowered Trainees</a:t>
            </a:r>
          </a:p>
          <a:p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935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dirty="0" smtClean="0"/>
              <a:t>Diagnosis:  </a:t>
            </a:r>
            <a:br>
              <a:rPr lang="en-US" dirty="0" smtClean="0"/>
            </a:br>
            <a:r>
              <a:rPr lang="en-US" dirty="0" smtClean="0"/>
              <a:t>The “Tea Bag Model” of Med Ed</a:t>
            </a:r>
          </a:p>
        </p:txBody>
      </p:sp>
      <p:pic>
        <p:nvPicPr>
          <p:cNvPr id="4" name="Content Placeholder 3" descr="te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87624" y="1700808"/>
            <a:ext cx="4351886" cy="45259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9541BA7-AE55-4603-8C80-4358F42CDAC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1905000"/>
            <a:ext cx="2514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Is there a better way to ensure competence than just time spent?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055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CA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0072" y="692696"/>
            <a:ext cx="3923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CBME:  WHY?</a:t>
            </a:r>
          </a:p>
          <a:p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3807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51720" y="1340768"/>
            <a:ext cx="6412338" cy="1398132"/>
          </a:xfrm>
        </p:spPr>
        <p:txBody>
          <a:bodyPr/>
          <a:lstStyle/>
          <a:p>
            <a:r>
              <a:rPr lang="en-US" dirty="0" smtClean="0"/>
              <a:t>The CBME “Toolkit”</a:t>
            </a:r>
            <a:endParaRPr lang="en-CA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492896"/>
            <a:ext cx="333375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51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session:</a:t>
            </a:r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4248472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607425" y="6529388"/>
            <a:ext cx="536575" cy="328612"/>
          </a:xfrm>
          <a:prstGeom prst="rect">
            <a:avLst/>
          </a:prstGeom>
        </p:spPr>
        <p:txBody>
          <a:bodyPr/>
          <a:lstStyle/>
          <a:p>
            <a:fld id="{43D5B20E-56C8-4B82-86CC-E0F4756151C1}" type="slidenum">
              <a:rPr lang="en-CA" smtClean="0"/>
              <a:pPr/>
              <a:t>3</a:t>
            </a:fld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22893" y="1412776"/>
            <a:ext cx="45496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CBME: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9370" y="2967334"/>
            <a:ext cx="211307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Why?</a:t>
            </a:r>
          </a:p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What?</a:t>
            </a:r>
          </a:p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rgbClr val="FF0000"/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How?</a:t>
            </a:r>
            <a:endParaRPr lang="en-US" sz="5400" b="1" cap="none" spc="50" dirty="0">
              <a:ln w="11430"/>
              <a:gradFill>
                <a:gsLst>
                  <a:gs pos="25000">
                    <a:srgbClr val="FF0000"/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3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Competency / Competencies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sz="2800" i="1" dirty="0" smtClean="0"/>
              <a:t>An observable ability of a health professional</a:t>
            </a:r>
          </a:p>
          <a:p>
            <a:pPr lvl="1" eaLnBrk="1" hangingPunct="1"/>
            <a:r>
              <a:rPr lang="en-CA" sz="2800" dirty="0" smtClean="0">
                <a:latin typeface="Arial Narrow" pitchFamily="34" charset="0"/>
              </a:rPr>
              <a:t>Reflects a spectrum</a:t>
            </a:r>
          </a:p>
          <a:p>
            <a:pPr lvl="1" eaLnBrk="1" hangingPunct="1"/>
            <a:endParaRPr lang="en-CA" sz="2800" dirty="0" smtClean="0">
              <a:latin typeface="Arial Narrow" pitchFamily="34" charset="0"/>
            </a:endParaRPr>
          </a:p>
          <a:p>
            <a:pPr lvl="1" eaLnBrk="1" hangingPunct="1"/>
            <a:r>
              <a:rPr lang="en-CA" sz="2800" dirty="0" smtClean="0">
                <a:latin typeface="Arial Narrow" pitchFamily="34" charset="0"/>
              </a:rPr>
              <a:t>Integrates multiple components such as knowledge, skills, values, and attitudes</a:t>
            </a:r>
          </a:p>
          <a:p>
            <a:pPr lvl="1" eaLnBrk="1" hangingPunct="1"/>
            <a:r>
              <a:rPr lang="en-CA" sz="2800" dirty="0" smtClean="0">
                <a:latin typeface="Arial Narrow" pitchFamily="34" charset="0"/>
              </a:rPr>
              <a:t>Multiple competencies can be combined</a:t>
            </a:r>
          </a:p>
          <a:p>
            <a:pPr lvl="1" eaLnBrk="1" hangingPunct="1"/>
            <a:r>
              <a:rPr lang="en-US" sz="2800" dirty="0" smtClean="0">
                <a:latin typeface="Arial Narrow" pitchFamily="34" charset="0"/>
              </a:rPr>
              <a:t>Measureable with respect to a defined outcome; </a:t>
            </a:r>
          </a:p>
          <a:p>
            <a:pPr eaLnBrk="1" hangingPunct="1"/>
            <a:endParaRPr lang="en-US" sz="2800" dirty="0" smtClean="0"/>
          </a:p>
        </p:txBody>
      </p:sp>
      <p:sp>
        <p:nvSpPr>
          <p:cNvPr id="43012" name="Footer Placeholder 2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5924550"/>
            <a:ext cx="8229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600" dirty="0">
                <a:solidFill>
                  <a:schemeClr val="tx1"/>
                </a:solidFill>
              </a:rPr>
              <a:t>© 2009 Royal College and The International CBME Collaborators</a:t>
            </a:r>
          </a:p>
        </p:txBody>
      </p:sp>
      <p:sp>
        <p:nvSpPr>
          <p:cNvPr id="2" name="Left-Right Arrow 1"/>
          <p:cNvSpPr/>
          <p:nvPr/>
        </p:nvSpPr>
        <p:spPr bwMode="auto">
          <a:xfrm>
            <a:off x="914400" y="2895600"/>
            <a:ext cx="7010400" cy="304800"/>
          </a:xfrm>
          <a:prstGeom prst="leftRightArrow">
            <a:avLst/>
          </a:prstGeom>
          <a:gradFill>
            <a:gsLst>
              <a:gs pos="0">
                <a:srgbClr val="C00000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Osaka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925703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Defining Milestones &amp; EPAs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CA" b="1" dirty="0" smtClean="0"/>
              <a:t>Milestones: </a:t>
            </a:r>
          </a:p>
          <a:p>
            <a:pPr>
              <a:buNone/>
            </a:pPr>
            <a:r>
              <a:rPr lang="en-CA" dirty="0" smtClean="0"/>
              <a:t>	The abilities expected of a health professional at a stage of development</a:t>
            </a:r>
          </a:p>
          <a:p>
            <a:pPr>
              <a:buNone/>
            </a:pPr>
            <a:r>
              <a:rPr lang="en-CA" dirty="0" smtClean="0"/>
              <a:t>	(e.g. intubate an airway under supervision)</a:t>
            </a:r>
          </a:p>
          <a:p>
            <a:endParaRPr lang="en-CA" dirty="0" smtClean="0"/>
          </a:p>
          <a:p>
            <a:pPr>
              <a:buNone/>
            </a:pPr>
            <a:r>
              <a:rPr lang="en-CA" b="1" dirty="0" smtClean="0"/>
              <a:t>Entrustable Professional Activities (EPAs):</a:t>
            </a:r>
          </a:p>
          <a:p>
            <a:pPr>
              <a:buNone/>
            </a:pPr>
            <a:r>
              <a:rPr lang="en-CA" dirty="0" smtClean="0"/>
              <a:t>	The key tasks of a discipline that a practitioner needs to be able to perform </a:t>
            </a:r>
          </a:p>
          <a:p>
            <a:pPr>
              <a:buNone/>
            </a:pPr>
            <a:r>
              <a:rPr lang="en-CA" dirty="0" smtClean="0"/>
              <a:t>	(e.g. run a clinic)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6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Milestones in Medical Education: Progression</a:t>
            </a:r>
            <a:endParaRPr lang="en-CA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44824"/>
            <a:ext cx="6786822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43D5B20E-56C8-4B82-86CC-E0F4756151C1}" type="slidenum">
              <a:rPr lang="en-CA" smtClean="0"/>
              <a:pPr/>
              <a:t>32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939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600" y="206261"/>
            <a:ext cx="781028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Key concept of </a:t>
            </a:r>
            <a:r>
              <a:rPr lang="en-CA" dirty="0" smtClean="0"/>
              <a:t>EPA’s &amp; Milestones:</a:t>
            </a:r>
            <a:r>
              <a:rPr lang="en-CA" dirty="0"/>
              <a:t/>
            </a:r>
            <a:br>
              <a:rPr lang="en-CA" dirty="0"/>
            </a:br>
            <a:r>
              <a:rPr lang="en-CA" dirty="0"/>
              <a:t>Progression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76872"/>
            <a:ext cx="3738151" cy="32889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511424"/>
            <a:ext cx="39920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I’m surprised you can’t</a:t>
            </a:r>
          </a:p>
          <a:p>
            <a:r>
              <a:rPr lang="en-US" sz="3200" dirty="0" smtClean="0"/>
              <a:t>do that at this stage in </a:t>
            </a:r>
          </a:p>
          <a:p>
            <a:r>
              <a:rPr lang="en-US" sz="3200" dirty="0" smtClean="0"/>
              <a:t>your training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96030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Concept in EPAs: </a:t>
            </a:r>
            <a:r>
              <a:rPr lang="en-US" i="1" dirty="0" smtClean="0"/>
              <a:t>Entrustment</a:t>
            </a:r>
            <a:endParaRPr lang="en-CA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“What can I safely delegate with </a:t>
            </a:r>
            <a:br>
              <a:rPr lang="en-US" dirty="0"/>
            </a:br>
            <a:r>
              <a:rPr lang="en-US" dirty="0"/>
              <a:t>indirect supervision?”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43D5B20E-56C8-4B82-86CC-E0F4756151C1}" type="slidenum">
              <a:rPr lang="en-CA" smtClean="0"/>
              <a:pPr/>
              <a:t>34</a:t>
            </a:fld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5472832" cy="374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407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EPAs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074" y="1399214"/>
            <a:ext cx="3615713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medicine</a:t>
            </a:r>
            <a:endParaRPr lang="en-US" dirty="0">
              <a:solidFill>
                <a:schemeClr val="tx1"/>
              </a:solidFill>
            </a:endParaRPr>
          </a:p>
          <a:p>
            <a:pPr marL="293688"/>
            <a:r>
              <a:rPr lang="en-US" sz="2800" dirty="0" smtClean="0">
                <a:solidFill>
                  <a:schemeClr val="tx1"/>
                </a:solidFill>
              </a:rPr>
              <a:t>Run a code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2" b="9502"/>
          <a:stretch>
            <a:fillRect/>
          </a:stretch>
        </p:blipFill>
        <p:spPr>
          <a:xfrm>
            <a:off x="7910513" y="244475"/>
            <a:ext cx="1233487" cy="749300"/>
          </a:xfrm>
        </p:spPr>
      </p:pic>
      <p:pic>
        <p:nvPicPr>
          <p:cNvPr id="5" name="Picture Placeholder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586" y="225493"/>
            <a:ext cx="1682964" cy="775163"/>
          </a:xfrm>
          <a:prstGeom prst="rect">
            <a:avLst/>
          </a:prstGeom>
          <a:noFill/>
          <a:ln w="19050" cmpd="sng">
            <a:noFill/>
          </a:ln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58032" y="1308448"/>
            <a:ext cx="3480567" cy="1487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spcAft>
                <a:spcPts val="864"/>
              </a:spcAft>
              <a:buFont typeface="Arial" panose="020B0604020202020204" pitchFamily="34" charset="0"/>
              <a:buChar char="•"/>
              <a:defRPr sz="2400" b="0" i="0" kern="1200">
                <a:solidFill>
                  <a:srgbClr val="0F3350"/>
                </a:solidFill>
                <a:latin typeface="Verdana"/>
                <a:ea typeface="+mn-ea"/>
                <a:cs typeface="Verdana"/>
              </a:defRPr>
            </a:lvl1pPr>
            <a:lvl2pPr marL="742950" indent="-285750" algn="l" defTabSz="914400" rtl="0" eaLnBrk="1" latinLnBrk="0" hangingPunct="1">
              <a:spcBef>
                <a:spcPts val="48"/>
              </a:spcBef>
              <a:buFont typeface="Arial"/>
              <a:buChar char="•"/>
              <a:defRPr sz="2000" b="0" i="0" kern="1200">
                <a:solidFill>
                  <a:schemeClr val="accent2"/>
                </a:solidFill>
                <a:latin typeface="Verdana"/>
                <a:ea typeface="+mn-ea"/>
                <a:cs typeface="Verdana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buFont typeface="Lucida Grande"/>
              <a:buChar char="-"/>
              <a:defRPr sz="1800" b="0" i="0" kern="1200">
                <a:solidFill>
                  <a:srgbClr val="414F5C"/>
                </a:solidFill>
                <a:latin typeface="Verdana"/>
                <a:ea typeface="+mn-ea"/>
                <a:cs typeface="Verdana"/>
              </a:defRPr>
            </a:lvl3pPr>
            <a:lvl4pPr marL="1417320" indent="-228600" algn="l" defTabSz="914400" rtl="0" eaLnBrk="1" latinLnBrk="0" hangingPunct="1">
              <a:spcBef>
                <a:spcPts val="600"/>
              </a:spcBef>
              <a:buFont typeface="Lucida Grande"/>
              <a:buChar char="-"/>
              <a:defRPr sz="1600" b="0" i="0" kern="1200">
                <a:solidFill>
                  <a:schemeClr val="accent6"/>
                </a:solidFill>
                <a:latin typeface="Verdana"/>
                <a:ea typeface="+mn-ea"/>
                <a:cs typeface="Verdana"/>
              </a:defRPr>
            </a:lvl4pPr>
            <a:lvl5pPr marL="1691640" indent="-228600" algn="l" defTabSz="914400" rtl="0" eaLnBrk="1" latinLnBrk="0" hangingPunct="1">
              <a:spcBef>
                <a:spcPts val="600"/>
              </a:spcBef>
              <a:buFont typeface="Lucida Grande"/>
              <a:buChar char="-"/>
              <a:defRPr sz="1600" b="0" i="0" kern="1200">
                <a:solidFill>
                  <a:schemeClr val="accent6"/>
                </a:solidFill>
                <a:latin typeface="Verdana"/>
                <a:ea typeface="+mn-ea"/>
                <a:cs typeface="Verdana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tx1"/>
                </a:solidFill>
              </a:rPr>
              <a:t>In the real world</a:t>
            </a:r>
          </a:p>
          <a:p>
            <a:pPr marL="522288" lvl="1"/>
            <a:r>
              <a:rPr lang="en-US" sz="2400" dirty="0" smtClean="0">
                <a:solidFill>
                  <a:schemeClr val="tx1"/>
                </a:solidFill>
              </a:rPr>
              <a:t>Teenager on an errand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074" y="2790209"/>
            <a:ext cx="3458058" cy="3374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r="12523"/>
          <a:stretch/>
        </p:blipFill>
        <p:spPr>
          <a:xfrm>
            <a:off x="539552" y="2795464"/>
            <a:ext cx="3499048" cy="33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7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Data…Analytics</a:t>
            </a:r>
            <a:endParaRPr lang="en-CA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264147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0" y="6538913"/>
            <a:ext cx="91297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Verdana" pitchFamily="34" charset="0"/>
              </a:rPr>
              <a:t>Conceptual framework for performance assessment. Khan and Ramachandran, Medical Teacher 2012; 34: 920-928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1265" name="Picture 4"/>
          <p:cNvPicPr>
            <a:picLocks noChangeAspect="1" noChangeArrowheads="1"/>
          </p:cNvPicPr>
          <p:nvPr/>
        </p:nvPicPr>
        <p:blipFill>
          <a:blip r:embed="rId3" cstate="print"/>
          <a:srcRect l="9262" t="8342" r="3522" b="16402"/>
          <a:stretch>
            <a:fillRect/>
          </a:stretch>
        </p:blipFill>
        <p:spPr bwMode="auto">
          <a:xfrm>
            <a:off x="13979" y="116632"/>
            <a:ext cx="9022517" cy="636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361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121"/>
            <a:ext cx="9144000" cy="6925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68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507413" cy="12525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latin typeface="Arial" pitchFamily="34" charset="0"/>
                <a:ea typeface="+mj-ea"/>
                <a:cs typeface="+mj-cs"/>
              </a:rPr>
              <a:t>Maastricht Electronic portfolio</a:t>
            </a:r>
            <a:br>
              <a:rPr lang="en-GB" dirty="0" smtClean="0">
                <a:latin typeface="Arial" pitchFamily="34" charset="0"/>
                <a:ea typeface="+mj-ea"/>
                <a:cs typeface="+mj-cs"/>
              </a:rPr>
            </a:br>
            <a:r>
              <a:rPr lang="en-GB" dirty="0" smtClean="0">
                <a:latin typeface="Arial" pitchFamily="34" charset="0"/>
                <a:ea typeface="+mj-ea"/>
                <a:cs typeface="+mj-cs"/>
              </a:rPr>
              <a:t> (ePass)</a:t>
            </a:r>
          </a:p>
        </p:txBody>
      </p:sp>
      <p:pic>
        <p:nvPicPr>
          <p:cNvPr id="97282" name="Picture 2" descr="C:\Users\j.moonen\Documents\Images\Spider dia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628775"/>
            <a:ext cx="6173788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/>
          <p:nvPr/>
        </p:nvSpPr>
        <p:spPr>
          <a:xfrm>
            <a:off x="7019925" y="5408613"/>
            <a:ext cx="2089150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1800" dirty="0" err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Comparison</a:t>
            </a:r>
            <a:r>
              <a:rPr lang="nl-NL" sz="1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</a:t>
            </a:r>
            <a:r>
              <a:rPr lang="nl-NL" sz="1800" dirty="0" err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between</a:t>
            </a:r>
            <a:r>
              <a:rPr lang="nl-NL" sz="1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the score of the student and the average score of his/her </a:t>
            </a:r>
            <a:r>
              <a:rPr lang="nl-NL" sz="1800" dirty="0" err="1">
                <a:solidFill>
                  <a:prstClr val="black"/>
                </a:solidFill>
                <a:latin typeface="Arial"/>
                <a:ea typeface="+mn-ea"/>
                <a:cs typeface="+mn-cs"/>
              </a:rPr>
              <a:t>peers</a:t>
            </a:r>
            <a:r>
              <a:rPr lang="nl-NL" sz="1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38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Session…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399214"/>
            <a:ext cx="8892480" cy="4525963"/>
          </a:xfrm>
        </p:spPr>
        <p:txBody>
          <a:bodyPr>
            <a:normAutofit/>
          </a:bodyPr>
          <a:lstStyle/>
          <a:p>
            <a:pPr lvl="0"/>
            <a:endParaRPr lang="en-CA" dirty="0" smtClean="0"/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Define </a:t>
            </a:r>
            <a:r>
              <a:rPr lang="en-CA" dirty="0"/>
              <a:t>CBME to a colleague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/>
              <a:t>Define “competency”, “milestone”, and “EPA”.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/>
              <a:t>Describe the van Melle 5-Element </a:t>
            </a:r>
            <a:r>
              <a:rPr lang="en-CA" dirty="0" smtClean="0"/>
              <a:t>Framework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Consider the implications for your program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1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40290" y="2040227"/>
            <a:ext cx="6780182" cy="1398132"/>
          </a:xfrm>
        </p:spPr>
        <p:txBody>
          <a:bodyPr/>
          <a:lstStyle/>
          <a:p>
            <a:r>
              <a:rPr lang="en-US" dirty="0" smtClean="0"/>
              <a:t>So, Is </a:t>
            </a:r>
            <a:r>
              <a:rPr lang="en-US" u="sng" dirty="0" smtClean="0"/>
              <a:t>Your</a:t>
            </a:r>
            <a:r>
              <a:rPr lang="en-US" dirty="0" smtClean="0"/>
              <a:t> Program CBME?</a:t>
            </a:r>
            <a:endParaRPr lang="en-CA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7944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A Spectrum of CBME Innovations</a:t>
            </a:r>
            <a:endParaRPr lang="en-CA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5172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smtClean="0"/>
              <a:t>Van Melle’s Components of a “CBME” Curriculum: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Outcomes defined as </a:t>
            </a:r>
            <a:r>
              <a:rPr lang="en-US" b="1" dirty="0" smtClean="0"/>
              <a:t>competencies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Competencies organized as a </a:t>
            </a:r>
            <a:r>
              <a:rPr lang="en-US" b="1" dirty="0" smtClean="0"/>
              <a:t>progression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Tailored sequence of learning </a:t>
            </a:r>
            <a:r>
              <a:rPr lang="en-US" b="1" dirty="0" smtClean="0"/>
              <a:t>experiences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Competency-focused </a:t>
            </a:r>
            <a:r>
              <a:rPr lang="en-US" b="1" dirty="0" smtClean="0"/>
              <a:t>teaching</a:t>
            </a:r>
            <a:r>
              <a:rPr lang="en-US" dirty="0" smtClean="0"/>
              <a:t> methods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Programmatic</a:t>
            </a:r>
            <a:r>
              <a:rPr lang="en-US" b="1" dirty="0"/>
              <a:t> assessment</a:t>
            </a:r>
            <a:r>
              <a:rPr lang="en-US" dirty="0"/>
              <a:t> </a:t>
            </a:r>
            <a:r>
              <a:rPr lang="en-US" u="sng" dirty="0"/>
              <a:t>for</a:t>
            </a:r>
            <a:r>
              <a:rPr lang="en-US" dirty="0"/>
              <a:t> learning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43D5B20E-56C8-4B82-86CC-E0F4756151C1}" type="slidenum">
              <a:rPr lang="en-CA" smtClean="0"/>
              <a:pPr/>
              <a:t>41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45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06261"/>
            <a:ext cx="7738281" cy="1143000"/>
          </a:xfrm>
        </p:spPr>
        <p:txBody>
          <a:bodyPr/>
          <a:lstStyle/>
          <a:p>
            <a:r>
              <a:rPr lang="en-US" dirty="0" smtClean="0"/>
              <a:t>1. Outcomes Defined as Competencies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1" t="3389" r="4732" b="5933"/>
          <a:stretch/>
        </p:blipFill>
        <p:spPr bwMode="auto">
          <a:xfrm>
            <a:off x="5724128" y="980728"/>
            <a:ext cx="3168352" cy="336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635551"/>
            <a:ext cx="48245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Carefully chosen abilities for those who successfully complete the curriculum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Observable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Practical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Relevant to practice expertise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Relevant to societal needs</a:t>
            </a:r>
            <a:endParaRPr lang="en-CA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07716"/>
            <a:ext cx="3259065" cy="29218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54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06261"/>
            <a:ext cx="7882297" cy="1143000"/>
          </a:xfrm>
        </p:spPr>
        <p:txBody>
          <a:bodyPr/>
          <a:lstStyle/>
          <a:p>
            <a:pPr algn="ctr"/>
            <a:r>
              <a:rPr lang="en-US" dirty="0" smtClean="0"/>
              <a:t>2. Competencies Organized as a Progression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62107"/>
            <a:ext cx="6969125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85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06261"/>
            <a:ext cx="7810289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3. </a:t>
            </a:r>
            <a:r>
              <a:rPr lang="en-US" dirty="0"/>
              <a:t>Tailored sequence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learning experiences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132856"/>
            <a:ext cx="4104457" cy="3792321"/>
          </a:xfrm>
        </p:spPr>
        <p:txBody>
          <a:bodyPr/>
          <a:lstStyle/>
          <a:p>
            <a:r>
              <a:rPr lang="en-US" dirty="0" smtClean="0"/>
              <a:t>Utility rules</a:t>
            </a:r>
          </a:p>
          <a:p>
            <a:r>
              <a:rPr lang="en-US" dirty="0" smtClean="0"/>
              <a:t>Ask: “what competencies can be acquired with this experience”</a:t>
            </a:r>
          </a:p>
          <a:p>
            <a:r>
              <a:rPr lang="en-US" dirty="0" smtClean="0"/>
              <a:t>Not always = service provision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32856"/>
            <a:ext cx="4762500" cy="3105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541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06261"/>
            <a:ext cx="81724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4. Competency-focused </a:t>
            </a:r>
            <a:br>
              <a:rPr lang="en-US" dirty="0" smtClean="0"/>
            </a:br>
            <a:r>
              <a:rPr lang="en-US" dirty="0" smtClean="0"/>
              <a:t>teaching methods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4005064"/>
            <a:ext cx="7462564" cy="2280153"/>
          </a:xfrm>
        </p:spPr>
        <p:txBody>
          <a:bodyPr>
            <a:noAutofit/>
          </a:bodyPr>
          <a:lstStyle/>
          <a:p>
            <a:r>
              <a:rPr lang="en-US" sz="3200" dirty="0" smtClean="0"/>
              <a:t>Active learning of sequenced priority content</a:t>
            </a:r>
          </a:p>
          <a:p>
            <a:r>
              <a:rPr lang="en-US" sz="3200" dirty="0" smtClean="0"/>
              <a:t>Immersion</a:t>
            </a:r>
          </a:p>
          <a:p>
            <a:r>
              <a:rPr lang="en-US" sz="3200" dirty="0"/>
              <a:t>Deliberate practice</a:t>
            </a:r>
          </a:p>
          <a:p>
            <a:r>
              <a:rPr lang="en-US" sz="3200" dirty="0" smtClean="0"/>
              <a:t>Coaching &amp; high quality feedback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700808"/>
            <a:ext cx="61722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561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206261"/>
            <a:ext cx="7738281" cy="1143000"/>
          </a:xfrm>
        </p:spPr>
        <p:txBody>
          <a:bodyPr/>
          <a:lstStyle/>
          <a:p>
            <a:pPr algn="ctr"/>
            <a:r>
              <a:rPr lang="en-US" dirty="0" smtClean="0"/>
              <a:t>5. Programmatic Assessment that promotes Learning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7536625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Emphasis on workplace observation</a:t>
            </a:r>
          </a:p>
          <a:p>
            <a:r>
              <a:rPr lang="en-US" dirty="0"/>
              <a:t>Focused on tasks </a:t>
            </a:r>
            <a:r>
              <a:rPr lang="en-US" dirty="0" smtClean="0"/>
              <a:t>performed</a:t>
            </a:r>
          </a:p>
          <a:p>
            <a:r>
              <a:rPr lang="en-US" dirty="0" smtClean="0"/>
              <a:t>Multiple observers</a:t>
            </a:r>
          </a:p>
          <a:p>
            <a:r>
              <a:rPr lang="en-US" dirty="0" smtClean="0"/>
              <a:t>Multiple methods</a:t>
            </a:r>
          </a:p>
          <a:p>
            <a:r>
              <a:rPr lang="en-US" dirty="0" smtClean="0"/>
              <a:t>Entrustment</a:t>
            </a:r>
          </a:p>
          <a:p>
            <a:r>
              <a:rPr lang="en-US" dirty="0" smtClean="0"/>
              <a:t>Curation</a:t>
            </a:r>
          </a:p>
          <a:p>
            <a:r>
              <a:rPr lang="en-US" dirty="0" smtClean="0"/>
              <a:t>Collation</a:t>
            </a:r>
          </a:p>
          <a:p>
            <a:r>
              <a:rPr lang="en-US" dirty="0" smtClean="0"/>
              <a:t>Decision-framework &amp; benchmarks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21" r="48545"/>
          <a:stretch/>
        </p:blipFill>
        <p:spPr>
          <a:xfrm>
            <a:off x="4932040" y="3068960"/>
            <a:ext cx="3999066" cy="23919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460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Assessment of EPA Achievement</a:t>
            </a:r>
            <a:endParaRPr lang="en-US" b="1" dirty="0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9pPr>
          </a:lstStyle>
          <a:p>
            <a:fld id="{3CD0DD92-3E77-41D0-8858-AF54D1708558}" type="slidenum">
              <a:rPr lang="en-US" sz="1000" smtClean="0">
                <a:solidFill>
                  <a:srgbClr val="998D5F"/>
                </a:solidFill>
                <a:latin typeface="Verdana" pitchFamily="1" charset="0"/>
              </a:rPr>
              <a:pPr/>
              <a:t>47</a:t>
            </a:fld>
            <a:endParaRPr lang="en-US" sz="1400" dirty="0" smtClean="0">
              <a:solidFill>
                <a:srgbClr val="998D5F"/>
              </a:solidFill>
              <a:latin typeface="Arial" charset="0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1752600" y="3116263"/>
            <a:ext cx="5715000" cy="1227137"/>
          </a:xfrm>
          <a:prstGeom prst="rect">
            <a:avLst/>
          </a:prstGeom>
          <a:solidFill>
            <a:srgbClr val="998D5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2" name="Oval 11"/>
          <p:cNvSpPr>
            <a:spLocks noChangeArrowheads="1"/>
          </p:cNvSpPr>
          <p:nvPr/>
        </p:nvSpPr>
        <p:spPr bwMode="auto">
          <a:xfrm>
            <a:off x="1905000" y="32004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3" name="TextBox 12"/>
          <p:cNvSpPr txBox="1">
            <a:spLocks noChangeArrowheads="1"/>
          </p:cNvSpPr>
          <p:nvPr/>
        </p:nvSpPr>
        <p:spPr bwMode="auto">
          <a:xfrm>
            <a:off x="1475656" y="3137528"/>
            <a:ext cx="59919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Osaka" pitchFamily="1" charset="-128"/>
              </a:defRPr>
            </a:lvl9pPr>
          </a:lstStyle>
          <a:p>
            <a:pPr algn="ctr"/>
            <a:r>
              <a:rPr lang="en-US" sz="6600" b="1" dirty="0" smtClean="0">
                <a:solidFill>
                  <a:schemeClr val="bg1"/>
                </a:solidFill>
                <a:latin typeface="Verdana" pitchFamily="1" charset="0"/>
              </a:rPr>
              <a:t>Competence</a:t>
            </a:r>
            <a:endParaRPr lang="en-US" sz="6600" b="1" dirty="0">
              <a:solidFill>
                <a:schemeClr val="bg1"/>
              </a:solidFill>
              <a:latin typeface="Verdana" pitchFamily="1" charset="0"/>
            </a:endParaRPr>
          </a:p>
        </p:txBody>
      </p:sp>
      <p:sp>
        <p:nvSpPr>
          <p:cNvPr id="14344" name="Oval 14"/>
          <p:cNvSpPr>
            <a:spLocks noChangeArrowheads="1"/>
          </p:cNvSpPr>
          <p:nvPr/>
        </p:nvSpPr>
        <p:spPr bwMode="auto">
          <a:xfrm>
            <a:off x="3581400" y="32893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5" name="Oval 15"/>
          <p:cNvSpPr>
            <a:spLocks noChangeArrowheads="1"/>
          </p:cNvSpPr>
          <p:nvPr/>
        </p:nvSpPr>
        <p:spPr bwMode="auto">
          <a:xfrm>
            <a:off x="2413000" y="39497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6" name="Oval 16"/>
          <p:cNvSpPr>
            <a:spLocks noChangeArrowheads="1"/>
          </p:cNvSpPr>
          <p:nvPr/>
        </p:nvSpPr>
        <p:spPr bwMode="auto">
          <a:xfrm>
            <a:off x="6934200" y="33147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7" name="Oval 17"/>
          <p:cNvSpPr>
            <a:spLocks noChangeArrowheads="1"/>
          </p:cNvSpPr>
          <p:nvPr/>
        </p:nvSpPr>
        <p:spPr bwMode="auto">
          <a:xfrm>
            <a:off x="6096000" y="39497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8" name="Oval 18"/>
          <p:cNvSpPr>
            <a:spLocks noChangeArrowheads="1"/>
          </p:cNvSpPr>
          <p:nvPr/>
        </p:nvSpPr>
        <p:spPr bwMode="auto">
          <a:xfrm>
            <a:off x="6096000" y="32893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49" name="Oval 19"/>
          <p:cNvSpPr>
            <a:spLocks noChangeArrowheads="1"/>
          </p:cNvSpPr>
          <p:nvPr/>
        </p:nvSpPr>
        <p:spPr bwMode="auto">
          <a:xfrm>
            <a:off x="2667000" y="32004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0" name="Oval 20"/>
          <p:cNvSpPr>
            <a:spLocks noChangeArrowheads="1"/>
          </p:cNvSpPr>
          <p:nvPr/>
        </p:nvSpPr>
        <p:spPr bwMode="auto">
          <a:xfrm>
            <a:off x="4267200" y="39497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1" name="Oval 21"/>
          <p:cNvSpPr>
            <a:spLocks noChangeArrowheads="1"/>
          </p:cNvSpPr>
          <p:nvPr/>
        </p:nvSpPr>
        <p:spPr bwMode="auto">
          <a:xfrm>
            <a:off x="4648200" y="32893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2" name="Oval 22"/>
          <p:cNvSpPr>
            <a:spLocks noChangeArrowheads="1"/>
          </p:cNvSpPr>
          <p:nvPr/>
        </p:nvSpPr>
        <p:spPr bwMode="auto">
          <a:xfrm>
            <a:off x="5181600" y="39243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3" name="Oval 23"/>
          <p:cNvSpPr>
            <a:spLocks noChangeArrowheads="1"/>
          </p:cNvSpPr>
          <p:nvPr/>
        </p:nvSpPr>
        <p:spPr bwMode="auto">
          <a:xfrm>
            <a:off x="1943100" y="37846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4354" name="Oval 24"/>
          <p:cNvSpPr>
            <a:spLocks noChangeArrowheads="1"/>
          </p:cNvSpPr>
          <p:nvPr/>
        </p:nvSpPr>
        <p:spPr bwMode="auto">
          <a:xfrm>
            <a:off x="6921500" y="3810000"/>
            <a:ext cx="304800" cy="3048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cxnSp>
        <p:nvCxnSpPr>
          <p:cNvPr id="14355" name="Straight Arrow Connector 25"/>
          <p:cNvCxnSpPr>
            <a:cxnSpLocks noChangeShapeType="1"/>
          </p:cNvCxnSpPr>
          <p:nvPr/>
        </p:nvCxnSpPr>
        <p:spPr bwMode="auto">
          <a:xfrm>
            <a:off x="3679825" y="2224088"/>
            <a:ext cx="1120775" cy="12430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995916" y="1196752"/>
            <a:ext cx="3962400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 smtClean="0">
                <a:latin typeface="+mn-lt"/>
                <a:ea typeface="Osaka" pitchFamily="-84" charset="-128"/>
              </a:rPr>
              <a:t>EPA </a:t>
            </a:r>
            <a:r>
              <a:rPr lang="en-US" sz="2800" b="1" dirty="0">
                <a:latin typeface="+mn-lt"/>
                <a:ea typeface="Osaka" pitchFamily="-84" charset="-128"/>
              </a:rPr>
              <a:t>Observation Ratings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+mn-lt"/>
                <a:ea typeface="Osaka" pitchFamily="-84" charset="-128"/>
              </a:rPr>
              <a:t>Point in time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+mn-lt"/>
                <a:ea typeface="Osaka" pitchFamily="-84" charset="-128"/>
              </a:rPr>
              <a:t>Single Observer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+mn-lt"/>
                <a:ea typeface="Osaka" pitchFamily="-84" charset="-128"/>
              </a:rPr>
              <a:t>Specific context</a:t>
            </a:r>
          </a:p>
        </p:txBody>
      </p:sp>
      <p:sp>
        <p:nvSpPr>
          <p:cNvPr id="14357" name="Right Bracket 28"/>
          <p:cNvSpPr>
            <a:spLocks/>
          </p:cNvSpPr>
          <p:nvPr/>
        </p:nvSpPr>
        <p:spPr bwMode="auto">
          <a:xfrm rot="5400000">
            <a:off x="4419600" y="1295400"/>
            <a:ext cx="190500" cy="6362700"/>
          </a:xfrm>
          <a:prstGeom prst="rightBracket">
            <a:avLst>
              <a:gd name="adj" fmla="val 8350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76600" y="4876799"/>
            <a:ext cx="4419600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latin typeface="+mn-lt"/>
                <a:ea typeface="Osaka" pitchFamily="-84" charset="-128"/>
              </a:rPr>
              <a:t>EPA Achievement</a:t>
            </a:r>
            <a:endParaRPr lang="en-US" sz="2800" b="1" dirty="0">
              <a:latin typeface="+mn-lt"/>
              <a:ea typeface="Osaka" pitchFamily="-84" charset="-128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+mn-lt"/>
                <a:ea typeface="Osaka" pitchFamily="-84" charset="-128"/>
              </a:rPr>
              <a:t>Multiple times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+mn-lt"/>
                <a:ea typeface="Osaka" pitchFamily="-84" charset="-128"/>
              </a:rPr>
              <a:t>Multiple Observers</a:t>
            </a:r>
          </a:p>
          <a:p>
            <a:pPr marL="285750" indent="-285750">
              <a:buFontTx/>
              <a:buChar char="-"/>
              <a:defRPr/>
            </a:pPr>
            <a:r>
              <a:rPr lang="en-US" sz="2800" dirty="0">
                <a:latin typeface="+mn-lt"/>
                <a:ea typeface="Osaka" pitchFamily="-84" charset="-128"/>
              </a:rPr>
              <a:t>Multiple contexts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6309320"/>
            <a:ext cx="2322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Slide: Dr. K Caverzagie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0753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smtClean="0"/>
              <a:t>A Spectrum of CBME Innovations</a:t>
            </a:r>
            <a:endParaRPr lang="en-CA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5172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smtClean="0"/>
              <a:t>Van Melle’s Components of a “CBME” Curriculum: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Outcomes defined as </a:t>
            </a:r>
            <a:r>
              <a:rPr lang="en-US" b="1" dirty="0" smtClean="0"/>
              <a:t>competencies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Competencies organized as a </a:t>
            </a:r>
            <a:r>
              <a:rPr lang="en-US" b="1" dirty="0" smtClean="0"/>
              <a:t>progression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Tailored sequence of learning </a:t>
            </a:r>
            <a:r>
              <a:rPr lang="en-US" b="1" dirty="0" smtClean="0"/>
              <a:t>experiences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Competency-focused </a:t>
            </a:r>
            <a:r>
              <a:rPr lang="en-US" b="1" dirty="0" smtClean="0"/>
              <a:t>teaching</a:t>
            </a:r>
            <a:r>
              <a:rPr lang="en-US" dirty="0" smtClean="0"/>
              <a:t> methods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i="1" dirty="0"/>
              <a:t>Programmatic</a:t>
            </a:r>
            <a:r>
              <a:rPr lang="en-US" b="1" dirty="0"/>
              <a:t> assessment</a:t>
            </a:r>
            <a:r>
              <a:rPr lang="en-US" dirty="0"/>
              <a:t> </a:t>
            </a:r>
            <a:r>
              <a:rPr lang="en-US" u="sng" dirty="0"/>
              <a:t>for</a:t>
            </a:r>
            <a:r>
              <a:rPr lang="en-US" dirty="0"/>
              <a:t> learning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43D5B20E-56C8-4B82-86CC-E0F4756151C1}" type="slidenum">
              <a:rPr lang="en-CA" smtClean="0"/>
              <a:pPr/>
              <a:t>48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3964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5400" i="1" dirty="0" smtClean="0"/>
              <a:t>Transformational CBME:</a:t>
            </a:r>
            <a:br>
              <a:rPr lang="en-US" sz="5400" i="1" dirty="0" smtClean="0"/>
            </a:br>
            <a:r>
              <a:rPr lang="en-US" sz="5400" i="1" dirty="0" smtClean="0"/>
              <a:t/>
            </a:r>
            <a:br>
              <a:rPr lang="en-US" sz="5400" i="1" dirty="0" smtClean="0"/>
            </a:br>
            <a:r>
              <a:rPr lang="en-US" sz="5400" i="1" dirty="0" smtClean="0"/>
              <a:t>Competence by</a:t>
            </a:r>
            <a:br>
              <a:rPr lang="en-US" sz="5400" i="1" dirty="0" smtClean="0"/>
            </a:br>
            <a:r>
              <a:rPr lang="en-US" sz="5400" i="1" dirty="0" smtClean="0"/>
              <a:t> Design </a:t>
            </a:r>
            <a:r>
              <a:rPr lang="en-US" sz="5400" dirty="0" smtClean="0"/>
              <a:t>Project</a:t>
            </a:r>
            <a:endParaRPr lang="en-CA" sz="6000" i="1" dirty="0"/>
          </a:p>
        </p:txBody>
      </p:sp>
    </p:spTree>
    <p:extLst>
      <p:ext uri="{BB962C8B-B14F-4D97-AF65-F5344CB8AC3E}">
        <p14:creationId xmlns:p14="http://schemas.microsoft.com/office/powerpoint/2010/main" val="21303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@drjfrank</a:t>
            </a:r>
            <a:endParaRPr lang="en-CA" sz="40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www.jpshealthnet.org/uploadedImages/About_JPS/News_and_Events/twitter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75479"/>
            <a:ext cx="3119491" cy="31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5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326" y="233916"/>
            <a:ext cx="89313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46140" y="6461387"/>
            <a:ext cx="548891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04664"/>
            <a:ext cx="6952305" cy="622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Key Elements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700808"/>
            <a:ext cx="4006196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New CanMEDS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Stages of physician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EPAs &amp; Milestones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New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New Accreditation</a:t>
            </a: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2632" r="15970" b="10186"/>
          <a:stretch/>
        </p:blipFill>
        <p:spPr>
          <a:xfrm>
            <a:off x="467544" y="1700808"/>
            <a:ext cx="4192848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784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Defining the stages of training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58E8594C-1FB1-4FDE-AE8A-5799240CCDAC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12632" r="15970" b="10186"/>
          <a:stretch/>
        </p:blipFill>
        <p:spPr>
          <a:xfrm>
            <a:off x="77876" y="116632"/>
            <a:ext cx="9036496" cy="6624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77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 smtClean="0"/>
              <a:t>Next Generation Meded: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04864"/>
            <a:ext cx="3756155" cy="4525963"/>
          </a:xfrm>
        </p:spPr>
        <p:txBody>
          <a:bodyPr>
            <a:normAutofit/>
          </a:bodyPr>
          <a:lstStyle/>
          <a:p>
            <a:r>
              <a:rPr lang="en-CA" sz="3200" dirty="0"/>
              <a:t>PGYs</a:t>
            </a:r>
          </a:p>
          <a:p>
            <a:r>
              <a:rPr lang="en-CA" sz="3200" dirty="0" smtClean="0"/>
              <a:t>Objectives</a:t>
            </a:r>
          </a:p>
          <a:p>
            <a:r>
              <a:rPr lang="en-CA" sz="3200" dirty="0" smtClean="0"/>
              <a:t>Prescriptive standards</a:t>
            </a:r>
            <a:endParaRPr lang="en-CA" sz="3200" dirty="0"/>
          </a:p>
          <a:p>
            <a:r>
              <a:rPr lang="en-US" sz="3200" dirty="0" smtClean="0"/>
              <a:t>Ad hoc ITERs</a:t>
            </a:r>
            <a:endParaRPr lang="en-CA" sz="3200" dirty="0" smtClean="0"/>
          </a:p>
          <a:p>
            <a:r>
              <a:rPr lang="en-CA" sz="3200" dirty="0" smtClean="0"/>
              <a:t>the Big Exam</a:t>
            </a:r>
          </a:p>
          <a:p>
            <a:r>
              <a:rPr lang="en-CA" sz="3200" dirty="0" smtClean="0"/>
              <a:t>“Read more”</a:t>
            </a:r>
          </a:p>
          <a:p>
            <a:r>
              <a:rPr lang="en-US" sz="3200" dirty="0" smtClean="0"/>
              <a:t>5 years only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4499992" y="2132856"/>
            <a:ext cx="4644008" cy="4525963"/>
          </a:xfrm>
        </p:spPr>
        <p:txBody>
          <a:bodyPr>
            <a:noAutofit/>
          </a:bodyPr>
          <a:lstStyle/>
          <a:p>
            <a:r>
              <a:rPr lang="en-CA" sz="3200" dirty="0"/>
              <a:t>Stages</a:t>
            </a:r>
          </a:p>
          <a:p>
            <a:r>
              <a:rPr lang="en-CA" sz="3200" dirty="0" smtClean="0"/>
              <a:t>Milestones &amp; EPAs</a:t>
            </a:r>
          </a:p>
          <a:p>
            <a:r>
              <a:rPr lang="en-US" sz="3200" dirty="0" smtClean="0"/>
              <a:t>Local Flexibility</a:t>
            </a:r>
            <a:endParaRPr lang="en-CA" sz="3200" dirty="0" smtClean="0"/>
          </a:p>
          <a:p>
            <a:r>
              <a:rPr lang="en-CA" sz="3200" dirty="0" smtClean="0"/>
              <a:t>Competence Ctes</a:t>
            </a:r>
          </a:p>
          <a:p>
            <a:r>
              <a:rPr lang="en-CA" sz="3200" dirty="0" smtClean="0"/>
              <a:t>Progress testing</a:t>
            </a:r>
            <a:endParaRPr lang="en-US" sz="3200" dirty="0" smtClean="0"/>
          </a:p>
          <a:p>
            <a:r>
              <a:rPr lang="en-CA" sz="3200" dirty="0" smtClean="0"/>
              <a:t>Focused observation</a:t>
            </a:r>
          </a:p>
          <a:p>
            <a:r>
              <a:rPr lang="en-US" sz="3200" dirty="0" smtClean="0"/>
              <a:t>Ready to practice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0" y="1340768"/>
            <a:ext cx="4040188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b="1" u="sng" dirty="0" smtClean="0">
                <a:solidFill>
                  <a:srgbClr val="C00000"/>
                </a:solidFill>
              </a:rPr>
              <a:t>Forget: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1340768"/>
            <a:ext cx="4041775" cy="639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4000" b="1" u="sng" dirty="0" smtClean="0">
                <a:solidFill>
                  <a:srgbClr val="C00000"/>
                </a:solidFill>
              </a:rPr>
              <a:t>Enter:</a:t>
            </a:r>
            <a:endParaRPr lang="en-US" sz="4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1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06261"/>
            <a:ext cx="7882297" cy="1143000"/>
          </a:xfrm>
        </p:spPr>
        <p:txBody>
          <a:bodyPr/>
          <a:lstStyle/>
          <a:p>
            <a:r>
              <a:rPr lang="en-US" dirty="0" smtClean="0"/>
              <a:t>Milestones within an EPA</a:t>
            </a:r>
            <a:endParaRPr lang="en-US" dirty="0"/>
          </a:p>
        </p:txBody>
      </p:sp>
      <p:pic>
        <p:nvPicPr>
          <p:cNvPr id="5" name="Picture Placeholder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86" y="225493"/>
            <a:ext cx="1682964" cy="775163"/>
          </a:xfrm>
          <a:prstGeom prst="rect">
            <a:avLst/>
          </a:prstGeom>
          <a:noFill/>
          <a:ln w="19050" cmpd="sng">
            <a:noFill/>
          </a:ln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3225209"/>
              </p:ext>
            </p:extLst>
          </p:nvPr>
        </p:nvGraphicFramePr>
        <p:xfrm>
          <a:off x="-704850" y="1549400"/>
          <a:ext cx="7448550" cy="523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324350" y="2743200"/>
            <a:ext cx="457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Typically, each </a:t>
            </a:r>
            <a:r>
              <a:rPr lang="en-US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EPA </a:t>
            </a:r>
            <a:r>
              <a:rPr lang="en-US" sz="28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integrates </a:t>
            </a:r>
            <a:r>
              <a:rPr lang="en-US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multiple </a:t>
            </a:r>
            <a:r>
              <a:rPr lang="en-US" sz="28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milestones.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75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25493"/>
            <a:ext cx="7565165" cy="1143000"/>
          </a:xfrm>
        </p:spPr>
        <p:txBody>
          <a:bodyPr/>
          <a:lstStyle/>
          <a:p>
            <a:r>
              <a:rPr lang="en-US" dirty="0" smtClean="0"/>
              <a:t>Milestones and EPAs within Four Stages of Residency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278081990"/>
              </p:ext>
            </p:extLst>
          </p:nvPr>
        </p:nvGraphicFramePr>
        <p:xfrm>
          <a:off x="457200" y="1549400"/>
          <a:ext cx="8229600" cy="561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64" y="2808891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00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76800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943475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6" y="1619400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600229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4" y="3810000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810000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825" y="2867382"/>
            <a:ext cx="2105973" cy="100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08890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16" y="2886970"/>
            <a:ext cx="1963516" cy="93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6" y="1600229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7" y="1676460"/>
            <a:ext cx="238442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1666555"/>
            <a:ext cx="2019299" cy="9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647791"/>
            <a:ext cx="2019299" cy="9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95481"/>
            <a:ext cx="2019299" cy="9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128" y="2849966"/>
            <a:ext cx="2289919" cy="108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22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ePortfolio: Learner Dashboard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434D-55B8-439E-A57B-21648A1BD962}" type="slidenum">
              <a:rPr lang="en-US"/>
              <a:pPr>
                <a:defRPr/>
              </a:pPr>
              <a:t>56</a:t>
            </a:fld>
            <a:endParaRPr lang="en-US" sz="1400" dirty="0">
              <a:latin typeface="Arial" pitchFamily="34" charset="0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88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ePortfolio: Observer Dashboard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7425" y="6529388"/>
            <a:ext cx="536575" cy="3286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6A547C8-8CE3-4D6E-BC37-30D0291D66C8}" type="slidenum">
              <a:rPr lang="en-US"/>
              <a:pPr>
                <a:defRPr/>
              </a:pPr>
              <a:t>57</a:t>
            </a:fld>
            <a:endParaRPr lang="en-US" sz="1400" dirty="0">
              <a:latin typeface="Arial" pitchFamily="34" charset="0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50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ePortfolio: PD Dashboard</a:t>
            </a:r>
            <a:endParaRPr lang="en-US" b="1" dirty="0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7425" y="6529388"/>
            <a:ext cx="536575" cy="3286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BCBC976-D699-43B2-8E2C-BA9BB1D425DE}" type="slidenum">
              <a:rPr lang="en-US"/>
              <a:pPr>
                <a:defRPr/>
              </a:pPr>
              <a:t>58</a:t>
            </a:fld>
            <a:endParaRPr lang="en-US" sz="1400" dirty="0">
              <a:latin typeface="Arial" pitchFamily="34" charset="0"/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43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37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ePortfolio: Competence Committee Agenda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7425" y="6529388"/>
            <a:ext cx="536575" cy="3286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720B8C7-5908-456B-A6D7-D67E13BB7B19}" type="slidenum">
              <a:rPr lang="en-US"/>
              <a:pPr>
                <a:defRPr/>
              </a:pPr>
              <a:t>59</a:t>
            </a:fld>
            <a:endParaRPr lang="en-US" sz="1400" dirty="0">
              <a:latin typeface="Arial" pitchFamily="34" charset="0"/>
            </a:endParaRP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2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Discussion: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412776"/>
            <a:ext cx="8892480" cy="4525963"/>
          </a:xfrm>
        </p:spPr>
        <p:txBody>
          <a:bodyPr/>
          <a:lstStyle/>
          <a:p>
            <a:r>
              <a:rPr lang="en-US" dirty="0" smtClean="0"/>
              <a:t>Based on your experiences as an educator, how would you describe “Competency-based Medical Education” (CBME)?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104456" cy="2826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2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ePortfolio: PG Dean Dashboard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07425" y="6529388"/>
            <a:ext cx="536575" cy="3286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55280F-5373-4AD8-B9F8-B5B89A9641EF}" type="slidenum">
              <a:rPr lang="en-US"/>
              <a:pPr>
                <a:defRPr/>
              </a:pPr>
              <a:t>60</a:t>
            </a:fld>
            <a:endParaRPr lang="en-US" sz="1400" dirty="0">
              <a:latin typeface="Arial" pitchFamily="34" charset="0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84275"/>
            <a:ext cx="8712968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6" y="0"/>
            <a:ext cx="8965248" cy="6548248"/>
          </a:xfrm>
        </p:spPr>
      </p:pic>
      <p:sp>
        <p:nvSpPr>
          <p:cNvPr id="3" name="TextBox 2"/>
          <p:cNvSpPr txBox="1"/>
          <p:nvPr/>
        </p:nvSpPr>
        <p:spPr>
          <a:xfrm>
            <a:off x="76200" y="457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w Cen MT" pitchFamily="34" charset="0"/>
              </a:rPr>
              <a:t>TOWARDS CBME…</a:t>
            </a:r>
            <a:endParaRPr lang="en-US" sz="4000" b="1" dirty="0">
              <a:solidFill>
                <a:schemeClr val="bg1"/>
              </a:solidFill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1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Session…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399214"/>
            <a:ext cx="8892480" cy="4525963"/>
          </a:xfrm>
        </p:spPr>
        <p:txBody>
          <a:bodyPr>
            <a:normAutofit/>
          </a:bodyPr>
          <a:lstStyle/>
          <a:p>
            <a:pPr lvl="0"/>
            <a:endParaRPr lang="en-CA" dirty="0" smtClean="0"/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Define </a:t>
            </a:r>
            <a:r>
              <a:rPr lang="en-CA" dirty="0"/>
              <a:t>CBME to a colleague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/>
              <a:t>Define “competency”, “milestone”, and “EPA”.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/>
              <a:t>Describe the van Melle 5-Element </a:t>
            </a:r>
            <a:r>
              <a:rPr lang="en-CA" dirty="0" smtClean="0"/>
              <a:t>Framework</a:t>
            </a:r>
          </a:p>
          <a:p>
            <a:pPr marL="514350" lvl="0" indent="-51435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/>
              <a:t>Consider the implications for your program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81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492895"/>
            <a:ext cx="7380312" cy="9454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CA" sz="6000" b="0" dirty="0" smtClean="0"/>
              <a:t>Is Your Program Competency-based? Could it Be?</a:t>
            </a:r>
            <a:br>
              <a:rPr lang="en-CA" sz="6000" b="0" dirty="0" smtClean="0"/>
            </a:br>
            <a:r>
              <a:rPr lang="en-CA" sz="5400" b="0" dirty="0" smtClean="0"/>
              <a:t/>
            </a:r>
            <a:br>
              <a:rPr lang="en-CA" sz="5400" b="0" dirty="0" smtClean="0"/>
            </a:br>
            <a:endParaRPr lang="en-CA" sz="60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4365104"/>
            <a:ext cx="6426222" cy="103399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Jason R. Frank </a:t>
            </a:r>
            <a:r>
              <a:rPr lang="en-US" sz="1800" dirty="0" smtClean="0">
                <a:solidFill>
                  <a:schemeClr val="tx1"/>
                </a:solidFill>
              </a:rPr>
              <a:t>MD MA(Ed) FRCPC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Vice-Chair, Dept. of EM, UOttawa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Director, Specialty Education</a:t>
            </a:r>
          </a:p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Royal College of Physicians &amp; Surgeons of Canada</a:t>
            </a:r>
          </a:p>
        </p:txBody>
      </p:sp>
    </p:spTree>
    <p:extLst>
      <p:ext uri="{BB962C8B-B14F-4D97-AF65-F5344CB8AC3E}">
        <p14:creationId xmlns:p14="http://schemas.microsoft.com/office/powerpoint/2010/main" val="327119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/>
              <a:t>What is CBME?</a:t>
            </a:r>
            <a:endParaRPr lang="en-CA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813825" cy="5116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55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7887"/>
            <a:ext cx="81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Competency-based Education: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sz="3200" dirty="0" smtClean="0"/>
              <a:t>	“What are the </a:t>
            </a:r>
            <a:r>
              <a:rPr lang="en-US" sz="3200" u="sng" dirty="0" smtClean="0"/>
              <a:t>abilities</a:t>
            </a:r>
            <a:r>
              <a:rPr lang="en-US" sz="3200" dirty="0" smtClean="0"/>
              <a:t> needed of graduates?”</a:t>
            </a:r>
          </a:p>
        </p:txBody>
      </p:sp>
      <p:sp>
        <p:nvSpPr>
          <p:cNvPr id="1126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07425" y="6545263"/>
            <a:ext cx="536575" cy="3286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45F91F-F388-4BAB-9821-7AFF683EEC20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6" r="7812"/>
          <a:stretch/>
        </p:blipFill>
        <p:spPr bwMode="auto">
          <a:xfrm>
            <a:off x="3923928" y="2132856"/>
            <a:ext cx="4791574" cy="4355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92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Competence = Time?</a:t>
            </a:r>
            <a:endParaRPr lang="en-CA" sz="40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93912"/>
            <a:ext cx="4954290" cy="49542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1124744"/>
            <a:ext cx="5832648" cy="64479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13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</a:t>
            </a:r>
            <a:endParaRPr lang="en-US" sz="413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931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RC-white space template-English-4x3-2">
  <a:themeElements>
    <a:clrScheme name="Royal College PPI">
      <a:dk1>
        <a:srgbClr val="003152"/>
      </a:dk1>
      <a:lt1>
        <a:sysClr val="window" lastClr="FFFFFF"/>
      </a:lt1>
      <a:dk2>
        <a:srgbClr val="998D5F"/>
      </a:dk2>
      <a:lt2>
        <a:srgbClr val="414F5C"/>
      </a:lt2>
      <a:accent1>
        <a:srgbClr val="557FA6"/>
      </a:accent1>
      <a:accent2>
        <a:srgbClr val="BBC7D9"/>
      </a:accent2>
      <a:accent3>
        <a:srgbClr val="C8B385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RC-white space template-English-4x3-2</Template>
  <TotalTime>10753</TotalTime>
  <Words>1403</Words>
  <Application>Microsoft Office PowerPoint</Application>
  <PresentationFormat>On-screen Show (4:3)</PresentationFormat>
  <Paragraphs>299</Paragraphs>
  <Slides>63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RC-white space template-English-4x3-2</vt:lpstr>
      <vt:lpstr>Is Your Program Competency-based? Could it Be?  </vt:lpstr>
      <vt:lpstr>PowerPoint Presentation</vt:lpstr>
      <vt:lpstr>This session:</vt:lpstr>
      <vt:lpstr>This Session…</vt:lpstr>
      <vt:lpstr>PowerPoint Presentation</vt:lpstr>
      <vt:lpstr>Discussion:</vt:lpstr>
      <vt:lpstr>What is CBME?</vt:lpstr>
      <vt:lpstr>Competency-based Education:</vt:lpstr>
      <vt:lpstr>Competence = Time?</vt:lpstr>
      <vt:lpstr>Competence = Achievement</vt:lpstr>
      <vt:lpstr>So then, What is Competency-Based Health Professions Education?</vt:lpstr>
      <vt:lpstr>CBME: A Global Movement</vt:lpstr>
      <vt:lpstr>PowerPoint Presentation</vt:lpstr>
      <vt:lpstr>Criticisms of Modern Med Ed:</vt:lpstr>
      <vt:lpstr>Feedback From Faculty…</vt:lpstr>
      <vt:lpstr>“Rater Range Restriction”</vt:lpstr>
      <vt:lpstr>Little Observation</vt:lpstr>
      <vt:lpstr>Clinical Teaching,  Assessment &amp; Feedback</vt:lpstr>
      <vt:lpstr>Graduates with Lacunes</vt:lpstr>
      <vt:lpstr>Variations in MD Practice</vt:lpstr>
      <vt:lpstr>Phases of Medical Education</vt:lpstr>
      <vt:lpstr>Difficulties with Assessment</vt:lpstr>
      <vt:lpstr>Learning in Practice</vt:lpstr>
      <vt:lpstr>Diagnosis:   The Ballistic Model of Med Ed</vt:lpstr>
      <vt:lpstr>PowerPoint Presentation</vt:lpstr>
      <vt:lpstr>Themes in Current Training:</vt:lpstr>
      <vt:lpstr>Diagnosis:   The “Tea Bag Model” of Med Ed</vt:lpstr>
      <vt:lpstr>PowerPoint Presentation</vt:lpstr>
      <vt:lpstr>The CBME “Toolkit”</vt:lpstr>
      <vt:lpstr>Competency / Competencies</vt:lpstr>
      <vt:lpstr>Defining Milestones &amp; EPAs</vt:lpstr>
      <vt:lpstr>Milestones in Medical Education: Progression</vt:lpstr>
      <vt:lpstr>Key concept of EPA’s &amp; Milestones: Progression </vt:lpstr>
      <vt:lpstr>Key Concept in EPAs: Entrustment</vt:lpstr>
      <vt:lpstr>Examples of EPAs</vt:lpstr>
      <vt:lpstr>Data…Analytics</vt:lpstr>
      <vt:lpstr>PowerPoint Presentation</vt:lpstr>
      <vt:lpstr>PowerPoint Presentation</vt:lpstr>
      <vt:lpstr>Maastricht Electronic portfolio  (ePass)</vt:lpstr>
      <vt:lpstr>So, Is Your Program CBME?</vt:lpstr>
      <vt:lpstr>A Spectrum of CBME Innovations</vt:lpstr>
      <vt:lpstr>1. Outcomes Defined as Competencies</vt:lpstr>
      <vt:lpstr>2. Competencies Organized as a Progression</vt:lpstr>
      <vt:lpstr>3. Tailored sequence of  learning experiences</vt:lpstr>
      <vt:lpstr>4. Competency-focused  teaching methods</vt:lpstr>
      <vt:lpstr>5. Programmatic Assessment that promotes Learning</vt:lpstr>
      <vt:lpstr>Assessment of EPA Achievement</vt:lpstr>
      <vt:lpstr>A Spectrum of CBME Innovations</vt:lpstr>
      <vt:lpstr>Transformational CBME:  Competence by  Design Project</vt:lpstr>
      <vt:lpstr>PowerPoint Presentation</vt:lpstr>
      <vt:lpstr>Key Elements</vt:lpstr>
      <vt:lpstr>Defining the stages of training</vt:lpstr>
      <vt:lpstr>Next Generation Meded:</vt:lpstr>
      <vt:lpstr>Milestones within an EPA</vt:lpstr>
      <vt:lpstr>Milestones and EPAs within Four Stages of Residency</vt:lpstr>
      <vt:lpstr>ePortfolio: Learner Dashboard</vt:lpstr>
      <vt:lpstr>ePortfolio: Observer Dashboard</vt:lpstr>
      <vt:lpstr>ePortfolio: PD Dashboard</vt:lpstr>
      <vt:lpstr>ePortfolio: Competence Committee Agenda</vt:lpstr>
      <vt:lpstr>ePortfolio: PG Dean Dashboard</vt:lpstr>
      <vt:lpstr>PowerPoint Presentation</vt:lpstr>
      <vt:lpstr>This Session…</vt:lpstr>
      <vt:lpstr>Is Your Program Competency-based? Could it Be?  </vt:lpstr>
    </vt:vector>
  </TitlesOfParts>
  <Company>Royal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Competency Training Requirements</dc:title>
  <dc:creator>Karpinski, Jolanta</dc:creator>
  <cp:lastModifiedBy>Frank, Jason</cp:lastModifiedBy>
  <cp:revision>217</cp:revision>
  <dcterms:created xsi:type="dcterms:W3CDTF">2014-09-10T10:09:16Z</dcterms:created>
  <dcterms:modified xsi:type="dcterms:W3CDTF">2016-06-18T13:41:01Z</dcterms:modified>
</cp:coreProperties>
</file>