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79" r:id="rId2"/>
    <p:sldId id="281" r:id="rId3"/>
    <p:sldId id="361" r:id="rId4"/>
    <p:sldId id="374" r:id="rId5"/>
    <p:sldId id="369" r:id="rId6"/>
    <p:sldId id="370" r:id="rId7"/>
    <p:sldId id="376" r:id="rId8"/>
    <p:sldId id="375" r:id="rId9"/>
    <p:sldId id="372" r:id="rId10"/>
    <p:sldId id="282" r:id="rId11"/>
    <p:sldId id="377" r:id="rId12"/>
    <p:sldId id="280" r:id="rId13"/>
    <p:sldId id="379" r:id="rId14"/>
    <p:sldId id="342" r:id="rId15"/>
    <p:sldId id="283" r:id="rId16"/>
    <p:sldId id="343" r:id="rId17"/>
    <p:sldId id="385" r:id="rId18"/>
    <p:sldId id="349" r:id="rId19"/>
    <p:sldId id="389" r:id="rId20"/>
    <p:sldId id="345" r:id="rId21"/>
    <p:sldId id="347" r:id="rId22"/>
    <p:sldId id="346" r:id="rId23"/>
    <p:sldId id="287" r:id="rId24"/>
    <p:sldId id="289" r:id="rId25"/>
    <p:sldId id="351" r:id="rId26"/>
    <p:sldId id="363" r:id="rId27"/>
    <p:sldId id="380" r:id="rId28"/>
    <p:sldId id="386" r:id="rId29"/>
    <p:sldId id="387" r:id="rId30"/>
    <p:sldId id="388" r:id="rId31"/>
    <p:sldId id="382" r:id="rId32"/>
    <p:sldId id="390" r:id="rId33"/>
    <p:sldId id="383" r:id="rId34"/>
    <p:sldId id="384" r:id="rId35"/>
    <p:sldId id="367" r:id="rId36"/>
    <p:sldId id="373" r:id="rId3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9A1D00"/>
    <a:srgbClr val="702500"/>
    <a:srgbClr val="741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70"/>
    <p:restoredTop sz="95374" autoAdjust="0"/>
  </p:normalViewPr>
  <p:slideViewPr>
    <p:cSldViewPr>
      <p:cViewPr>
        <p:scale>
          <a:sx n="107" d="100"/>
          <a:sy n="107" d="100"/>
        </p:scale>
        <p:origin x="1768" y="304"/>
      </p:cViewPr>
      <p:guideLst>
        <p:guide orient="horz" pos="2160"/>
        <p:guide pos="2880"/>
      </p:guideLst>
    </p:cSldViewPr>
  </p:slideViewPr>
  <p:notesTextViewPr>
    <p:cViewPr>
      <p:scale>
        <a:sx n="1" d="1"/>
        <a:sy n="1" d="1"/>
      </p:scale>
      <p:origin x="0" y="0"/>
    </p:cViewPr>
  </p:notesTextViewPr>
  <p:sorterViewPr>
    <p:cViewPr>
      <p:scale>
        <a:sx n="93" d="100"/>
        <a:sy n="93" d="100"/>
      </p:scale>
      <p:origin x="0" y="917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2.xlsx"/><Relationship Id="rId2"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s-MX" sz="1500"/>
            </a:pPr>
            <a:r>
              <a:rPr lang="es-MX" sz="1500"/>
              <a:t>Graduados de medicina por 100, 000 habitantes al año</a:t>
            </a:r>
          </a:p>
          <a:p>
            <a:pPr>
              <a:defRPr lang="es-MX" sz="1500"/>
            </a:pPr>
            <a:r>
              <a:rPr lang="es-MX" sz="1500"/>
              <a:t>Países seleccionados de la OCDE</a:t>
            </a:r>
          </a:p>
        </c:rich>
      </c:tx>
      <c:layout>
        <c:manualLayout>
          <c:xMode val="edge"/>
          <c:yMode val="edge"/>
          <c:x val="0.142922949939078"/>
          <c:y val="0.0445958414085263"/>
        </c:manualLayout>
      </c:layout>
      <c:overlay val="0"/>
      <c:spPr>
        <a:noFill/>
        <a:ln>
          <a:noFill/>
        </a:ln>
        <a:effectLst/>
      </c:spPr>
    </c:title>
    <c:autoTitleDeleted val="0"/>
    <c:plotArea>
      <c:layout/>
      <c:barChart>
        <c:barDir val="col"/>
        <c:grouping val="clustered"/>
        <c:varyColors val="0"/>
        <c:ser>
          <c:idx val="0"/>
          <c:order val="0"/>
          <c:spPr>
            <a:solidFill>
              <a:schemeClr val="accent3">
                <a:lumMod val="50000"/>
              </a:schemeClr>
            </a:solidFill>
            <a:ln>
              <a:noFill/>
            </a:ln>
            <a:effectLst/>
          </c:spPr>
          <c:invertIfNegative val="0"/>
          <c:dPt>
            <c:idx val="8"/>
            <c:invertIfNegative val="0"/>
            <c:bubble3D val="0"/>
            <c:spPr>
              <a:solidFill>
                <a:srgbClr val="FF0000"/>
              </a:solidFill>
              <a:ln>
                <a:noFill/>
              </a:ln>
              <a:effectLst/>
            </c:spPr>
          </c:dPt>
          <c:dPt>
            <c:idx val="15"/>
            <c:invertIfNegative val="0"/>
            <c:bubble3D val="0"/>
            <c:spPr>
              <a:solidFill>
                <a:srgbClr val="FF0000"/>
              </a:solidFill>
              <a:ln>
                <a:noFill/>
              </a:ln>
              <a:effectLst/>
            </c:spPr>
          </c:dPt>
          <c:cat>
            <c:strRef>
              <c:f>'2012'!$L$22110:$L$22125</c:f>
              <c:strCache>
                <c:ptCount val="16"/>
                <c:pt idx="0">
                  <c:v>Australia</c:v>
                </c:pt>
                <c:pt idx="1">
                  <c:v>Canada</c:v>
                </c:pt>
                <c:pt idx="2">
                  <c:v>Chile</c:v>
                </c:pt>
                <c:pt idx="3">
                  <c:v>Denmark</c:v>
                </c:pt>
                <c:pt idx="4">
                  <c:v>Finland</c:v>
                </c:pt>
                <c:pt idx="5">
                  <c:v>France</c:v>
                </c:pt>
                <c:pt idx="6">
                  <c:v>Germany</c:v>
                </c:pt>
                <c:pt idx="7">
                  <c:v>Greece</c:v>
                </c:pt>
                <c:pt idx="8">
                  <c:v>Mexico</c:v>
                </c:pt>
                <c:pt idx="9">
                  <c:v>Portugal</c:v>
                </c:pt>
                <c:pt idx="10">
                  <c:v>Spain</c:v>
                </c:pt>
                <c:pt idx="11">
                  <c:v>Switzerland</c:v>
                </c:pt>
                <c:pt idx="12">
                  <c:v>Turkey</c:v>
                </c:pt>
                <c:pt idx="13">
                  <c:v>United Kingdom</c:v>
                </c:pt>
                <c:pt idx="14">
                  <c:v>United States</c:v>
                </c:pt>
                <c:pt idx="15">
                  <c:v>OECD AVERAGE</c:v>
                </c:pt>
              </c:strCache>
            </c:strRef>
          </c:cat>
          <c:val>
            <c:numRef>
              <c:f>'2012'!$M$22110:$M$22125</c:f>
              <c:numCache>
                <c:formatCode>General</c:formatCode>
                <c:ptCount val="16"/>
                <c:pt idx="0">
                  <c:v>12.1</c:v>
                </c:pt>
                <c:pt idx="1">
                  <c:v>7.4</c:v>
                </c:pt>
                <c:pt idx="2">
                  <c:v>6.2</c:v>
                </c:pt>
                <c:pt idx="3">
                  <c:v>16.8</c:v>
                </c:pt>
                <c:pt idx="4">
                  <c:v>11.5</c:v>
                </c:pt>
                <c:pt idx="5">
                  <c:v>6.0</c:v>
                </c:pt>
                <c:pt idx="6">
                  <c:v>11.8</c:v>
                </c:pt>
                <c:pt idx="7">
                  <c:v>14.3</c:v>
                </c:pt>
                <c:pt idx="8">
                  <c:v>12.1</c:v>
                </c:pt>
                <c:pt idx="9">
                  <c:v>12.2</c:v>
                </c:pt>
                <c:pt idx="10">
                  <c:v>9.0</c:v>
                </c:pt>
                <c:pt idx="11">
                  <c:v>9.4</c:v>
                </c:pt>
                <c:pt idx="12">
                  <c:v>6.9</c:v>
                </c:pt>
                <c:pt idx="13">
                  <c:v>11.7</c:v>
                </c:pt>
                <c:pt idx="14">
                  <c:v>6.6</c:v>
                </c:pt>
                <c:pt idx="15">
                  <c:v>10.6</c:v>
                </c:pt>
              </c:numCache>
            </c:numRef>
          </c:val>
        </c:ser>
        <c:dLbls>
          <c:showLegendKey val="0"/>
          <c:showVal val="0"/>
          <c:showCatName val="0"/>
          <c:showSerName val="0"/>
          <c:showPercent val="0"/>
          <c:showBubbleSize val="0"/>
        </c:dLbls>
        <c:gapWidth val="219"/>
        <c:overlap val="-27"/>
        <c:axId val="-1982901584"/>
        <c:axId val="-1983190320"/>
      </c:barChart>
      <c:catAx>
        <c:axId val="-1982901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lang="es-MX"/>
            </a:pPr>
            <a:endParaRPr lang="es-ES_tradnl"/>
          </a:p>
        </c:txPr>
        <c:crossAx val="-1983190320"/>
        <c:crosses val="autoZero"/>
        <c:auto val="1"/>
        <c:lblAlgn val="ctr"/>
        <c:lblOffset val="100"/>
        <c:noMultiLvlLbl val="0"/>
      </c:catAx>
      <c:valAx>
        <c:axId val="-1983190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lang="es-MX"/>
            </a:pPr>
            <a:endParaRPr lang="es-ES_tradnl"/>
          </a:p>
        </c:txPr>
        <c:crossAx val="-1982901584"/>
        <c:crosses val="autoZero"/>
        <c:crossBetween val="between"/>
      </c:valAx>
      <c:spPr>
        <a:solidFill>
          <a:schemeClr val="accent3">
            <a:lumMod val="60000"/>
            <a:lumOff val="40000"/>
          </a:schemeClr>
        </a:solidFill>
        <a:ln w="25400">
          <a:noFill/>
        </a:ln>
      </c:spPr>
    </c:plotArea>
    <c:plotVisOnly val="1"/>
    <c:dispBlanksAs val="gap"/>
    <c:showDLblsOverMax val="0"/>
  </c:chart>
  <c:spPr>
    <a:solidFill>
      <a:schemeClr val="accent3">
        <a:lumMod val="60000"/>
        <a:lumOff val="40000"/>
      </a:schemeClr>
    </a:solidFill>
    <a:ln w="9525" cap="flat" cmpd="sng" algn="ctr">
      <a:solidFill>
        <a:schemeClr val="tx1">
          <a:lumMod val="15000"/>
          <a:lumOff val="85000"/>
        </a:schemeClr>
      </a:solidFill>
      <a:round/>
    </a:ln>
    <a:effectLst/>
  </c:spPr>
  <c:txPr>
    <a:bodyPr/>
    <a:lstStyle/>
    <a:p>
      <a:pPr>
        <a:defRPr b="1">
          <a:solidFill>
            <a:schemeClr val="accent4">
              <a:lumMod val="50000"/>
            </a:schemeClr>
          </a:solidFill>
        </a:defRPr>
      </a:pPr>
      <a:endParaRPr lang="es-ES_tradn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317240440973985"/>
          <c:y val="0.0882303259578586"/>
          <c:w val="0.957416540831335"/>
          <c:h val="0.704942301206762"/>
        </c:manualLayout>
      </c:layout>
      <c:barChart>
        <c:barDir val="col"/>
        <c:grouping val="clustered"/>
        <c:varyColors val="0"/>
        <c:ser>
          <c:idx val="0"/>
          <c:order val="0"/>
          <c:invertIfNegative val="0"/>
          <c:dPt>
            <c:idx val="15"/>
            <c:invertIfNegative val="0"/>
            <c:bubble3D val="0"/>
            <c:spPr>
              <a:solidFill>
                <a:srgbClr val="C00000"/>
              </a:solidFill>
            </c:spPr>
          </c:dPt>
          <c:dPt>
            <c:idx val="16"/>
            <c:invertIfNegative val="0"/>
            <c:bubble3D val="0"/>
            <c:spPr>
              <a:solidFill>
                <a:schemeClr val="accent1"/>
              </a:solidFill>
            </c:spPr>
          </c:dPt>
          <c:dPt>
            <c:idx val="17"/>
            <c:invertIfNegative val="0"/>
            <c:bubble3D val="0"/>
            <c:spPr>
              <a:solidFill>
                <a:schemeClr val="accent1"/>
              </a:solidFill>
            </c:spPr>
          </c:dPt>
          <c:dPt>
            <c:idx val="22"/>
            <c:invertIfNegative val="0"/>
            <c:bubble3D val="0"/>
            <c:spPr>
              <a:solidFill>
                <a:srgbClr val="C00000"/>
              </a:solidFill>
            </c:spPr>
          </c:dPt>
          <c:dLbls>
            <c:dLbl>
              <c:idx val="15"/>
              <c:numFmt formatCode="#,##0.0" sourceLinked="0"/>
              <c:spPr/>
              <c:txPr>
                <a:bodyPr rot="-5400000" vert="horz"/>
                <a:lstStyle/>
                <a:p>
                  <a:pPr algn="ctr">
                    <a:defRPr sz="700" b="1" i="0" u="none" strike="noStrike" baseline="0">
                      <a:solidFill>
                        <a:srgbClr val="000000"/>
                      </a:solidFill>
                      <a:latin typeface="Arial"/>
                      <a:ea typeface="Arial"/>
                      <a:cs typeface="Arial"/>
                    </a:defRPr>
                  </a:pPr>
                  <a:endParaRPr lang="es-ES_tradnl"/>
                </a:p>
              </c:txPr>
              <c:dLblPos val="outEnd"/>
              <c:showLegendKey val="0"/>
              <c:showVal val="1"/>
              <c:showCatName val="0"/>
              <c:showSerName val="0"/>
              <c:showPercent val="0"/>
              <c:showBubbleSize val="0"/>
            </c:dLbl>
            <c:numFmt formatCode="#,##0.0" sourceLinked="0"/>
            <c:spPr>
              <a:noFill/>
              <a:ln>
                <a:noFill/>
              </a:ln>
              <a:effectLst/>
            </c:spPr>
            <c:txPr>
              <a:bodyPr rot="-5400000" vert="horz"/>
              <a:lstStyle/>
              <a:p>
                <a:pPr algn="ctr">
                  <a:defRPr sz="700" b="0" i="0" u="none" strike="noStrike" baseline="0">
                    <a:solidFill>
                      <a:srgbClr val="000000"/>
                    </a:solidFill>
                    <a:latin typeface="Arial"/>
                    <a:ea typeface="Arial"/>
                    <a:cs typeface="Arial"/>
                  </a:defRPr>
                </a:pPr>
                <a:endParaRPr lang="es-ES_tradnl"/>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'[812015071p1g027.xls]Data5.6'!$A$9:$A$42</c:f>
              <c:strCache>
                <c:ptCount val="34"/>
                <c:pt idx="0">
                  <c:v>Ireland</c:v>
                </c:pt>
                <c:pt idx="1">
                  <c:v>Denmark¹</c:v>
                </c:pt>
                <c:pt idx="2">
                  <c:v>Australia</c:v>
                </c:pt>
                <c:pt idx="3">
                  <c:v>Iceland</c:v>
                </c:pt>
                <c:pt idx="4">
                  <c:v>Hungary</c:v>
                </c:pt>
                <c:pt idx="5">
                  <c:v>Netherlands</c:v>
                </c:pt>
                <c:pt idx="6">
                  <c:v>Greece</c:v>
                </c:pt>
                <c:pt idx="7">
                  <c:v>Austria</c:v>
                </c:pt>
                <c:pt idx="8">
                  <c:v>Portugal</c:v>
                </c:pt>
                <c:pt idx="9">
                  <c:v>United Kingdom</c:v>
                </c:pt>
                <c:pt idx="10">
                  <c:v>Slovak Rep.</c:v>
                </c:pt>
                <c:pt idx="11">
                  <c:v>Czech Rep.</c:v>
                </c:pt>
                <c:pt idx="12">
                  <c:v>Finland</c:v>
                </c:pt>
                <c:pt idx="13">
                  <c:v>Germany</c:v>
                </c:pt>
                <c:pt idx="14">
                  <c:v>Slovenia</c:v>
                </c:pt>
                <c:pt idx="15">
                  <c:v>OECD33</c:v>
                </c:pt>
                <c:pt idx="16">
                  <c:v>Belgium</c:v>
                </c:pt>
                <c:pt idx="17">
                  <c:v>Norway</c:v>
                </c:pt>
                <c:pt idx="18">
                  <c:v>Italy</c:v>
                </c:pt>
                <c:pt idx="19">
                  <c:v>Estonia</c:v>
                </c:pt>
                <c:pt idx="20">
                  <c:v>Sweden</c:v>
                </c:pt>
                <c:pt idx="21">
                  <c:v>Spain</c:v>
                </c:pt>
                <c:pt idx="22">
                  <c:v>Mexico</c:v>
                </c:pt>
                <c:pt idx="23">
                  <c:v>Poland</c:v>
                </c:pt>
                <c:pt idx="24">
                  <c:v>Switzerland</c:v>
                </c:pt>
                <c:pt idx="25">
                  <c:v>France</c:v>
                </c:pt>
                <c:pt idx="26">
                  <c:v>New Zealand</c:v>
                </c:pt>
                <c:pt idx="27">
                  <c:v>Chile</c:v>
                </c:pt>
                <c:pt idx="28">
                  <c:v>Korea</c:v>
                </c:pt>
                <c:pt idx="29">
                  <c:v>Canada</c:v>
                </c:pt>
                <c:pt idx="30">
                  <c:v>United States</c:v>
                </c:pt>
                <c:pt idx="31">
                  <c:v>Turkey</c:v>
                </c:pt>
                <c:pt idx="32">
                  <c:v>Japan</c:v>
                </c:pt>
                <c:pt idx="33">
                  <c:v>Israel</c:v>
                </c:pt>
              </c:strCache>
            </c:strRef>
          </c:cat>
          <c:val>
            <c:numRef>
              <c:f>'[812015071p1g027.xls]Data5.6'!$B$9:$B$42</c:f>
              <c:numCache>
                <c:formatCode>0.00</c:formatCode>
                <c:ptCount val="34"/>
                <c:pt idx="0">
                  <c:v>20.25</c:v>
                </c:pt>
                <c:pt idx="1">
                  <c:v>19.67000000000001</c:v>
                </c:pt>
                <c:pt idx="2">
                  <c:v>15.45</c:v>
                </c:pt>
                <c:pt idx="3">
                  <c:v>15.28</c:v>
                </c:pt>
                <c:pt idx="4">
                  <c:v>15.12</c:v>
                </c:pt>
                <c:pt idx="5">
                  <c:v>14.41</c:v>
                </c:pt>
                <c:pt idx="6">
                  <c:v>14.32</c:v>
                </c:pt>
                <c:pt idx="7">
                  <c:v>13.88</c:v>
                </c:pt>
                <c:pt idx="8">
                  <c:v>13.64</c:v>
                </c:pt>
                <c:pt idx="9">
                  <c:v>13.18</c:v>
                </c:pt>
                <c:pt idx="10">
                  <c:v>12.75</c:v>
                </c:pt>
                <c:pt idx="11">
                  <c:v>12.73</c:v>
                </c:pt>
                <c:pt idx="12">
                  <c:v>12.71</c:v>
                </c:pt>
                <c:pt idx="13">
                  <c:v>12.15</c:v>
                </c:pt>
                <c:pt idx="14">
                  <c:v>11.89</c:v>
                </c:pt>
                <c:pt idx="15">
                  <c:v>11.5</c:v>
                </c:pt>
                <c:pt idx="16">
                  <c:v>11.42</c:v>
                </c:pt>
                <c:pt idx="17">
                  <c:v>11.38</c:v>
                </c:pt>
                <c:pt idx="18">
                  <c:v>11.18</c:v>
                </c:pt>
                <c:pt idx="19">
                  <c:v>10.93</c:v>
                </c:pt>
                <c:pt idx="20">
                  <c:v>10.27</c:v>
                </c:pt>
                <c:pt idx="21">
                  <c:v>10.23</c:v>
                </c:pt>
                <c:pt idx="22">
                  <c:v>9.9</c:v>
                </c:pt>
                <c:pt idx="23">
                  <c:v>9.88</c:v>
                </c:pt>
                <c:pt idx="24">
                  <c:v>9.720000000000001</c:v>
                </c:pt>
                <c:pt idx="25">
                  <c:v>8.99</c:v>
                </c:pt>
                <c:pt idx="26">
                  <c:v>8.93</c:v>
                </c:pt>
                <c:pt idx="27">
                  <c:v>8.630000000000001</c:v>
                </c:pt>
                <c:pt idx="28">
                  <c:v>8.15</c:v>
                </c:pt>
                <c:pt idx="29">
                  <c:v>7.54</c:v>
                </c:pt>
                <c:pt idx="30">
                  <c:v>7.26</c:v>
                </c:pt>
                <c:pt idx="31">
                  <c:v>6.5</c:v>
                </c:pt>
                <c:pt idx="32">
                  <c:v>6.02</c:v>
                </c:pt>
                <c:pt idx="33">
                  <c:v>5.06</c:v>
                </c:pt>
              </c:numCache>
            </c:numRef>
          </c:val>
        </c:ser>
        <c:dLbls>
          <c:showLegendKey val="0"/>
          <c:showVal val="0"/>
          <c:showCatName val="0"/>
          <c:showSerName val="0"/>
          <c:showPercent val="0"/>
          <c:showBubbleSize val="0"/>
        </c:dLbls>
        <c:gapWidth val="50"/>
        <c:axId val="-1983791008"/>
        <c:axId val="-1983093312"/>
      </c:barChart>
      <c:catAx>
        <c:axId val="-1983791008"/>
        <c:scaling>
          <c:orientation val="minMax"/>
        </c:scaling>
        <c:delete val="0"/>
        <c:axPos val="b"/>
        <c:numFmt formatCode="General" sourceLinked="1"/>
        <c:majorTickMark val="out"/>
        <c:minorTickMark val="none"/>
        <c:tickLblPos val="nextTo"/>
        <c:txPr>
          <a:bodyPr rot="-2700000" vert="horz"/>
          <a:lstStyle/>
          <a:p>
            <a:pPr>
              <a:defRPr sz="700" b="0" i="0" u="none" strike="noStrike" baseline="0">
                <a:solidFill>
                  <a:srgbClr val="000000"/>
                </a:solidFill>
                <a:latin typeface="Arial"/>
                <a:ea typeface="Arial"/>
                <a:cs typeface="Arial"/>
              </a:defRPr>
            </a:pPr>
            <a:endParaRPr lang="es-ES_tradnl"/>
          </a:p>
        </c:txPr>
        <c:crossAx val="-1983093312"/>
        <c:crosses val="autoZero"/>
        <c:auto val="1"/>
        <c:lblAlgn val="ctr"/>
        <c:lblOffset val="100"/>
        <c:noMultiLvlLbl val="0"/>
      </c:catAx>
      <c:valAx>
        <c:axId val="-1983093312"/>
        <c:scaling>
          <c:orientation val="minMax"/>
          <c:max val="25.0"/>
          <c:min val="0.0"/>
        </c:scaling>
        <c:delete val="0"/>
        <c:axPos val="l"/>
        <c:majorGridlines/>
        <c:numFmt formatCode="0" sourceLinked="0"/>
        <c:majorTickMark val="out"/>
        <c:minorTickMark val="none"/>
        <c:tickLblPos val="nextTo"/>
        <c:txPr>
          <a:bodyPr rot="0" vert="horz"/>
          <a:lstStyle/>
          <a:p>
            <a:pPr>
              <a:defRPr sz="700" b="0" i="0" u="none" strike="noStrike" baseline="0">
                <a:solidFill>
                  <a:srgbClr val="000000"/>
                </a:solidFill>
                <a:latin typeface="Arial"/>
                <a:ea typeface="Arial"/>
                <a:cs typeface="Arial"/>
              </a:defRPr>
            </a:pPr>
            <a:endParaRPr lang="es-ES_tradnl"/>
          </a:p>
        </c:txPr>
        <c:crossAx val="-1983791008"/>
        <c:crosses val="autoZero"/>
        <c:crossBetween val="between"/>
        <c:majorUnit val="5.0"/>
      </c:valAx>
    </c:plotArea>
    <c:plotVisOnly val="1"/>
    <c:dispBlanksAs val="gap"/>
    <c:showDLblsOverMax val="0"/>
  </c:chart>
  <c:spPr>
    <a:ln>
      <a:noFill/>
    </a:ln>
  </c:spPr>
  <c:txPr>
    <a:bodyPr/>
    <a:lstStyle/>
    <a:p>
      <a:pPr>
        <a:defRPr sz="700" b="0" i="0" u="none" strike="noStrike" baseline="0">
          <a:solidFill>
            <a:srgbClr val="000000"/>
          </a:solidFill>
          <a:latin typeface="Arial"/>
          <a:ea typeface="Arial"/>
          <a:cs typeface="Arial"/>
        </a:defRPr>
      </a:pPr>
      <a:endParaRPr lang="es-ES_tradnl"/>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52762680759181"/>
          <c:y val="0.0328598475138266"/>
          <c:w val="0.925213287732972"/>
          <c:h val="0.892995405279687"/>
        </c:manualLayout>
      </c:layout>
      <c:lineChart>
        <c:grouping val="standard"/>
        <c:varyColors val="0"/>
        <c:ser>
          <c:idx val="1"/>
          <c:order val="0"/>
          <c:tx>
            <c:strRef>
              <c:f>Hoja1!$E$7</c:f>
              <c:strCache>
                <c:ptCount val="1"/>
                <c:pt idx="0">
                  <c:v>Sustentantes</c:v>
                </c:pt>
              </c:strCache>
            </c:strRef>
          </c:tx>
          <c:marker>
            <c:symbol val="none"/>
          </c:marker>
          <c:dLbls>
            <c:spPr>
              <a:noFill/>
              <a:ln>
                <a:noFill/>
              </a:ln>
              <a:effectLst/>
            </c:spPr>
            <c:txPr>
              <a:bodyPr/>
              <a:lstStyle/>
              <a:p>
                <a:pPr>
                  <a:defRPr sz="1100" b="1"/>
                </a:pPr>
                <a:endParaRPr lang="es-ES_tradn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Hoja1!$E$8:$E$22</c:f>
              <c:numCache>
                <c:formatCode>#,##0</c:formatCode>
                <c:ptCount val="15"/>
                <c:pt idx="0">
                  <c:v>18069.0</c:v>
                </c:pt>
                <c:pt idx="1">
                  <c:v>19581.0</c:v>
                </c:pt>
                <c:pt idx="2">
                  <c:v>19745.0</c:v>
                </c:pt>
                <c:pt idx="3">
                  <c:v>21150.0</c:v>
                </c:pt>
                <c:pt idx="4">
                  <c:v>21935.0</c:v>
                </c:pt>
                <c:pt idx="5">
                  <c:v>23050.0</c:v>
                </c:pt>
                <c:pt idx="6">
                  <c:v>24959.0</c:v>
                </c:pt>
                <c:pt idx="7">
                  <c:v>21386.0</c:v>
                </c:pt>
                <c:pt idx="8">
                  <c:v>23103.0</c:v>
                </c:pt>
                <c:pt idx="9">
                  <c:v>22027.0</c:v>
                </c:pt>
                <c:pt idx="10">
                  <c:v>23846.0</c:v>
                </c:pt>
                <c:pt idx="11">
                  <c:v>26259.0</c:v>
                </c:pt>
                <c:pt idx="12">
                  <c:v>24512.0</c:v>
                </c:pt>
                <c:pt idx="13">
                  <c:v>26663.0</c:v>
                </c:pt>
                <c:pt idx="14">
                  <c:v>34629.0</c:v>
                </c:pt>
              </c:numCache>
            </c:numRef>
          </c:val>
          <c:smooth val="0"/>
        </c:ser>
        <c:ser>
          <c:idx val="2"/>
          <c:order val="1"/>
          <c:tx>
            <c:strRef>
              <c:f>Hoja1!$F$7</c:f>
              <c:strCache>
                <c:ptCount val="1"/>
                <c:pt idx="0">
                  <c:v>Seleccionados</c:v>
                </c:pt>
              </c:strCache>
            </c:strRef>
          </c:tx>
          <c:marker>
            <c:symbol val="none"/>
          </c:marker>
          <c:dLbls>
            <c:spPr>
              <a:noFill/>
              <a:ln>
                <a:noFill/>
              </a:ln>
              <a:effectLst/>
            </c:spPr>
            <c:txPr>
              <a:bodyPr/>
              <a:lstStyle/>
              <a:p>
                <a:pPr>
                  <a:defRPr sz="1100" b="1"/>
                </a:pPr>
                <a:endParaRPr lang="es-ES_tradn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Hoja1!$F$8:$F$22</c:f>
              <c:numCache>
                <c:formatCode>#,##0</c:formatCode>
                <c:ptCount val="15"/>
                <c:pt idx="0">
                  <c:v>3368.0</c:v>
                </c:pt>
                <c:pt idx="1">
                  <c:v>4460.0</c:v>
                </c:pt>
                <c:pt idx="2">
                  <c:v>4516.0</c:v>
                </c:pt>
                <c:pt idx="3">
                  <c:v>3907.0</c:v>
                </c:pt>
                <c:pt idx="4">
                  <c:v>5084.0</c:v>
                </c:pt>
                <c:pt idx="5">
                  <c:v>5464.0</c:v>
                </c:pt>
                <c:pt idx="6">
                  <c:v>6375.0</c:v>
                </c:pt>
                <c:pt idx="7">
                  <c:v>6251.0</c:v>
                </c:pt>
                <c:pt idx="8">
                  <c:v>6291.0</c:v>
                </c:pt>
                <c:pt idx="9">
                  <c:v>6372.0</c:v>
                </c:pt>
                <c:pt idx="10">
                  <c:v>6476.0</c:v>
                </c:pt>
                <c:pt idx="11">
                  <c:v>6964.0</c:v>
                </c:pt>
                <c:pt idx="12">
                  <c:v>6936.0</c:v>
                </c:pt>
                <c:pt idx="13">
                  <c:v>7133.0</c:v>
                </c:pt>
                <c:pt idx="14">
                  <c:v>7735.0</c:v>
                </c:pt>
              </c:numCache>
            </c:numRef>
          </c:val>
          <c:smooth val="0"/>
        </c:ser>
        <c:dLbls>
          <c:dLblPos val="ctr"/>
          <c:showLegendKey val="0"/>
          <c:showVal val="1"/>
          <c:showCatName val="0"/>
          <c:showSerName val="0"/>
          <c:showPercent val="0"/>
          <c:showBubbleSize val="0"/>
        </c:dLbls>
        <c:smooth val="0"/>
        <c:axId val="-2119206960"/>
        <c:axId val="-2119225184"/>
      </c:lineChart>
      <c:catAx>
        <c:axId val="-2119206960"/>
        <c:scaling>
          <c:orientation val="minMax"/>
        </c:scaling>
        <c:delete val="0"/>
        <c:axPos val="b"/>
        <c:majorTickMark val="out"/>
        <c:minorTickMark val="none"/>
        <c:tickLblPos val="nextTo"/>
        <c:crossAx val="-2119225184"/>
        <c:crosses val="autoZero"/>
        <c:auto val="1"/>
        <c:lblAlgn val="ctr"/>
        <c:lblOffset val="100"/>
        <c:noMultiLvlLbl val="0"/>
      </c:catAx>
      <c:valAx>
        <c:axId val="-2119225184"/>
        <c:scaling>
          <c:orientation val="minMax"/>
        </c:scaling>
        <c:delete val="0"/>
        <c:axPos val="l"/>
        <c:majorGridlines/>
        <c:numFmt formatCode="#,##0" sourceLinked="1"/>
        <c:majorTickMark val="out"/>
        <c:minorTickMark val="none"/>
        <c:tickLblPos val="nextTo"/>
        <c:crossAx val="-2119206960"/>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dirty="0"/>
              <a:t>Brecha de médicos </a:t>
            </a:r>
            <a:r>
              <a:rPr lang="es-ES" dirty="0" smtClean="0"/>
              <a:t>cardiólogos </a:t>
            </a:r>
            <a:r>
              <a:rPr lang="es-ES" dirty="0"/>
              <a:t>por 100,000 habitantes</a:t>
            </a:r>
          </a:p>
        </c:rich>
      </c:tx>
      <c:layout/>
      <c:overlay val="0"/>
    </c:title>
    <c:autoTitleDeleted val="0"/>
    <c:plotArea>
      <c:layout>
        <c:manualLayout>
          <c:layoutTarget val="inner"/>
          <c:xMode val="edge"/>
          <c:yMode val="edge"/>
          <c:x val="0.069441595157328"/>
          <c:y val="0.183267793911629"/>
          <c:w val="0.88794027824603"/>
          <c:h val="0.578140426355664"/>
        </c:manualLayout>
      </c:layout>
      <c:lineChart>
        <c:grouping val="standard"/>
        <c:varyColors val="0"/>
        <c:ser>
          <c:idx val="1"/>
          <c:order val="0"/>
          <c:tx>
            <c:strRef>
              <c:f>Brechas!$B$3</c:f>
              <c:strCache>
                <c:ptCount val="1"/>
                <c:pt idx="0">
                  <c:v>Razón de especialistas por 100,000 Habitantes Estimado</c:v>
                </c:pt>
              </c:strCache>
            </c:strRef>
          </c:tx>
          <c:marker>
            <c:symbol val="circle"/>
            <c:size val="4"/>
          </c:marker>
          <c:cat>
            <c:numRef>
              <c:f>Brechas!$A$4:$A$21</c:f>
              <c:numCache>
                <c:formatCode>General</c:formatCode>
                <c:ptCount val="18"/>
                <c:pt idx="0">
                  <c:v>2013.0</c:v>
                </c:pt>
                <c:pt idx="1">
                  <c:v>2014.0</c:v>
                </c:pt>
                <c:pt idx="2">
                  <c:v>2015.0</c:v>
                </c:pt>
                <c:pt idx="3">
                  <c:v>2016.0</c:v>
                </c:pt>
                <c:pt idx="4">
                  <c:v>2017.0</c:v>
                </c:pt>
                <c:pt idx="5">
                  <c:v>2018.0</c:v>
                </c:pt>
                <c:pt idx="6">
                  <c:v>2019.0</c:v>
                </c:pt>
                <c:pt idx="7">
                  <c:v>2020.0</c:v>
                </c:pt>
                <c:pt idx="8">
                  <c:v>2021.0</c:v>
                </c:pt>
                <c:pt idx="9">
                  <c:v>2022.0</c:v>
                </c:pt>
                <c:pt idx="10">
                  <c:v>2023.0</c:v>
                </c:pt>
                <c:pt idx="11">
                  <c:v>2024.0</c:v>
                </c:pt>
                <c:pt idx="12">
                  <c:v>2025.0</c:v>
                </c:pt>
                <c:pt idx="13">
                  <c:v>2026.0</c:v>
                </c:pt>
                <c:pt idx="14">
                  <c:v>2027.0</c:v>
                </c:pt>
                <c:pt idx="15">
                  <c:v>2028.0</c:v>
                </c:pt>
                <c:pt idx="16">
                  <c:v>2029.0</c:v>
                </c:pt>
                <c:pt idx="17">
                  <c:v>2030.0</c:v>
                </c:pt>
              </c:numCache>
            </c:numRef>
          </c:cat>
          <c:val>
            <c:numRef>
              <c:f>Brechas!$B$4:$B$21</c:f>
              <c:numCache>
                <c:formatCode>#,##0.0</c:formatCode>
                <c:ptCount val="18"/>
                <c:pt idx="0">
                  <c:v>1.200397820678994</c:v>
                </c:pt>
                <c:pt idx="1">
                  <c:v>1.193175822439234</c:v>
                </c:pt>
                <c:pt idx="2">
                  <c:v>1.181583882684738</c:v>
                </c:pt>
                <c:pt idx="3">
                  <c:v>1.165796699170907</c:v>
                </c:pt>
                <c:pt idx="4">
                  <c:v>1.151388361412935</c:v>
                </c:pt>
                <c:pt idx="5">
                  <c:v>1.140442308832624</c:v>
                </c:pt>
                <c:pt idx="6">
                  <c:v>1.135693841635606</c:v>
                </c:pt>
                <c:pt idx="7">
                  <c:v>1.134908130724042</c:v>
                </c:pt>
                <c:pt idx="8">
                  <c:v>1.137222635520416</c:v>
                </c:pt>
                <c:pt idx="9">
                  <c:v>1.139606929539447</c:v>
                </c:pt>
                <c:pt idx="10">
                  <c:v>1.142094596322653</c:v>
                </c:pt>
                <c:pt idx="11">
                  <c:v>1.144689364197847</c:v>
                </c:pt>
                <c:pt idx="12">
                  <c:v>1.147399635450345</c:v>
                </c:pt>
                <c:pt idx="13">
                  <c:v>1.150234906662065</c:v>
                </c:pt>
                <c:pt idx="14">
                  <c:v>1.153197863110295</c:v>
                </c:pt>
                <c:pt idx="15">
                  <c:v>1.156287927079327</c:v>
                </c:pt>
                <c:pt idx="16">
                  <c:v>1.159507354667958</c:v>
                </c:pt>
                <c:pt idx="17">
                  <c:v>1.16287749510052</c:v>
                </c:pt>
              </c:numCache>
            </c:numRef>
          </c:val>
          <c:smooth val="0"/>
        </c:ser>
        <c:ser>
          <c:idx val="2"/>
          <c:order val="1"/>
          <c:tx>
            <c:strRef>
              <c:f>Brechas!$C$3</c:f>
              <c:strCache>
                <c:ptCount val="1"/>
                <c:pt idx="0">
                  <c:v>Meta de especialistas por 100,000 Habitantes</c:v>
                </c:pt>
              </c:strCache>
            </c:strRef>
          </c:tx>
          <c:marker>
            <c:symbol val="circle"/>
            <c:size val="4"/>
          </c:marker>
          <c:cat>
            <c:numRef>
              <c:f>Brechas!$A$4:$A$21</c:f>
              <c:numCache>
                <c:formatCode>General</c:formatCode>
                <c:ptCount val="18"/>
                <c:pt idx="0">
                  <c:v>2013.0</c:v>
                </c:pt>
                <c:pt idx="1">
                  <c:v>2014.0</c:v>
                </c:pt>
                <c:pt idx="2">
                  <c:v>2015.0</c:v>
                </c:pt>
                <c:pt idx="3">
                  <c:v>2016.0</c:v>
                </c:pt>
                <c:pt idx="4">
                  <c:v>2017.0</c:v>
                </c:pt>
                <c:pt idx="5">
                  <c:v>2018.0</c:v>
                </c:pt>
                <c:pt idx="6">
                  <c:v>2019.0</c:v>
                </c:pt>
                <c:pt idx="7">
                  <c:v>2020.0</c:v>
                </c:pt>
                <c:pt idx="8">
                  <c:v>2021.0</c:v>
                </c:pt>
                <c:pt idx="9">
                  <c:v>2022.0</c:v>
                </c:pt>
                <c:pt idx="10">
                  <c:v>2023.0</c:v>
                </c:pt>
                <c:pt idx="11">
                  <c:v>2024.0</c:v>
                </c:pt>
                <c:pt idx="12">
                  <c:v>2025.0</c:v>
                </c:pt>
                <c:pt idx="13">
                  <c:v>2026.0</c:v>
                </c:pt>
                <c:pt idx="14">
                  <c:v>2027.0</c:v>
                </c:pt>
                <c:pt idx="15">
                  <c:v>2028.0</c:v>
                </c:pt>
                <c:pt idx="16">
                  <c:v>2029.0</c:v>
                </c:pt>
                <c:pt idx="17">
                  <c:v>2030.0</c:v>
                </c:pt>
              </c:numCache>
            </c:numRef>
          </c:cat>
          <c:val>
            <c:numRef>
              <c:f>Brechas!$C$4:$C$21</c:f>
              <c:numCache>
                <c:formatCode>#,##0.0</c:formatCode>
                <c:ptCount val="18"/>
                <c:pt idx="0">
                  <c:v>1.200397820678994</c:v>
                </c:pt>
                <c:pt idx="1">
                  <c:v>1.193175822439234</c:v>
                </c:pt>
                <c:pt idx="2">
                  <c:v>1.181583882684738</c:v>
                </c:pt>
                <c:pt idx="3">
                  <c:v>1.165796699170907</c:v>
                </c:pt>
                <c:pt idx="4">
                  <c:v>1.189668363515843</c:v>
                </c:pt>
                <c:pt idx="5">
                  <c:v>1.213540027860778</c:v>
                </c:pt>
                <c:pt idx="6">
                  <c:v>1.237411692205713</c:v>
                </c:pt>
                <c:pt idx="7">
                  <c:v>1.261283356550648</c:v>
                </c:pt>
                <c:pt idx="8">
                  <c:v>1.285155020895584</c:v>
                </c:pt>
                <c:pt idx="9">
                  <c:v>1.309026685240518</c:v>
                </c:pt>
                <c:pt idx="10">
                  <c:v>1.332898349585454</c:v>
                </c:pt>
                <c:pt idx="11">
                  <c:v>1.35677001393039</c:v>
                </c:pt>
                <c:pt idx="12">
                  <c:v>1.380641678275324</c:v>
                </c:pt>
                <c:pt idx="13">
                  <c:v>1.404513342620259</c:v>
                </c:pt>
                <c:pt idx="14">
                  <c:v>1.428385006965194</c:v>
                </c:pt>
                <c:pt idx="15">
                  <c:v>1.45225667131013</c:v>
                </c:pt>
                <c:pt idx="16">
                  <c:v>1.476128335655064</c:v>
                </c:pt>
                <c:pt idx="17">
                  <c:v>1.5</c:v>
                </c:pt>
              </c:numCache>
            </c:numRef>
          </c:val>
          <c:smooth val="0"/>
        </c:ser>
        <c:dLbls>
          <c:showLegendKey val="0"/>
          <c:showVal val="0"/>
          <c:showCatName val="0"/>
          <c:showSerName val="0"/>
          <c:showPercent val="0"/>
          <c:showBubbleSize val="0"/>
        </c:dLbls>
        <c:marker val="1"/>
        <c:smooth val="0"/>
        <c:axId val="-1981039984"/>
        <c:axId val="-1981676880"/>
      </c:lineChart>
      <c:catAx>
        <c:axId val="-1981039984"/>
        <c:scaling>
          <c:orientation val="minMax"/>
        </c:scaling>
        <c:delete val="0"/>
        <c:axPos val="b"/>
        <c:numFmt formatCode="General" sourceLinked="1"/>
        <c:majorTickMark val="none"/>
        <c:minorTickMark val="none"/>
        <c:tickLblPos val="nextTo"/>
        <c:crossAx val="-1981676880"/>
        <c:crosses val="autoZero"/>
        <c:auto val="1"/>
        <c:lblAlgn val="ctr"/>
        <c:lblOffset val="100"/>
        <c:noMultiLvlLbl val="0"/>
      </c:catAx>
      <c:valAx>
        <c:axId val="-1981676880"/>
        <c:scaling>
          <c:orientation val="minMax"/>
        </c:scaling>
        <c:delete val="0"/>
        <c:axPos val="l"/>
        <c:majorGridlines/>
        <c:numFmt formatCode="#,##0.0" sourceLinked="1"/>
        <c:majorTickMark val="none"/>
        <c:minorTickMark val="none"/>
        <c:tickLblPos val="nextTo"/>
        <c:spPr>
          <a:ln w="9525">
            <a:noFill/>
          </a:ln>
        </c:spPr>
        <c:crossAx val="-1981039984"/>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dirty="0" smtClean="0"/>
              <a:t>Cardiólogos</a:t>
            </a:r>
            <a:r>
              <a:rPr lang="es-ES" baseline="0" dirty="0" smtClean="0"/>
              <a:t> </a:t>
            </a:r>
            <a:r>
              <a:rPr lang="es-ES" dirty="0" smtClean="0"/>
              <a:t>por </a:t>
            </a:r>
            <a:r>
              <a:rPr lang="es-ES" dirty="0"/>
              <a:t>100,000 </a:t>
            </a:r>
            <a:r>
              <a:rPr lang="es-ES" dirty="0" smtClean="0"/>
              <a:t>habitantes.  </a:t>
            </a:r>
            <a:r>
              <a:rPr lang="es-ES" dirty="0"/>
              <a:t>Comparación</a:t>
            </a:r>
            <a:r>
              <a:rPr lang="es-ES" baseline="0" dirty="0"/>
              <a:t> de </a:t>
            </a:r>
            <a:r>
              <a:rPr lang="es-ES" baseline="0" dirty="0" smtClean="0"/>
              <a:t>escenarios con 0%, 15% y 30% de demanda</a:t>
            </a:r>
            <a:endParaRPr lang="es-ES" dirty="0"/>
          </a:p>
        </c:rich>
      </c:tx>
      <c:layout/>
      <c:overlay val="0"/>
    </c:title>
    <c:autoTitleDeleted val="0"/>
    <c:plotArea>
      <c:layout/>
      <c:lineChart>
        <c:grouping val="standard"/>
        <c:varyColors val="0"/>
        <c:ser>
          <c:idx val="1"/>
          <c:order val="0"/>
          <c:tx>
            <c:strRef>
              <c:f>Brechas!$B$45</c:f>
              <c:strCache>
                <c:ptCount val="1"/>
                <c:pt idx="0">
                  <c:v>Razón de especialistas por 100,000 Habitantes Estimado</c:v>
                </c:pt>
              </c:strCache>
            </c:strRef>
          </c:tx>
          <c:marker>
            <c:symbol val="circle"/>
            <c:size val="4"/>
          </c:marker>
          <c:cat>
            <c:numRef>
              <c:f>Brechas!$A$46:$A$63</c:f>
              <c:numCache>
                <c:formatCode>General</c:formatCode>
                <c:ptCount val="18"/>
                <c:pt idx="0">
                  <c:v>2013.0</c:v>
                </c:pt>
                <c:pt idx="1">
                  <c:v>2014.0</c:v>
                </c:pt>
                <c:pt idx="2">
                  <c:v>2015.0</c:v>
                </c:pt>
                <c:pt idx="3">
                  <c:v>2016.0</c:v>
                </c:pt>
                <c:pt idx="4">
                  <c:v>2017.0</c:v>
                </c:pt>
                <c:pt idx="5">
                  <c:v>2018.0</c:v>
                </c:pt>
                <c:pt idx="6">
                  <c:v>2019.0</c:v>
                </c:pt>
                <c:pt idx="7">
                  <c:v>2020.0</c:v>
                </c:pt>
                <c:pt idx="8">
                  <c:v>2021.0</c:v>
                </c:pt>
                <c:pt idx="9">
                  <c:v>2022.0</c:v>
                </c:pt>
                <c:pt idx="10">
                  <c:v>2023.0</c:v>
                </c:pt>
                <c:pt idx="11">
                  <c:v>2024.0</c:v>
                </c:pt>
                <c:pt idx="12">
                  <c:v>2025.0</c:v>
                </c:pt>
                <c:pt idx="13">
                  <c:v>2026.0</c:v>
                </c:pt>
                <c:pt idx="14">
                  <c:v>2027.0</c:v>
                </c:pt>
                <c:pt idx="15">
                  <c:v>2028.0</c:v>
                </c:pt>
                <c:pt idx="16">
                  <c:v>2029.0</c:v>
                </c:pt>
                <c:pt idx="17">
                  <c:v>2030.0</c:v>
                </c:pt>
              </c:numCache>
            </c:numRef>
          </c:cat>
          <c:val>
            <c:numRef>
              <c:f>Brechas!$B$46:$B$63</c:f>
              <c:numCache>
                <c:formatCode>#,##0.0</c:formatCode>
                <c:ptCount val="18"/>
                <c:pt idx="0">
                  <c:v>1.200397820678994</c:v>
                </c:pt>
                <c:pt idx="1">
                  <c:v>1.193175822439234</c:v>
                </c:pt>
                <c:pt idx="2">
                  <c:v>1.181583882684738</c:v>
                </c:pt>
                <c:pt idx="3">
                  <c:v>1.165796699170907</c:v>
                </c:pt>
                <c:pt idx="4">
                  <c:v>1.151388361412935</c:v>
                </c:pt>
                <c:pt idx="5">
                  <c:v>1.140442308832624</c:v>
                </c:pt>
                <c:pt idx="6">
                  <c:v>1.135693841635606</c:v>
                </c:pt>
                <c:pt idx="7">
                  <c:v>1.134908130724042</c:v>
                </c:pt>
                <c:pt idx="8">
                  <c:v>1.137222635520416</c:v>
                </c:pt>
                <c:pt idx="9">
                  <c:v>1.139606929539447</c:v>
                </c:pt>
                <c:pt idx="10">
                  <c:v>1.142094596322653</c:v>
                </c:pt>
                <c:pt idx="11">
                  <c:v>1.144689364197847</c:v>
                </c:pt>
                <c:pt idx="12">
                  <c:v>1.147399635450345</c:v>
                </c:pt>
                <c:pt idx="13">
                  <c:v>1.150234906662065</c:v>
                </c:pt>
                <c:pt idx="14">
                  <c:v>1.153197863110295</c:v>
                </c:pt>
                <c:pt idx="15">
                  <c:v>1.156287927079327</c:v>
                </c:pt>
                <c:pt idx="16">
                  <c:v>1.159507354667958</c:v>
                </c:pt>
                <c:pt idx="17">
                  <c:v>1.16287749510052</c:v>
                </c:pt>
              </c:numCache>
            </c:numRef>
          </c:val>
          <c:smooth val="0"/>
        </c:ser>
        <c:ser>
          <c:idx val="2"/>
          <c:order val="1"/>
          <c:tx>
            <c:v>Demanda 0%</c:v>
          </c:tx>
          <c:marker>
            <c:symbol val="circle"/>
            <c:size val="4"/>
          </c:marker>
          <c:cat>
            <c:numRef>
              <c:f>Brechas!$A$46:$A$63</c:f>
              <c:numCache>
                <c:formatCode>General</c:formatCode>
                <c:ptCount val="18"/>
                <c:pt idx="0">
                  <c:v>2013.0</c:v>
                </c:pt>
                <c:pt idx="1">
                  <c:v>2014.0</c:v>
                </c:pt>
                <c:pt idx="2">
                  <c:v>2015.0</c:v>
                </c:pt>
                <c:pt idx="3">
                  <c:v>2016.0</c:v>
                </c:pt>
                <c:pt idx="4">
                  <c:v>2017.0</c:v>
                </c:pt>
                <c:pt idx="5">
                  <c:v>2018.0</c:v>
                </c:pt>
                <c:pt idx="6">
                  <c:v>2019.0</c:v>
                </c:pt>
                <c:pt idx="7">
                  <c:v>2020.0</c:v>
                </c:pt>
                <c:pt idx="8">
                  <c:v>2021.0</c:v>
                </c:pt>
                <c:pt idx="9">
                  <c:v>2022.0</c:v>
                </c:pt>
                <c:pt idx="10">
                  <c:v>2023.0</c:v>
                </c:pt>
                <c:pt idx="11">
                  <c:v>2024.0</c:v>
                </c:pt>
                <c:pt idx="12">
                  <c:v>2025.0</c:v>
                </c:pt>
                <c:pt idx="13">
                  <c:v>2026.0</c:v>
                </c:pt>
                <c:pt idx="14">
                  <c:v>2027.0</c:v>
                </c:pt>
                <c:pt idx="15">
                  <c:v>2028.0</c:v>
                </c:pt>
                <c:pt idx="16">
                  <c:v>2029.0</c:v>
                </c:pt>
                <c:pt idx="17">
                  <c:v>2030.0</c:v>
                </c:pt>
              </c:numCache>
            </c:numRef>
          </c:cat>
          <c:val>
            <c:numRef>
              <c:f>Brechas!$C$4:$C$21</c:f>
              <c:numCache>
                <c:formatCode>#,##0.0</c:formatCode>
                <c:ptCount val="18"/>
                <c:pt idx="0">
                  <c:v>1.200397820678994</c:v>
                </c:pt>
                <c:pt idx="1">
                  <c:v>1.193175822439234</c:v>
                </c:pt>
                <c:pt idx="2">
                  <c:v>1.181583882684738</c:v>
                </c:pt>
                <c:pt idx="3">
                  <c:v>1.165796699170907</c:v>
                </c:pt>
                <c:pt idx="4">
                  <c:v>1.189668363515843</c:v>
                </c:pt>
                <c:pt idx="5">
                  <c:v>1.213540027860778</c:v>
                </c:pt>
                <c:pt idx="6">
                  <c:v>1.237411692205713</c:v>
                </c:pt>
                <c:pt idx="7">
                  <c:v>1.261283356550648</c:v>
                </c:pt>
                <c:pt idx="8">
                  <c:v>1.285155020895584</c:v>
                </c:pt>
                <c:pt idx="9">
                  <c:v>1.309026685240518</c:v>
                </c:pt>
                <c:pt idx="10">
                  <c:v>1.332898349585454</c:v>
                </c:pt>
                <c:pt idx="11">
                  <c:v>1.35677001393039</c:v>
                </c:pt>
                <c:pt idx="12">
                  <c:v>1.380641678275324</c:v>
                </c:pt>
                <c:pt idx="13">
                  <c:v>1.404513342620259</c:v>
                </c:pt>
                <c:pt idx="14">
                  <c:v>1.428385006965194</c:v>
                </c:pt>
                <c:pt idx="15">
                  <c:v>1.45225667131013</c:v>
                </c:pt>
                <c:pt idx="16">
                  <c:v>1.476128335655064</c:v>
                </c:pt>
                <c:pt idx="17">
                  <c:v>1.5</c:v>
                </c:pt>
              </c:numCache>
            </c:numRef>
          </c:val>
          <c:smooth val="0"/>
        </c:ser>
        <c:ser>
          <c:idx val="0"/>
          <c:order val="2"/>
          <c:tx>
            <c:v>Demanda 15%</c:v>
          </c:tx>
          <c:spPr>
            <a:ln>
              <a:solidFill>
                <a:srgbClr val="4F81BD"/>
              </a:solidFill>
            </a:ln>
          </c:spPr>
          <c:marker>
            <c:symbol val="circle"/>
            <c:size val="4"/>
            <c:spPr>
              <a:solidFill>
                <a:srgbClr val="4F81BD"/>
              </a:solidFill>
              <a:ln>
                <a:solidFill>
                  <a:srgbClr val="4F81BD"/>
                </a:solidFill>
              </a:ln>
            </c:spPr>
          </c:marker>
          <c:cat>
            <c:numRef>
              <c:f>Brechas!$A$46:$A$63</c:f>
              <c:numCache>
                <c:formatCode>General</c:formatCode>
                <c:ptCount val="18"/>
                <c:pt idx="0">
                  <c:v>2013.0</c:v>
                </c:pt>
                <c:pt idx="1">
                  <c:v>2014.0</c:v>
                </c:pt>
                <c:pt idx="2">
                  <c:v>2015.0</c:v>
                </c:pt>
                <c:pt idx="3">
                  <c:v>2016.0</c:v>
                </c:pt>
                <c:pt idx="4">
                  <c:v>2017.0</c:v>
                </c:pt>
                <c:pt idx="5">
                  <c:v>2018.0</c:v>
                </c:pt>
                <c:pt idx="6">
                  <c:v>2019.0</c:v>
                </c:pt>
                <c:pt idx="7">
                  <c:v>2020.0</c:v>
                </c:pt>
                <c:pt idx="8">
                  <c:v>2021.0</c:v>
                </c:pt>
                <c:pt idx="9">
                  <c:v>2022.0</c:v>
                </c:pt>
                <c:pt idx="10">
                  <c:v>2023.0</c:v>
                </c:pt>
                <c:pt idx="11">
                  <c:v>2024.0</c:v>
                </c:pt>
                <c:pt idx="12">
                  <c:v>2025.0</c:v>
                </c:pt>
                <c:pt idx="13">
                  <c:v>2026.0</c:v>
                </c:pt>
                <c:pt idx="14">
                  <c:v>2027.0</c:v>
                </c:pt>
                <c:pt idx="15">
                  <c:v>2028.0</c:v>
                </c:pt>
                <c:pt idx="16">
                  <c:v>2029.0</c:v>
                </c:pt>
                <c:pt idx="17">
                  <c:v>2030.0</c:v>
                </c:pt>
              </c:numCache>
            </c:numRef>
          </c:cat>
          <c:val>
            <c:numRef>
              <c:f>Brechas!$C$25:$C$42</c:f>
              <c:numCache>
                <c:formatCode>#,##0.0</c:formatCode>
                <c:ptCount val="18"/>
                <c:pt idx="0">
                  <c:v>1.200397820678994</c:v>
                </c:pt>
                <c:pt idx="1">
                  <c:v>1.193175822439234</c:v>
                </c:pt>
                <c:pt idx="2">
                  <c:v>1.181583882684738</c:v>
                </c:pt>
                <c:pt idx="3">
                  <c:v>1.165796699170907</c:v>
                </c:pt>
                <c:pt idx="4">
                  <c:v>1.205739792087271</c:v>
                </c:pt>
                <c:pt idx="5">
                  <c:v>1.245682885003635</c:v>
                </c:pt>
                <c:pt idx="6">
                  <c:v>1.285625977919999</c:v>
                </c:pt>
                <c:pt idx="7">
                  <c:v>1.325569070836362</c:v>
                </c:pt>
                <c:pt idx="8">
                  <c:v>1.365512163752726</c:v>
                </c:pt>
                <c:pt idx="9">
                  <c:v>1.40545525666909</c:v>
                </c:pt>
                <c:pt idx="10">
                  <c:v>1.445398349585453</c:v>
                </c:pt>
                <c:pt idx="11">
                  <c:v>1.485341442501817</c:v>
                </c:pt>
                <c:pt idx="12">
                  <c:v>1.525284535418181</c:v>
                </c:pt>
                <c:pt idx="13">
                  <c:v>1.565227628334545</c:v>
                </c:pt>
                <c:pt idx="14">
                  <c:v>1.605170721250908</c:v>
                </c:pt>
                <c:pt idx="15">
                  <c:v>1.645113814167272</c:v>
                </c:pt>
                <c:pt idx="16">
                  <c:v>1.685056907083636</c:v>
                </c:pt>
                <c:pt idx="17">
                  <c:v>1.725</c:v>
                </c:pt>
              </c:numCache>
            </c:numRef>
          </c:val>
          <c:smooth val="0"/>
        </c:ser>
        <c:ser>
          <c:idx val="3"/>
          <c:order val="3"/>
          <c:tx>
            <c:v>Demanda 30%</c:v>
          </c:tx>
          <c:spPr>
            <a:ln>
              <a:solidFill>
                <a:schemeClr val="accent4"/>
              </a:solidFill>
            </a:ln>
          </c:spPr>
          <c:marker>
            <c:symbol val="circle"/>
            <c:size val="4"/>
            <c:spPr>
              <a:solidFill>
                <a:schemeClr val="accent4"/>
              </a:solidFill>
              <a:ln>
                <a:solidFill>
                  <a:schemeClr val="accent4"/>
                </a:solidFill>
              </a:ln>
            </c:spPr>
          </c:marker>
          <c:cat>
            <c:numRef>
              <c:f>Brechas!$A$46:$A$63</c:f>
              <c:numCache>
                <c:formatCode>General</c:formatCode>
                <c:ptCount val="18"/>
                <c:pt idx="0">
                  <c:v>2013.0</c:v>
                </c:pt>
                <c:pt idx="1">
                  <c:v>2014.0</c:v>
                </c:pt>
                <c:pt idx="2">
                  <c:v>2015.0</c:v>
                </c:pt>
                <c:pt idx="3">
                  <c:v>2016.0</c:v>
                </c:pt>
                <c:pt idx="4">
                  <c:v>2017.0</c:v>
                </c:pt>
                <c:pt idx="5">
                  <c:v>2018.0</c:v>
                </c:pt>
                <c:pt idx="6">
                  <c:v>2019.0</c:v>
                </c:pt>
                <c:pt idx="7">
                  <c:v>2020.0</c:v>
                </c:pt>
                <c:pt idx="8">
                  <c:v>2021.0</c:v>
                </c:pt>
                <c:pt idx="9">
                  <c:v>2022.0</c:v>
                </c:pt>
                <c:pt idx="10">
                  <c:v>2023.0</c:v>
                </c:pt>
                <c:pt idx="11">
                  <c:v>2024.0</c:v>
                </c:pt>
                <c:pt idx="12">
                  <c:v>2025.0</c:v>
                </c:pt>
                <c:pt idx="13">
                  <c:v>2026.0</c:v>
                </c:pt>
                <c:pt idx="14">
                  <c:v>2027.0</c:v>
                </c:pt>
                <c:pt idx="15">
                  <c:v>2028.0</c:v>
                </c:pt>
                <c:pt idx="16">
                  <c:v>2029.0</c:v>
                </c:pt>
                <c:pt idx="17">
                  <c:v>2030.0</c:v>
                </c:pt>
              </c:numCache>
            </c:numRef>
          </c:cat>
          <c:val>
            <c:numRef>
              <c:f>Brechas!$C$46:$C$63</c:f>
              <c:numCache>
                <c:formatCode>#,##0.0</c:formatCode>
                <c:ptCount val="18"/>
                <c:pt idx="0">
                  <c:v>1.200397820678994</c:v>
                </c:pt>
                <c:pt idx="1">
                  <c:v>1.193175822439234</c:v>
                </c:pt>
                <c:pt idx="2">
                  <c:v>1.181583882684738</c:v>
                </c:pt>
                <c:pt idx="3">
                  <c:v>1.165796699170907</c:v>
                </c:pt>
                <c:pt idx="4">
                  <c:v>1.221811220658699</c:v>
                </c:pt>
                <c:pt idx="5">
                  <c:v>1.277825742146492</c:v>
                </c:pt>
                <c:pt idx="6">
                  <c:v>1.333840263634284</c:v>
                </c:pt>
                <c:pt idx="7">
                  <c:v>1.389854785122077</c:v>
                </c:pt>
                <c:pt idx="8">
                  <c:v>1.445869306609869</c:v>
                </c:pt>
                <c:pt idx="9">
                  <c:v>1.501883828097661</c:v>
                </c:pt>
                <c:pt idx="10">
                  <c:v>1.557898349585453</c:v>
                </c:pt>
                <c:pt idx="11">
                  <c:v>1.613912871073246</c:v>
                </c:pt>
                <c:pt idx="12">
                  <c:v>1.669927392561038</c:v>
                </c:pt>
                <c:pt idx="13">
                  <c:v>1.725941914048831</c:v>
                </c:pt>
                <c:pt idx="14">
                  <c:v>1.781956435536623</c:v>
                </c:pt>
                <c:pt idx="15">
                  <c:v>1.837970957024415</c:v>
                </c:pt>
                <c:pt idx="16">
                  <c:v>1.893985478512208</c:v>
                </c:pt>
                <c:pt idx="17">
                  <c:v>1.95</c:v>
                </c:pt>
              </c:numCache>
            </c:numRef>
          </c:val>
          <c:smooth val="0"/>
        </c:ser>
        <c:dLbls>
          <c:showLegendKey val="0"/>
          <c:showVal val="0"/>
          <c:showCatName val="0"/>
          <c:showSerName val="0"/>
          <c:showPercent val="0"/>
          <c:showBubbleSize val="0"/>
        </c:dLbls>
        <c:marker val="1"/>
        <c:smooth val="0"/>
        <c:axId val="-1971153664"/>
        <c:axId val="-1971048976"/>
      </c:lineChart>
      <c:catAx>
        <c:axId val="-1971153664"/>
        <c:scaling>
          <c:orientation val="minMax"/>
        </c:scaling>
        <c:delete val="0"/>
        <c:axPos val="b"/>
        <c:numFmt formatCode="General" sourceLinked="1"/>
        <c:majorTickMark val="none"/>
        <c:minorTickMark val="none"/>
        <c:tickLblPos val="nextTo"/>
        <c:crossAx val="-1971048976"/>
        <c:crosses val="autoZero"/>
        <c:auto val="1"/>
        <c:lblAlgn val="ctr"/>
        <c:lblOffset val="100"/>
        <c:noMultiLvlLbl val="0"/>
      </c:catAx>
      <c:valAx>
        <c:axId val="-1971048976"/>
        <c:scaling>
          <c:orientation val="minMax"/>
        </c:scaling>
        <c:delete val="0"/>
        <c:axPos val="l"/>
        <c:majorGridlines/>
        <c:numFmt formatCode="#,##0.0" sourceLinked="1"/>
        <c:majorTickMark val="none"/>
        <c:minorTickMark val="none"/>
        <c:tickLblPos val="nextTo"/>
        <c:spPr>
          <a:ln w="9525">
            <a:noFill/>
          </a:ln>
        </c:spPr>
        <c:crossAx val="-1971153664"/>
        <c:crosses val="autoZero"/>
        <c:crossBetween val="between"/>
      </c:valAx>
    </c:plotArea>
    <c:legend>
      <c:legendPos val="b"/>
      <c:layout/>
      <c:overlay val="0"/>
    </c:legend>
    <c:plotVisOnly val="1"/>
    <c:dispBlanksAs val="gap"/>
    <c:showDLblsOverMax val="0"/>
  </c:chart>
  <c:externalData r:id="rId1">
    <c:autoUpdate val="0"/>
  </c:externalData>
</c:chartSpace>
</file>

<file path=ppt/drawings/_rels/drawing2.x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0.27689</cdr:x>
      <cdr:y>0</cdr:y>
    </cdr:from>
    <cdr:to>
      <cdr:x>0.76274</cdr:x>
      <cdr:y>0.08101</cdr:y>
    </cdr:to>
    <cdr:sp macro="" textlink="">
      <cdr:nvSpPr>
        <cdr:cNvPr id="2" name="TextBox 1"/>
        <cdr:cNvSpPr txBox="1"/>
      </cdr:nvSpPr>
      <cdr:spPr>
        <a:xfrm xmlns:a="http://schemas.openxmlformats.org/drawingml/2006/main">
          <a:off x="2296814" y="-2236927"/>
          <a:ext cx="4030214" cy="33758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2400" dirty="0" err="1" smtClean="0">
              <a:latin typeface="Arial" pitchFamily="34" charset="0"/>
              <a:cs typeface="Arial" pitchFamily="34" charset="0"/>
            </a:rPr>
            <a:t>Formaci</a:t>
          </a:r>
          <a:r>
            <a:rPr lang="es-ES" sz="2400" dirty="0" err="1" smtClean="0">
              <a:latin typeface="Arial" pitchFamily="34" charset="0"/>
              <a:cs typeface="Arial" pitchFamily="34" charset="0"/>
            </a:rPr>
            <a:t>ón</a:t>
          </a:r>
          <a:r>
            <a:rPr lang="es-ES" sz="2400" dirty="0" smtClean="0">
              <a:latin typeface="Arial" pitchFamily="34" charset="0"/>
              <a:cs typeface="Arial" pitchFamily="34" charset="0"/>
            </a:rPr>
            <a:t> de </a:t>
          </a:r>
          <a:r>
            <a:rPr lang="es-ES" sz="2400" dirty="0" err="1" smtClean="0">
              <a:latin typeface="Arial" pitchFamily="34" charset="0"/>
              <a:cs typeface="Arial" pitchFamily="34" charset="0"/>
            </a:rPr>
            <a:t>mé</a:t>
          </a:r>
          <a:r>
            <a:rPr lang="en-GB" sz="2400" dirty="0" err="1" smtClean="0">
              <a:latin typeface="Arial" pitchFamily="34" charset="0"/>
              <a:cs typeface="Arial" pitchFamily="34" charset="0"/>
            </a:rPr>
            <a:t>dicos</a:t>
          </a:r>
          <a:r>
            <a:rPr lang="en-GB" sz="2400" baseline="0" dirty="0" smtClean="0">
              <a:latin typeface="Arial" pitchFamily="34" charset="0"/>
              <a:cs typeface="Arial" pitchFamily="34" charset="0"/>
            </a:rPr>
            <a:t> </a:t>
          </a:r>
          <a:r>
            <a:rPr lang="en-GB" sz="2400" baseline="0" dirty="0" err="1">
              <a:latin typeface="Arial" pitchFamily="34" charset="0"/>
              <a:cs typeface="Arial" pitchFamily="34" charset="0"/>
            </a:rPr>
            <a:t>por</a:t>
          </a:r>
          <a:r>
            <a:rPr lang="en-GB" sz="2400" baseline="0" dirty="0">
              <a:latin typeface="Arial" pitchFamily="34" charset="0"/>
              <a:cs typeface="Arial" pitchFamily="34" charset="0"/>
            </a:rPr>
            <a:t> </a:t>
          </a:r>
          <a:r>
            <a:rPr lang="en-GB" sz="2400" dirty="0" smtClean="0">
              <a:latin typeface="Arial" pitchFamily="34" charset="0"/>
              <a:cs typeface="Arial" pitchFamily="34" charset="0"/>
            </a:rPr>
            <a:t>100,000 </a:t>
          </a:r>
          <a:r>
            <a:rPr lang="en-GB" sz="2400" dirty="0" err="1">
              <a:latin typeface="Arial" pitchFamily="34" charset="0"/>
              <a:cs typeface="Arial" pitchFamily="34" charset="0"/>
            </a:rPr>
            <a:t>habitantes</a:t>
          </a:r>
          <a:endParaRPr lang="en-GB" sz="2400" dirty="0">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0.12511</cdr:x>
      <cdr:y>0.0789</cdr:y>
    </cdr:from>
    <cdr:to>
      <cdr:x>0.69825</cdr:x>
      <cdr:y>0.32751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061765" y="338554"/>
          <a:ext cx="4864100" cy="106680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0C5B86-6138-491D-9EA7-DB8BF313AB49}" type="datetimeFigureOut">
              <a:rPr lang="es-MX" smtClean="0"/>
              <a:pPr/>
              <a:t>17/06/16</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7BD43C-D0CA-4BED-98BC-A4EF5FF64226}" type="slidenum">
              <a:rPr lang="es-MX" smtClean="0"/>
              <a:pPr/>
              <a:t>‹Nr.›</a:t>
            </a:fld>
            <a:endParaRPr lang="es-MX"/>
          </a:p>
        </p:txBody>
      </p:sp>
    </p:spTree>
    <p:extLst>
      <p:ext uri="{BB962C8B-B14F-4D97-AF65-F5344CB8AC3E}">
        <p14:creationId xmlns:p14="http://schemas.microsoft.com/office/powerpoint/2010/main" val="46833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3881920B-073E-4E6E-828F-59A5E36B1DD7}" type="datetimeFigureOut">
              <a:rPr lang="es-MX" smtClean="0"/>
              <a:pPr/>
              <a:t>17/06/16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C325593-E544-433E-8AD2-85D81E76D2EE}" type="slidenum">
              <a:rPr lang="es-MX" smtClean="0"/>
              <a:pPr/>
              <a:t>‹Nr.›</a:t>
            </a:fld>
            <a:endParaRPr lang="es-MX"/>
          </a:p>
        </p:txBody>
      </p:sp>
    </p:spTree>
    <p:extLst>
      <p:ext uri="{BB962C8B-B14F-4D97-AF65-F5344CB8AC3E}">
        <p14:creationId xmlns:p14="http://schemas.microsoft.com/office/powerpoint/2010/main" val="2985642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881920B-073E-4E6E-828F-59A5E36B1DD7}" type="datetimeFigureOut">
              <a:rPr lang="es-MX" smtClean="0"/>
              <a:pPr/>
              <a:t>17/06/16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C325593-E544-433E-8AD2-85D81E76D2EE}" type="slidenum">
              <a:rPr lang="es-MX" smtClean="0"/>
              <a:pPr/>
              <a:t>‹Nr.›</a:t>
            </a:fld>
            <a:endParaRPr lang="es-MX"/>
          </a:p>
        </p:txBody>
      </p:sp>
    </p:spTree>
    <p:extLst>
      <p:ext uri="{BB962C8B-B14F-4D97-AF65-F5344CB8AC3E}">
        <p14:creationId xmlns:p14="http://schemas.microsoft.com/office/powerpoint/2010/main" val="102143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881920B-073E-4E6E-828F-59A5E36B1DD7}" type="datetimeFigureOut">
              <a:rPr lang="es-MX" smtClean="0"/>
              <a:pPr/>
              <a:t>17/06/16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C325593-E544-433E-8AD2-85D81E76D2EE}" type="slidenum">
              <a:rPr lang="es-MX" smtClean="0"/>
              <a:pPr/>
              <a:t>‹Nr.›</a:t>
            </a:fld>
            <a:endParaRPr lang="es-MX"/>
          </a:p>
        </p:txBody>
      </p:sp>
    </p:spTree>
    <p:extLst>
      <p:ext uri="{BB962C8B-B14F-4D97-AF65-F5344CB8AC3E}">
        <p14:creationId xmlns:p14="http://schemas.microsoft.com/office/powerpoint/2010/main" val="3030293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881920B-073E-4E6E-828F-59A5E36B1DD7}" type="datetimeFigureOut">
              <a:rPr lang="es-MX" smtClean="0"/>
              <a:pPr/>
              <a:t>17/06/16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C325593-E544-433E-8AD2-85D81E76D2EE}" type="slidenum">
              <a:rPr lang="es-MX" smtClean="0"/>
              <a:pPr/>
              <a:t>‹Nr.›</a:t>
            </a:fld>
            <a:endParaRPr lang="es-MX"/>
          </a:p>
        </p:txBody>
      </p:sp>
    </p:spTree>
    <p:extLst>
      <p:ext uri="{BB962C8B-B14F-4D97-AF65-F5344CB8AC3E}">
        <p14:creationId xmlns:p14="http://schemas.microsoft.com/office/powerpoint/2010/main" val="3650824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881920B-073E-4E6E-828F-59A5E36B1DD7}" type="datetimeFigureOut">
              <a:rPr lang="es-MX" smtClean="0"/>
              <a:pPr/>
              <a:t>17/06/16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C325593-E544-433E-8AD2-85D81E76D2EE}" type="slidenum">
              <a:rPr lang="es-MX" smtClean="0"/>
              <a:pPr/>
              <a:t>‹Nr.›</a:t>
            </a:fld>
            <a:endParaRPr lang="es-MX"/>
          </a:p>
        </p:txBody>
      </p:sp>
    </p:spTree>
    <p:extLst>
      <p:ext uri="{BB962C8B-B14F-4D97-AF65-F5344CB8AC3E}">
        <p14:creationId xmlns:p14="http://schemas.microsoft.com/office/powerpoint/2010/main" val="3197825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3881920B-073E-4E6E-828F-59A5E36B1DD7}" type="datetimeFigureOut">
              <a:rPr lang="es-MX" smtClean="0"/>
              <a:pPr/>
              <a:t>17/06/16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C325593-E544-433E-8AD2-85D81E76D2EE}" type="slidenum">
              <a:rPr lang="es-MX" smtClean="0"/>
              <a:pPr/>
              <a:t>‹Nr.›</a:t>
            </a:fld>
            <a:endParaRPr lang="es-MX"/>
          </a:p>
        </p:txBody>
      </p:sp>
    </p:spTree>
    <p:extLst>
      <p:ext uri="{BB962C8B-B14F-4D97-AF65-F5344CB8AC3E}">
        <p14:creationId xmlns:p14="http://schemas.microsoft.com/office/powerpoint/2010/main" val="1920403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3881920B-073E-4E6E-828F-59A5E36B1DD7}" type="datetimeFigureOut">
              <a:rPr lang="es-MX" smtClean="0"/>
              <a:pPr/>
              <a:t>17/06/16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CC325593-E544-433E-8AD2-85D81E76D2EE}" type="slidenum">
              <a:rPr lang="es-MX" smtClean="0"/>
              <a:pPr/>
              <a:t>‹Nr.›</a:t>
            </a:fld>
            <a:endParaRPr lang="es-MX"/>
          </a:p>
        </p:txBody>
      </p:sp>
    </p:spTree>
    <p:extLst>
      <p:ext uri="{BB962C8B-B14F-4D97-AF65-F5344CB8AC3E}">
        <p14:creationId xmlns:p14="http://schemas.microsoft.com/office/powerpoint/2010/main" val="2915468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3881920B-073E-4E6E-828F-59A5E36B1DD7}" type="datetimeFigureOut">
              <a:rPr lang="es-MX" smtClean="0"/>
              <a:pPr/>
              <a:t>17/06/16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CC325593-E544-433E-8AD2-85D81E76D2EE}" type="slidenum">
              <a:rPr lang="es-MX" smtClean="0"/>
              <a:pPr/>
              <a:t>‹Nr.›</a:t>
            </a:fld>
            <a:endParaRPr lang="es-MX"/>
          </a:p>
        </p:txBody>
      </p:sp>
    </p:spTree>
    <p:extLst>
      <p:ext uri="{BB962C8B-B14F-4D97-AF65-F5344CB8AC3E}">
        <p14:creationId xmlns:p14="http://schemas.microsoft.com/office/powerpoint/2010/main" val="3802648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881920B-073E-4E6E-828F-59A5E36B1DD7}" type="datetimeFigureOut">
              <a:rPr lang="es-MX" smtClean="0"/>
              <a:pPr/>
              <a:t>17/06/16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CC325593-E544-433E-8AD2-85D81E76D2EE}" type="slidenum">
              <a:rPr lang="es-MX" smtClean="0"/>
              <a:pPr/>
              <a:t>‹Nr.›</a:t>
            </a:fld>
            <a:endParaRPr lang="es-MX"/>
          </a:p>
        </p:txBody>
      </p:sp>
    </p:spTree>
    <p:extLst>
      <p:ext uri="{BB962C8B-B14F-4D97-AF65-F5344CB8AC3E}">
        <p14:creationId xmlns:p14="http://schemas.microsoft.com/office/powerpoint/2010/main" val="3174822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881920B-073E-4E6E-828F-59A5E36B1DD7}" type="datetimeFigureOut">
              <a:rPr lang="es-MX" smtClean="0"/>
              <a:pPr/>
              <a:t>17/06/16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C325593-E544-433E-8AD2-85D81E76D2EE}" type="slidenum">
              <a:rPr lang="es-MX" smtClean="0"/>
              <a:pPr/>
              <a:t>‹Nr.›</a:t>
            </a:fld>
            <a:endParaRPr lang="es-MX"/>
          </a:p>
        </p:txBody>
      </p:sp>
    </p:spTree>
    <p:extLst>
      <p:ext uri="{BB962C8B-B14F-4D97-AF65-F5344CB8AC3E}">
        <p14:creationId xmlns:p14="http://schemas.microsoft.com/office/powerpoint/2010/main" val="2412180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881920B-073E-4E6E-828F-59A5E36B1DD7}" type="datetimeFigureOut">
              <a:rPr lang="es-MX" smtClean="0"/>
              <a:pPr/>
              <a:t>17/06/16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C325593-E544-433E-8AD2-85D81E76D2EE}" type="slidenum">
              <a:rPr lang="es-MX" smtClean="0"/>
              <a:pPr/>
              <a:t>‹Nr.›</a:t>
            </a:fld>
            <a:endParaRPr lang="es-MX"/>
          </a:p>
        </p:txBody>
      </p:sp>
    </p:spTree>
    <p:extLst>
      <p:ext uri="{BB962C8B-B14F-4D97-AF65-F5344CB8AC3E}">
        <p14:creationId xmlns:p14="http://schemas.microsoft.com/office/powerpoint/2010/main" val="7018464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81920B-073E-4E6E-828F-59A5E36B1DD7}" type="datetimeFigureOut">
              <a:rPr lang="es-MX" smtClean="0"/>
              <a:pPr/>
              <a:t>17/06/16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25593-E544-433E-8AD2-85D81E76D2EE}" type="slidenum">
              <a:rPr lang="es-MX" smtClean="0"/>
              <a:pPr/>
              <a:t>‹Nr.›</a:t>
            </a:fld>
            <a:endParaRPr lang="es-MX"/>
          </a:p>
        </p:txBody>
      </p:sp>
    </p:spTree>
    <p:extLst>
      <p:ext uri="{BB962C8B-B14F-4D97-AF65-F5344CB8AC3E}">
        <p14:creationId xmlns:p14="http://schemas.microsoft.com/office/powerpoint/2010/main" val="2037910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1.jpeg"/><Relationship Id="rId5"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chart" Target="../charts/chart2.xml"/><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chart" Target="../charts/chart3.xml"/><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Hoja_de_c_lculo_de_Microsoft_Excel_97_-_20041.xls"/><Relationship Id="rId4" Type="http://schemas.openxmlformats.org/officeDocument/2006/relationships/image" Target="../media/image8.emf"/><Relationship Id="rId5" Type="http://schemas.openxmlformats.org/officeDocument/2006/relationships/image" Target="../media/image1.jpeg"/><Relationship Id="rId6" Type="http://schemas.openxmlformats.org/officeDocument/2006/relationships/image" Target="../media/image2.jpe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52446" y="3068960"/>
            <a:ext cx="7772400" cy="1470025"/>
          </a:xfrm>
        </p:spPr>
        <p:txBody>
          <a:bodyPr>
            <a:normAutofit/>
          </a:bodyPr>
          <a:lstStyle/>
          <a:p>
            <a:pPr algn="l"/>
            <a:r>
              <a:rPr lang="es-MX" b="0" i="0" dirty="0" smtClean="0">
                <a:solidFill>
                  <a:srgbClr val="323232"/>
                </a:solidFill>
                <a:effectLst/>
                <a:latin typeface="Arial"/>
              </a:rPr>
              <a:t/>
            </a:r>
            <a:br>
              <a:rPr lang="es-MX" b="0" i="0" dirty="0" smtClean="0">
                <a:solidFill>
                  <a:srgbClr val="323232"/>
                </a:solidFill>
                <a:effectLst/>
                <a:latin typeface="Arial"/>
              </a:rPr>
            </a:br>
            <a:endParaRPr lang="es-MX" dirty="0"/>
          </a:p>
        </p:txBody>
      </p:sp>
      <p:sp>
        <p:nvSpPr>
          <p:cNvPr id="3" name="2 Rectángulo"/>
          <p:cNvSpPr/>
          <p:nvPr/>
        </p:nvSpPr>
        <p:spPr>
          <a:xfrm>
            <a:off x="323529" y="1914797"/>
            <a:ext cx="8784975" cy="2308324"/>
          </a:xfrm>
          <a:prstGeom prst="rect">
            <a:avLst/>
          </a:prstGeom>
        </p:spPr>
        <p:txBody>
          <a:bodyPr wrap="square">
            <a:spAutoFit/>
          </a:bodyPr>
          <a:lstStyle/>
          <a:p>
            <a:pPr algn="ctr"/>
            <a:r>
              <a:rPr lang="es-MX" sz="4800" b="1" dirty="0" smtClean="0">
                <a:solidFill>
                  <a:schemeClr val="tx2">
                    <a:lumMod val="75000"/>
                  </a:schemeClr>
                </a:solidFill>
                <a:latin typeface="Palatino Linotype" pitchFamily="18" charset="0"/>
              </a:rPr>
              <a:t>Incorporaci</a:t>
            </a:r>
            <a:r>
              <a:rPr lang="es-ES" sz="4800" b="1" dirty="0" err="1" smtClean="0">
                <a:solidFill>
                  <a:schemeClr val="tx2">
                    <a:lumMod val="75000"/>
                  </a:schemeClr>
                </a:solidFill>
                <a:latin typeface="Palatino Linotype" pitchFamily="18" charset="0"/>
              </a:rPr>
              <a:t>ón</a:t>
            </a:r>
            <a:r>
              <a:rPr lang="es-ES" sz="4800" b="1" dirty="0" smtClean="0">
                <a:solidFill>
                  <a:schemeClr val="tx2">
                    <a:lumMod val="75000"/>
                  </a:schemeClr>
                </a:solidFill>
                <a:latin typeface="Palatino Linotype" pitchFamily="18" charset="0"/>
              </a:rPr>
              <a:t> al mercado laboral y posgrado médico</a:t>
            </a:r>
            <a:endParaRPr lang="es-MX" sz="4000" b="1" dirty="0">
              <a:solidFill>
                <a:schemeClr val="tx2">
                  <a:lumMod val="75000"/>
                </a:schemeClr>
              </a:solidFill>
              <a:latin typeface="Palatino Linotype" pitchFamily="18" charset="0"/>
            </a:endParaRPr>
          </a:p>
          <a:p>
            <a:pPr algn="r"/>
            <a:r>
              <a:rPr lang="es-MX" sz="4800" dirty="0" smtClean="0">
                <a:solidFill>
                  <a:schemeClr val="tx2">
                    <a:lumMod val="75000"/>
                  </a:schemeClr>
                </a:solidFill>
                <a:latin typeface="Palatino Linotype" pitchFamily="18" charset="0"/>
              </a:rPr>
              <a:t> </a:t>
            </a:r>
            <a:endParaRPr lang="es-MX" sz="4800" dirty="0">
              <a:solidFill>
                <a:schemeClr val="tx2">
                  <a:lumMod val="75000"/>
                </a:schemeClr>
              </a:solidFill>
              <a:latin typeface="Palatino Linotype" pitchFamily="18" charset="0"/>
            </a:endParaRPr>
          </a:p>
        </p:txBody>
      </p:sp>
      <p:sp>
        <p:nvSpPr>
          <p:cNvPr id="4" name="3 CuadroTexto"/>
          <p:cNvSpPr txBox="1"/>
          <p:nvPr/>
        </p:nvSpPr>
        <p:spPr>
          <a:xfrm>
            <a:off x="6084168" y="5517232"/>
            <a:ext cx="2736304" cy="646331"/>
          </a:xfrm>
          <a:prstGeom prst="rect">
            <a:avLst/>
          </a:prstGeom>
          <a:noFill/>
        </p:spPr>
        <p:txBody>
          <a:bodyPr wrap="square" rtlCol="0">
            <a:spAutoFit/>
          </a:bodyPr>
          <a:lstStyle/>
          <a:p>
            <a:r>
              <a:rPr lang="es-ES" b="1" dirty="0" smtClean="0">
                <a:solidFill>
                  <a:schemeClr val="tx2">
                    <a:lumMod val="75000"/>
                  </a:schemeClr>
                </a:solidFill>
                <a:latin typeface="Palatino Linotype" pitchFamily="18" charset="0"/>
              </a:rPr>
              <a:t>Germán Fajardo-</a:t>
            </a:r>
            <a:r>
              <a:rPr lang="es-ES" b="1" dirty="0" err="1" smtClean="0">
                <a:solidFill>
                  <a:schemeClr val="tx2">
                    <a:lumMod val="75000"/>
                  </a:schemeClr>
                </a:solidFill>
                <a:latin typeface="Palatino Linotype" pitchFamily="18" charset="0"/>
              </a:rPr>
              <a:t>Dolci</a:t>
            </a:r>
            <a:endParaRPr lang="es-ES" b="1" dirty="0" smtClean="0">
              <a:solidFill>
                <a:schemeClr val="tx2">
                  <a:lumMod val="75000"/>
                </a:schemeClr>
              </a:solidFill>
              <a:latin typeface="Palatino Linotype" pitchFamily="18" charset="0"/>
            </a:endParaRPr>
          </a:p>
          <a:p>
            <a:endParaRPr lang="es-MX" b="1" dirty="0">
              <a:solidFill>
                <a:schemeClr val="tx2">
                  <a:lumMod val="75000"/>
                </a:schemeClr>
              </a:solidFill>
              <a:latin typeface="Palatino Linotype" pitchFamily="18" charset="0"/>
            </a:endParaRPr>
          </a:p>
        </p:txBody>
      </p:sp>
      <p:pic>
        <p:nvPicPr>
          <p:cNvPr id="11" name="1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44624"/>
            <a:ext cx="1154741" cy="1295183"/>
          </a:xfrm>
          <a:prstGeom prst="rect">
            <a:avLst/>
          </a:prstGeom>
        </p:spPr>
      </p:pic>
      <p:pic>
        <p:nvPicPr>
          <p:cNvPr id="12" name="1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44624"/>
            <a:ext cx="1368152" cy="1295184"/>
          </a:xfrm>
          <a:prstGeom prst="rect">
            <a:avLst/>
          </a:prstGeom>
        </p:spPr>
      </p:pic>
    </p:spTree>
    <p:extLst>
      <p:ext uri="{BB962C8B-B14F-4D97-AF65-F5344CB8AC3E}">
        <p14:creationId xmlns:p14="http://schemas.microsoft.com/office/powerpoint/2010/main" val="4281126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2807" y="548680"/>
            <a:ext cx="8784976" cy="6217087"/>
          </a:xfrm>
          <a:prstGeom prst="rect">
            <a:avLst/>
          </a:prstGeom>
        </p:spPr>
        <p:txBody>
          <a:bodyPr wrap="square">
            <a:spAutoFit/>
          </a:bodyPr>
          <a:lstStyle/>
          <a:p>
            <a:pPr algn="ctr"/>
            <a:endParaRPr lang="es-MX" b="1" dirty="0" smtClean="0">
              <a:latin typeface="+mj-lt"/>
              <a:ea typeface="Verdana" pitchFamily="34" charset="0"/>
              <a:cs typeface="Verdana" pitchFamily="34" charset="0"/>
            </a:endParaRPr>
          </a:p>
          <a:p>
            <a:pPr algn="ctr"/>
            <a:r>
              <a:rPr lang="es-MX" sz="2000" b="1" dirty="0" smtClean="0">
                <a:latin typeface="+mj-lt"/>
                <a:ea typeface="Verdana" pitchFamily="34" charset="0"/>
                <a:cs typeface="Verdana" pitchFamily="34" charset="0"/>
              </a:rPr>
              <a:t>SITUACION ACTUAL</a:t>
            </a:r>
          </a:p>
          <a:p>
            <a:pPr marL="361950" indent="-361950" algn="just">
              <a:buFont typeface="Arial" pitchFamily="34" charset="0"/>
              <a:buChar char="•"/>
            </a:pPr>
            <a:endParaRPr lang="es-MX" sz="2000" dirty="0" smtClean="0">
              <a:latin typeface="+mj-lt"/>
              <a:ea typeface="Verdana" pitchFamily="34" charset="0"/>
              <a:cs typeface="Verdana" pitchFamily="34" charset="0"/>
            </a:endParaRPr>
          </a:p>
          <a:p>
            <a:pPr marL="361950" indent="-361950" algn="just">
              <a:buFont typeface="Wingdings" charset="2"/>
              <a:buChar char="§"/>
            </a:pPr>
            <a:r>
              <a:rPr lang="es-MX" sz="2000" dirty="0">
                <a:latin typeface="+mj-lt"/>
                <a:ea typeface="Verdana" pitchFamily="34" charset="0"/>
                <a:cs typeface="Verdana" pitchFamily="34" charset="0"/>
              </a:rPr>
              <a:t>En </a:t>
            </a:r>
            <a:r>
              <a:rPr lang="es-MX" sz="2000" dirty="0" smtClean="0">
                <a:latin typeface="+mj-lt"/>
                <a:ea typeface="Verdana" pitchFamily="34" charset="0"/>
                <a:cs typeface="Verdana" pitchFamily="34" charset="0"/>
              </a:rPr>
              <a:t>México el número total de médicos y de médicos especialistas se desconoce con exactitud y lo que se tiene registrado está </a:t>
            </a:r>
            <a:r>
              <a:rPr lang="es-MX" sz="2000" dirty="0">
                <a:latin typeface="+mj-lt"/>
                <a:ea typeface="Verdana" pitchFamily="34" charset="0"/>
                <a:cs typeface="Verdana" pitchFamily="34" charset="0"/>
              </a:rPr>
              <a:t>por debajo de los estándares internacionales.</a:t>
            </a:r>
          </a:p>
          <a:p>
            <a:pPr marL="361950" indent="-361950" algn="just">
              <a:buFont typeface="Arial" pitchFamily="34" charset="0"/>
              <a:buChar char="•"/>
            </a:pPr>
            <a:endParaRPr lang="es-MX" sz="2000" dirty="0">
              <a:latin typeface="+mj-lt"/>
              <a:ea typeface="Verdana" pitchFamily="34" charset="0"/>
              <a:cs typeface="Verdana" pitchFamily="34" charset="0"/>
            </a:endParaRPr>
          </a:p>
          <a:p>
            <a:pPr marL="361950" indent="-361950" algn="just">
              <a:buFont typeface="Wingdings" charset="2"/>
              <a:buChar char="§"/>
            </a:pPr>
            <a:r>
              <a:rPr lang="es-MX" sz="2000" dirty="0">
                <a:latin typeface="+mj-lt"/>
                <a:ea typeface="Verdana" pitchFamily="34" charset="0"/>
                <a:cs typeface="Verdana" pitchFamily="34" charset="0"/>
              </a:rPr>
              <a:t>En la distribución geográfica de </a:t>
            </a:r>
            <a:r>
              <a:rPr lang="es-MX" sz="2000" dirty="0" smtClean="0">
                <a:latin typeface="+mj-lt"/>
                <a:ea typeface="Verdana" pitchFamily="34" charset="0"/>
                <a:cs typeface="Verdana" pitchFamily="34" charset="0"/>
              </a:rPr>
              <a:t>médicos especialistas se </a:t>
            </a:r>
            <a:r>
              <a:rPr lang="es-MX" sz="2000" dirty="0">
                <a:latin typeface="+mj-lt"/>
                <a:ea typeface="Verdana" pitchFamily="34" charset="0"/>
                <a:cs typeface="Verdana" pitchFamily="34" charset="0"/>
              </a:rPr>
              <a:t>observa una significativa desigualdad entre </a:t>
            </a:r>
            <a:r>
              <a:rPr lang="es-MX" sz="2000" dirty="0" smtClean="0">
                <a:latin typeface="+mj-lt"/>
                <a:ea typeface="Verdana" pitchFamily="34" charset="0"/>
                <a:cs typeface="Verdana" pitchFamily="34" charset="0"/>
              </a:rPr>
              <a:t>las entidades </a:t>
            </a:r>
            <a:r>
              <a:rPr lang="es-MX" sz="2000" dirty="0">
                <a:latin typeface="+mj-lt"/>
                <a:ea typeface="Verdana" pitchFamily="34" charset="0"/>
                <a:cs typeface="Verdana" pitchFamily="34" charset="0"/>
              </a:rPr>
              <a:t>federativas. </a:t>
            </a:r>
          </a:p>
          <a:p>
            <a:pPr marL="361950" indent="-361950" algn="just">
              <a:buFont typeface="Arial" pitchFamily="34" charset="0"/>
              <a:buChar char="•"/>
            </a:pPr>
            <a:endParaRPr lang="es-MX" sz="2000" dirty="0" smtClean="0">
              <a:latin typeface="+mj-lt"/>
              <a:ea typeface="Verdana" pitchFamily="34" charset="0"/>
              <a:cs typeface="Verdana" pitchFamily="34" charset="0"/>
            </a:endParaRPr>
          </a:p>
          <a:p>
            <a:pPr marL="361950" indent="-361950" algn="just">
              <a:buFont typeface="Wingdings" charset="2"/>
              <a:buChar char="§"/>
            </a:pPr>
            <a:r>
              <a:rPr lang="es-MX" sz="2000" dirty="0" smtClean="0">
                <a:latin typeface="+mj-lt"/>
                <a:ea typeface="Verdana" pitchFamily="34" charset="0"/>
                <a:cs typeface="Verdana" pitchFamily="34" charset="0"/>
              </a:rPr>
              <a:t>El aumento de especialistas en la mayoría de los casos es inercial  y con escasa planeación, lo que impide </a:t>
            </a:r>
            <a:r>
              <a:rPr lang="es-MX" sz="2000" dirty="0">
                <a:latin typeface="+mj-lt"/>
                <a:ea typeface="Verdana" pitchFamily="34" charset="0"/>
                <a:cs typeface="Verdana" pitchFamily="34" charset="0"/>
              </a:rPr>
              <a:t>cubrir las necesidades de atención </a:t>
            </a:r>
            <a:r>
              <a:rPr lang="es-MX" sz="2000" dirty="0" smtClean="0">
                <a:latin typeface="+mj-lt"/>
                <a:ea typeface="Verdana" pitchFamily="34" charset="0"/>
                <a:cs typeface="Verdana" pitchFamily="34" charset="0"/>
              </a:rPr>
              <a:t>médica.</a:t>
            </a:r>
          </a:p>
          <a:p>
            <a:pPr algn="just"/>
            <a:endParaRPr lang="es-MX" sz="2000" dirty="0" smtClean="0">
              <a:latin typeface="+mj-lt"/>
              <a:ea typeface="Verdana" pitchFamily="34" charset="0"/>
              <a:cs typeface="Verdana" pitchFamily="34" charset="0"/>
            </a:endParaRPr>
          </a:p>
          <a:p>
            <a:pPr marL="361950" indent="-361950" algn="just">
              <a:buFont typeface="Wingdings" charset="2"/>
              <a:buChar char="§"/>
            </a:pPr>
            <a:r>
              <a:rPr lang="es-MX" sz="2000" dirty="0" smtClean="0">
                <a:latin typeface="+mj-lt"/>
                <a:ea typeface="Verdana" pitchFamily="34" charset="0"/>
                <a:cs typeface="Verdana" pitchFamily="34" charset="0"/>
              </a:rPr>
              <a:t>Se carece de estándares nacionales de médicos genrerales y especialistas.</a:t>
            </a:r>
          </a:p>
          <a:p>
            <a:pPr marL="361950" indent="-361950" algn="just">
              <a:buFont typeface="Arial" pitchFamily="34" charset="0"/>
              <a:buChar char="•"/>
            </a:pPr>
            <a:endParaRPr lang="es-MX" sz="2000" dirty="0" smtClean="0">
              <a:latin typeface="+mj-lt"/>
              <a:ea typeface="Verdana" pitchFamily="34" charset="0"/>
              <a:cs typeface="Verdana" pitchFamily="34" charset="0"/>
            </a:endParaRPr>
          </a:p>
          <a:p>
            <a:pPr marL="361950" indent="-361950" algn="just">
              <a:buFont typeface="Wingdings" charset="2"/>
              <a:buChar char="§"/>
            </a:pPr>
            <a:r>
              <a:rPr lang="es-MX" sz="2000" dirty="0" smtClean="0">
                <a:latin typeface="+mj-lt"/>
                <a:ea typeface="Verdana" pitchFamily="34" charset="0"/>
                <a:cs typeface="Verdana" pitchFamily="34" charset="0"/>
              </a:rPr>
              <a:t>No existe relaci</a:t>
            </a:r>
            <a:r>
              <a:rPr lang="es-ES" sz="2000" dirty="0" err="1" smtClean="0">
                <a:latin typeface="+mj-lt"/>
                <a:ea typeface="Verdana" pitchFamily="34" charset="0"/>
                <a:cs typeface="Verdana" pitchFamily="34" charset="0"/>
              </a:rPr>
              <a:t>ón</a:t>
            </a:r>
            <a:r>
              <a:rPr lang="es-ES" sz="2000" dirty="0" smtClean="0">
                <a:latin typeface="+mj-lt"/>
                <a:ea typeface="Verdana" pitchFamily="34" charset="0"/>
                <a:cs typeface="Verdana" pitchFamily="34" charset="0"/>
              </a:rPr>
              <a:t> entre formación y mercado laboral.</a:t>
            </a:r>
            <a:endParaRPr lang="es-MX" sz="2000" dirty="0" smtClean="0">
              <a:latin typeface="+mj-lt"/>
              <a:ea typeface="Verdana" pitchFamily="34" charset="0"/>
              <a:cs typeface="Verdana" pitchFamily="34" charset="0"/>
            </a:endParaRPr>
          </a:p>
          <a:p>
            <a:pPr algn="just"/>
            <a:endParaRPr lang="es-MX" sz="2000" dirty="0" smtClean="0">
              <a:latin typeface="+mj-lt"/>
              <a:ea typeface="Verdana" pitchFamily="34" charset="0"/>
              <a:cs typeface="Verdana" pitchFamily="34" charset="0"/>
            </a:endParaRPr>
          </a:p>
          <a:p>
            <a:pPr marL="361950" indent="-361950" algn="just">
              <a:buFont typeface="Wingdings" charset="2"/>
              <a:buChar char="§"/>
            </a:pPr>
            <a:r>
              <a:rPr lang="es-MX" sz="2000" dirty="0" smtClean="0">
                <a:latin typeface="+mj-lt"/>
                <a:ea typeface="Verdana" pitchFamily="34" charset="0"/>
                <a:cs typeface="Verdana" pitchFamily="34" charset="0"/>
              </a:rPr>
              <a:t>En los siguientes 15 años se jubilará alrededor del 25% de ellos.</a:t>
            </a:r>
          </a:p>
          <a:p>
            <a:pPr algn="just"/>
            <a:endParaRPr lang="es-MX" sz="2000" dirty="0" smtClean="0">
              <a:latin typeface="+mj-lt"/>
              <a:ea typeface="Verdana" pitchFamily="34" charset="0"/>
              <a:cs typeface="Verdana" pitchFamily="34" charset="0"/>
            </a:endParaRPr>
          </a:p>
          <a:p>
            <a:pPr marL="361950" indent="-361950" algn="just">
              <a:buFont typeface="Wingdings" charset="2"/>
              <a:buChar char="§"/>
            </a:pPr>
            <a:r>
              <a:rPr lang="es-MX" sz="2000" b="1" dirty="0" smtClean="0">
                <a:latin typeface="+mj-lt"/>
                <a:ea typeface="Verdana" pitchFamily="34" charset="0"/>
                <a:cs typeface="Verdana" pitchFamily="34" charset="0"/>
              </a:rPr>
              <a:t>¡La planificación es un tema de todos y de nadie !</a:t>
            </a:r>
            <a:endParaRPr lang="es-MX" sz="2000" dirty="0" smtClean="0">
              <a:latin typeface="+mj-lt"/>
              <a:ea typeface="Verdana" pitchFamily="34" charset="0"/>
              <a:cs typeface="Verdana" pitchFamily="34" charset="0"/>
            </a:endParaRPr>
          </a:p>
        </p:txBody>
      </p:sp>
      <p:pic>
        <p:nvPicPr>
          <p:cNvPr id="10"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44624"/>
            <a:ext cx="1154741" cy="1295183"/>
          </a:xfrm>
          <a:prstGeom prst="rect">
            <a:avLst/>
          </a:prstGeom>
        </p:spPr>
      </p:pic>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44624"/>
            <a:ext cx="1368152" cy="1295184"/>
          </a:xfrm>
          <a:prstGeom prst="rect">
            <a:avLst/>
          </a:prstGeom>
        </p:spPr>
      </p:pic>
    </p:spTree>
    <p:extLst>
      <p:ext uri="{BB962C8B-B14F-4D97-AF65-F5344CB8AC3E}">
        <p14:creationId xmlns:p14="http://schemas.microsoft.com/office/powerpoint/2010/main" val="1853217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059832" y="711143"/>
            <a:ext cx="8411844" cy="369332"/>
          </a:xfrm>
          <a:prstGeom prst="rect">
            <a:avLst/>
          </a:prstGeom>
        </p:spPr>
        <p:txBody>
          <a:bodyPr wrap="square">
            <a:spAutoFit/>
          </a:bodyPr>
          <a:lstStyle/>
          <a:p>
            <a:r>
              <a:rPr lang="es-ES" b="1" dirty="0" smtClean="0">
                <a:latin typeface="Verdana" pitchFamily="34" charset="0"/>
                <a:ea typeface="Verdana" pitchFamily="34" charset="0"/>
                <a:cs typeface="Verdana" pitchFamily="34" charset="0"/>
              </a:rPr>
              <a:t>ESPECIALIDADES</a:t>
            </a:r>
            <a:endParaRPr lang="es-ES" b="1" dirty="0">
              <a:latin typeface="Verdana" pitchFamily="34" charset="0"/>
              <a:ea typeface="Verdana" pitchFamily="34" charset="0"/>
              <a:cs typeface="Verdana" pitchFamily="34" charset="0"/>
            </a:endParaRPr>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44624"/>
            <a:ext cx="1154741" cy="1295183"/>
          </a:xfrm>
          <a:prstGeom prst="rect">
            <a:avLst/>
          </a:prstGeom>
        </p:spPr>
      </p:pic>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44624"/>
            <a:ext cx="1368152" cy="1295184"/>
          </a:xfrm>
          <a:prstGeom prst="rect">
            <a:avLst/>
          </a:prstGeom>
        </p:spPr>
      </p:pic>
      <p:sp>
        <p:nvSpPr>
          <p:cNvPr id="2" name="Rectángulo 1"/>
          <p:cNvSpPr/>
          <p:nvPr/>
        </p:nvSpPr>
        <p:spPr>
          <a:xfrm>
            <a:off x="899592" y="1556792"/>
            <a:ext cx="7848872" cy="4596130"/>
          </a:xfrm>
          <a:prstGeom prst="rect">
            <a:avLst/>
          </a:prstGeom>
        </p:spPr>
        <p:txBody>
          <a:bodyPr wrap="square">
            <a:spAutoFit/>
          </a:bodyPr>
          <a:lstStyle/>
          <a:p>
            <a:pPr marL="342900" indent="-342900" algn="just">
              <a:lnSpc>
                <a:spcPct val="115000"/>
              </a:lnSpc>
              <a:spcAft>
                <a:spcPts val="1000"/>
              </a:spcAft>
              <a:buFont typeface="Wingdings" charset="2"/>
              <a:buChar char="§"/>
            </a:pPr>
            <a:r>
              <a:rPr lang="es-MX" sz="2000" dirty="0">
                <a:latin typeface="Arial" charset="0"/>
                <a:ea typeface="ＭＳ 明朝" charset="-128"/>
                <a:cs typeface="Times New Roman" charset="0"/>
              </a:rPr>
              <a:t>En el posgrado los problemas no son menores, pero su naturaleza es diferente, entre ellos destacan la formación inercial de especialistas médicos, con escasa planeación, con “exceso” de unos y “déficit” de </a:t>
            </a:r>
            <a:r>
              <a:rPr lang="es-MX" sz="2000" dirty="0" smtClean="0">
                <a:latin typeface="Arial" charset="0"/>
                <a:ea typeface="ＭＳ 明朝" charset="-128"/>
                <a:cs typeface="Times New Roman" charset="0"/>
              </a:rPr>
              <a:t>otros. </a:t>
            </a:r>
          </a:p>
          <a:p>
            <a:pPr marL="342900" indent="-342900" algn="just">
              <a:lnSpc>
                <a:spcPct val="115000"/>
              </a:lnSpc>
              <a:spcAft>
                <a:spcPts val="1000"/>
              </a:spcAft>
              <a:buFont typeface="Wingdings" charset="2"/>
              <a:buChar char="§"/>
            </a:pPr>
            <a:r>
              <a:rPr lang="es-MX" sz="2000" dirty="0">
                <a:latin typeface="Arial" charset="0"/>
                <a:ea typeface="ＭＳ 明朝" charset="-128"/>
                <a:cs typeface="Times New Roman" charset="0"/>
              </a:rPr>
              <a:t>L</a:t>
            </a:r>
            <a:r>
              <a:rPr lang="es-MX" sz="2000" dirty="0" smtClean="0">
                <a:latin typeface="Arial" charset="0"/>
                <a:ea typeface="ＭＳ 明朝" charset="-128"/>
                <a:cs typeface="Times New Roman" charset="0"/>
              </a:rPr>
              <a:t>a </a:t>
            </a:r>
            <a:r>
              <a:rPr lang="es-MX" sz="2000" dirty="0">
                <a:latin typeface="Arial" charset="0"/>
                <a:ea typeface="ＭＳ 明朝" charset="-128"/>
                <a:cs typeface="Times New Roman" charset="0"/>
              </a:rPr>
              <a:t>duración de algunas especialidades es muy prolongada, con heterogeneidad en la calidad de los programas y poca formación en investigación y docencia. </a:t>
            </a:r>
            <a:r>
              <a:rPr lang="es-MX" sz="2000" dirty="0" smtClean="0">
                <a:latin typeface="Arial" charset="0"/>
                <a:ea typeface="ＭＳ 明朝" charset="-128"/>
                <a:cs typeface="Times New Roman" charset="0"/>
              </a:rPr>
              <a:t> </a:t>
            </a:r>
          </a:p>
          <a:p>
            <a:pPr marL="342900" indent="-342900" algn="just">
              <a:lnSpc>
                <a:spcPct val="115000"/>
              </a:lnSpc>
              <a:spcAft>
                <a:spcPts val="1000"/>
              </a:spcAft>
              <a:buFont typeface="Wingdings" charset="2"/>
              <a:buChar char="§"/>
            </a:pPr>
            <a:r>
              <a:rPr lang="es-MX" sz="2000" dirty="0">
                <a:latin typeface="Arial" charset="0"/>
                <a:ea typeface="ＭＳ 明朝" charset="-128"/>
                <a:cs typeface="Times New Roman" charset="0"/>
              </a:rPr>
              <a:t>E</a:t>
            </a:r>
            <a:r>
              <a:rPr lang="es-MX" sz="2000" dirty="0" smtClean="0">
                <a:latin typeface="Arial" charset="0"/>
                <a:ea typeface="ＭＳ 明朝" charset="-128"/>
                <a:cs typeface="Times New Roman" charset="0"/>
              </a:rPr>
              <a:t>l </a:t>
            </a:r>
            <a:r>
              <a:rPr lang="es-MX" sz="2000" dirty="0">
                <a:latin typeface="Arial" charset="0"/>
                <a:ea typeface="ＭＳ 明朝" charset="-128"/>
                <a:cs typeface="Times New Roman" charset="0"/>
              </a:rPr>
              <a:t>proceso de selección mediante el Examen Nacional de Aspirantes a Residencias Médicas prácticamente no ha cambiado en 40 años, y existe limitada capacidad de las instituciones para formar alumnos, lo que ocasiona que en promedio, solo uno de cada </a:t>
            </a:r>
            <a:r>
              <a:rPr lang="es-MX" sz="2000" dirty="0" smtClean="0">
                <a:latin typeface="Arial" charset="0"/>
                <a:ea typeface="ＭＳ 明朝" charset="-128"/>
                <a:cs typeface="Times New Roman" charset="0"/>
              </a:rPr>
              <a:t>cinco </a:t>
            </a:r>
            <a:r>
              <a:rPr lang="es-MX" sz="2000" dirty="0">
                <a:latin typeface="Arial" charset="0"/>
                <a:ea typeface="ＭＳ 明朝" charset="-128"/>
                <a:cs typeface="Times New Roman" charset="0"/>
              </a:rPr>
              <a:t>sustentantes pueda ingresar. </a:t>
            </a:r>
            <a:endParaRPr lang="es-ES_tradnl" sz="2000" dirty="0">
              <a:effectLst/>
              <a:latin typeface="Calibri" charset="0"/>
              <a:ea typeface="ＭＳ 明朝" charset="-128"/>
              <a:cs typeface="Times New Roman" charset="0"/>
            </a:endParaRPr>
          </a:p>
        </p:txBody>
      </p:sp>
    </p:spTree>
    <p:extLst>
      <p:ext uri="{BB962C8B-B14F-4D97-AF65-F5344CB8AC3E}">
        <p14:creationId xmlns:p14="http://schemas.microsoft.com/office/powerpoint/2010/main" val="1154577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15008" y="1556792"/>
            <a:ext cx="8928992" cy="5661248"/>
          </a:xfrm>
        </p:spPr>
        <p:txBody>
          <a:bodyPr>
            <a:normAutofit fontScale="90000"/>
          </a:bodyPr>
          <a:lstStyle/>
          <a:p>
            <a:pPr algn="l"/>
            <a:r>
              <a:rPr lang="es-MX" sz="1600" b="1" dirty="0" smtClean="0">
                <a:solidFill>
                  <a:srgbClr val="323232"/>
                </a:solidFill>
                <a:latin typeface="Verdana" pitchFamily="34" charset="0"/>
                <a:ea typeface="Verdana" pitchFamily="34" charset="0"/>
                <a:cs typeface="Verdana" pitchFamily="34" charset="0"/>
              </a:rPr>
              <a:t/>
            </a:r>
            <a:br>
              <a:rPr lang="es-MX" sz="1600" b="1" dirty="0" smtClean="0">
                <a:solidFill>
                  <a:srgbClr val="323232"/>
                </a:solidFill>
                <a:latin typeface="Verdana" pitchFamily="34" charset="0"/>
                <a:ea typeface="Verdana" pitchFamily="34" charset="0"/>
                <a:cs typeface="Verdana" pitchFamily="34" charset="0"/>
              </a:rPr>
            </a:br>
            <a:r>
              <a:rPr lang="es-MX" sz="2700" b="1" dirty="0">
                <a:solidFill>
                  <a:srgbClr val="323232"/>
                </a:solidFill>
                <a:ea typeface="Verdana" pitchFamily="34" charset="0"/>
                <a:cs typeface="Verdana" pitchFamily="34" charset="0"/>
              </a:rPr>
              <a:t/>
            </a:r>
            <a:br>
              <a:rPr lang="es-MX" sz="2700" b="1" dirty="0">
                <a:solidFill>
                  <a:srgbClr val="323232"/>
                </a:solidFill>
                <a:ea typeface="Verdana" pitchFamily="34" charset="0"/>
                <a:cs typeface="Verdana" pitchFamily="34" charset="0"/>
              </a:rPr>
            </a:br>
            <a:r>
              <a:rPr lang="es-MX" sz="2700" b="1" dirty="0" smtClean="0">
                <a:solidFill>
                  <a:srgbClr val="323232"/>
                </a:solidFill>
                <a:ea typeface="Verdana" pitchFamily="34" charset="0"/>
                <a:cs typeface="Verdana" pitchFamily="34" charset="0"/>
              </a:rPr>
              <a:t>Se han realizado diversos foros para tratar el tema:</a:t>
            </a:r>
            <a:br>
              <a:rPr lang="es-MX" sz="2700" b="1" dirty="0" smtClean="0">
                <a:solidFill>
                  <a:srgbClr val="323232"/>
                </a:solidFill>
                <a:ea typeface="Verdana" pitchFamily="34" charset="0"/>
                <a:cs typeface="Verdana" pitchFamily="34" charset="0"/>
              </a:rPr>
            </a:br>
            <a:r>
              <a:rPr lang="es-MX" sz="2700" b="1" dirty="0" smtClean="0">
                <a:solidFill>
                  <a:srgbClr val="323232"/>
                </a:solidFill>
                <a:ea typeface="Verdana" pitchFamily="34" charset="0"/>
                <a:cs typeface="Verdana" pitchFamily="34" charset="0"/>
              </a:rPr>
              <a:t/>
            </a:r>
            <a:br>
              <a:rPr lang="es-MX" sz="2700" b="1" dirty="0" smtClean="0">
                <a:solidFill>
                  <a:srgbClr val="323232"/>
                </a:solidFill>
                <a:ea typeface="Verdana" pitchFamily="34" charset="0"/>
                <a:cs typeface="Verdana" pitchFamily="34" charset="0"/>
              </a:rPr>
            </a:br>
            <a:r>
              <a:rPr lang="es-MX" sz="2700" dirty="0" smtClean="0">
                <a:ea typeface="Verdana" pitchFamily="34" charset="0"/>
                <a:cs typeface="Verdana" pitchFamily="34" charset="0"/>
              </a:rPr>
              <a:t>- Consenso </a:t>
            </a:r>
            <a:r>
              <a:rPr lang="es-MX" sz="2700" dirty="0">
                <a:ea typeface="Verdana" pitchFamily="34" charset="0"/>
                <a:cs typeface="Verdana" pitchFamily="34" charset="0"/>
              </a:rPr>
              <a:t>de </a:t>
            </a:r>
            <a:r>
              <a:rPr lang="es-MX" sz="2700" dirty="0" smtClean="0">
                <a:ea typeface="Verdana" pitchFamily="34" charset="0"/>
                <a:cs typeface="Verdana" pitchFamily="34" charset="0"/>
              </a:rPr>
              <a:t>450 médicos especialistas</a:t>
            </a:r>
            <a:br>
              <a:rPr lang="es-MX" sz="2700" dirty="0" smtClean="0">
                <a:ea typeface="Verdana" pitchFamily="34" charset="0"/>
                <a:cs typeface="Verdana" pitchFamily="34" charset="0"/>
              </a:rPr>
            </a:br>
            <a:r>
              <a:rPr lang="es-MX" sz="2700" dirty="0" smtClean="0">
                <a:ea typeface="Verdana" pitchFamily="34" charset="0"/>
                <a:cs typeface="Verdana" pitchFamily="34" charset="0"/>
              </a:rPr>
              <a:t>- Talleres de expertos</a:t>
            </a:r>
            <a:r>
              <a:rPr lang="es-MX" sz="2700" dirty="0">
                <a:ea typeface="Verdana" pitchFamily="34" charset="0"/>
                <a:cs typeface="Verdana" pitchFamily="34" charset="0"/>
              </a:rPr>
              <a:t/>
            </a:r>
            <a:br>
              <a:rPr lang="es-MX" sz="2700" dirty="0">
                <a:ea typeface="Verdana" pitchFamily="34" charset="0"/>
                <a:cs typeface="Verdana" pitchFamily="34" charset="0"/>
              </a:rPr>
            </a:br>
            <a:r>
              <a:rPr lang="es-MX" sz="2700" dirty="0">
                <a:ea typeface="Verdana" pitchFamily="34" charset="0"/>
                <a:cs typeface="Verdana" pitchFamily="34" charset="0"/>
              </a:rPr>
              <a:t>- </a:t>
            </a:r>
            <a:r>
              <a:rPr lang="es-MX" sz="2700" dirty="0" smtClean="0">
                <a:ea typeface="Verdana" pitchFamily="34" charset="0"/>
                <a:cs typeface="Verdana" pitchFamily="34" charset="0"/>
              </a:rPr>
              <a:t>Propuestas </a:t>
            </a:r>
            <a:r>
              <a:rPr lang="es-MX" sz="2700" dirty="0">
                <a:ea typeface="Verdana" pitchFamily="34" charset="0"/>
                <a:cs typeface="Verdana" pitchFamily="34" charset="0"/>
              </a:rPr>
              <a:t>concretas para mejorar los </a:t>
            </a:r>
            <a:r>
              <a:rPr lang="es-MX" sz="2700" dirty="0" smtClean="0">
                <a:ea typeface="Verdana" pitchFamily="34" charset="0"/>
                <a:cs typeface="Verdana" pitchFamily="34" charset="0"/>
              </a:rPr>
              <a:t>programas</a:t>
            </a:r>
            <a:br>
              <a:rPr lang="es-MX" sz="2700" dirty="0" smtClean="0">
                <a:ea typeface="Verdana" pitchFamily="34" charset="0"/>
                <a:cs typeface="Verdana" pitchFamily="34" charset="0"/>
              </a:rPr>
            </a:br>
            <a:r>
              <a:rPr lang="es-MX" sz="2700" dirty="0" smtClean="0">
                <a:ea typeface="Verdana" pitchFamily="34" charset="0"/>
                <a:cs typeface="Verdana" pitchFamily="34" charset="0"/>
              </a:rPr>
              <a:t>- Unificación y cambio de nombre de algunas especialidades</a:t>
            </a:r>
            <a:br>
              <a:rPr lang="es-MX" sz="2700" dirty="0" smtClean="0">
                <a:ea typeface="Verdana" pitchFamily="34" charset="0"/>
                <a:cs typeface="Verdana" pitchFamily="34" charset="0"/>
              </a:rPr>
            </a:br>
            <a:r>
              <a:rPr lang="es-MX" sz="2700" dirty="0" smtClean="0">
                <a:ea typeface="Verdana" pitchFamily="34" charset="0"/>
                <a:cs typeface="Verdana" pitchFamily="34" charset="0"/>
              </a:rPr>
              <a:t>- Redefinición de pre-requisitos</a:t>
            </a:r>
            <a:br>
              <a:rPr lang="es-MX" sz="2700" dirty="0" smtClean="0">
                <a:ea typeface="Verdana" pitchFamily="34" charset="0"/>
                <a:cs typeface="Verdana" pitchFamily="34" charset="0"/>
              </a:rPr>
            </a:br>
            <a:r>
              <a:rPr lang="es-MX" sz="2700" dirty="0" smtClean="0">
                <a:ea typeface="Verdana" pitchFamily="34" charset="0"/>
                <a:cs typeface="Verdana" pitchFamily="34" charset="0"/>
              </a:rPr>
              <a:t>- Disminución de años de algunas especialidades</a:t>
            </a:r>
            <a:br>
              <a:rPr lang="es-MX" sz="2700" dirty="0" smtClean="0">
                <a:ea typeface="Verdana" pitchFamily="34" charset="0"/>
                <a:cs typeface="Verdana" pitchFamily="34" charset="0"/>
              </a:rPr>
            </a:br>
            <a:r>
              <a:rPr lang="es-MX" sz="2700" dirty="0" smtClean="0">
                <a:ea typeface="Verdana" pitchFamily="34" charset="0"/>
                <a:cs typeface="Verdana" pitchFamily="34" charset="0"/>
              </a:rPr>
              <a:t>- En general; se requieren formar más, pero no hay sitios adecuados </a:t>
            </a:r>
            <a:br>
              <a:rPr lang="es-MX" sz="2700" dirty="0" smtClean="0">
                <a:ea typeface="Verdana" pitchFamily="34" charset="0"/>
                <a:cs typeface="Verdana" pitchFamily="34" charset="0"/>
              </a:rPr>
            </a:br>
            <a:r>
              <a:rPr lang="es-MX" sz="2700" dirty="0" smtClean="0">
                <a:ea typeface="Verdana" pitchFamily="34" charset="0"/>
                <a:cs typeface="Verdana" pitchFamily="34" charset="0"/>
              </a:rPr>
              <a:t>- Libros </a:t>
            </a:r>
            <a:r>
              <a:rPr lang="es-MX" sz="2700" dirty="0">
                <a:ea typeface="Verdana" pitchFamily="34" charset="0"/>
                <a:cs typeface="Verdana" pitchFamily="34" charset="0"/>
              </a:rPr>
              <a:t>“</a:t>
            </a:r>
            <a:r>
              <a:rPr lang="es-MX" sz="2700" i="1" dirty="0">
                <a:ea typeface="Verdana" pitchFamily="34" charset="0"/>
                <a:cs typeface="Verdana" pitchFamily="34" charset="0"/>
              </a:rPr>
              <a:t>Desarrollo de Especialidades Médicas en México</a:t>
            </a:r>
            <a:r>
              <a:rPr lang="es-MX" sz="2700" dirty="0" smtClean="0">
                <a:ea typeface="Verdana" pitchFamily="34" charset="0"/>
                <a:cs typeface="Verdana" pitchFamily="34" charset="0"/>
              </a:rPr>
              <a:t>”</a:t>
            </a:r>
            <a:br>
              <a:rPr lang="es-MX" sz="2700" dirty="0" smtClean="0">
                <a:ea typeface="Verdana" pitchFamily="34" charset="0"/>
                <a:cs typeface="Verdana" pitchFamily="34" charset="0"/>
              </a:rPr>
            </a:br>
            <a:r>
              <a:rPr lang="es-MX" sz="2700" dirty="0" smtClean="0">
                <a:ea typeface="Verdana" pitchFamily="34" charset="0"/>
                <a:cs typeface="Verdana" pitchFamily="34" charset="0"/>
              </a:rPr>
              <a:t>              “La formaci</a:t>
            </a:r>
            <a:r>
              <a:rPr lang="es-ES" sz="2700" dirty="0" err="1" smtClean="0">
                <a:ea typeface="Verdana" pitchFamily="34" charset="0"/>
                <a:cs typeface="Verdana" pitchFamily="34" charset="0"/>
              </a:rPr>
              <a:t>ón</a:t>
            </a:r>
            <a:r>
              <a:rPr lang="es-ES" sz="2700" dirty="0" smtClean="0">
                <a:ea typeface="Verdana" pitchFamily="34" charset="0"/>
                <a:cs typeface="Verdana" pitchFamily="34" charset="0"/>
              </a:rPr>
              <a:t> de médicos especialistas en México”</a:t>
            </a:r>
            <a:r>
              <a:rPr lang="es-MX" sz="2700" dirty="0">
                <a:ea typeface="Verdana" pitchFamily="34" charset="0"/>
                <a:cs typeface="Verdana" pitchFamily="34" charset="0"/>
              </a:rPr>
              <a:t/>
            </a:r>
            <a:br>
              <a:rPr lang="es-MX" sz="2700" dirty="0">
                <a:ea typeface="Verdana" pitchFamily="34" charset="0"/>
                <a:cs typeface="Verdana" pitchFamily="34" charset="0"/>
              </a:rPr>
            </a:br>
            <a:r>
              <a:rPr lang="es-MX" sz="2700" dirty="0" smtClean="0">
                <a:ea typeface="Verdana" pitchFamily="34" charset="0"/>
                <a:cs typeface="Verdana" pitchFamily="34" charset="0"/>
              </a:rPr>
              <a:t>- Sesiones académicas, talleres, foros, etc.</a:t>
            </a:r>
            <a:r>
              <a:rPr lang="es-MX" sz="2700" dirty="0">
                <a:ea typeface="Verdana" pitchFamily="34" charset="0"/>
                <a:cs typeface="Verdana" pitchFamily="34" charset="0"/>
              </a:rPr>
              <a:t/>
            </a:r>
            <a:br>
              <a:rPr lang="es-MX" sz="2700" dirty="0">
                <a:ea typeface="Verdana" pitchFamily="34" charset="0"/>
                <a:cs typeface="Verdana" pitchFamily="34" charset="0"/>
              </a:rPr>
            </a:br>
            <a:r>
              <a:rPr lang="es-MX" sz="1600" dirty="0" smtClean="0">
                <a:latin typeface="Verdana" pitchFamily="34" charset="0"/>
                <a:ea typeface="Verdana" pitchFamily="34" charset="0"/>
                <a:cs typeface="Verdana" pitchFamily="34" charset="0"/>
              </a:rPr>
              <a:t/>
            </a:r>
            <a:br>
              <a:rPr lang="es-MX" sz="1600" dirty="0" smtClean="0">
                <a:latin typeface="Verdana" pitchFamily="34" charset="0"/>
                <a:ea typeface="Verdana" pitchFamily="34" charset="0"/>
                <a:cs typeface="Verdana" pitchFamily="34" charset="0"/>
              </a:rPr>
            </a:br>
            <a:r>
              <a:rPr lang="es-MX" sz="1600" dirty="0">
                <a:latin typeface="Verdana" pitchFamily="34" charset="0"/>
                <a:ea typeface="Verdana" pitchFamily="34" charset="0"/>
                <a:cs typeface="Verdana" pitchFamily="34" charset="0"/>
              </a:rPr>
              <a:t/>
            </a:r>
            <a:br>
              <a:rPr lang="es-MX" sz="1600" dirty="0">
                <a:latin typeface="Verdana" pitchFamily="34" charset="0"/>
                <a:ea typeface="Verdana" pitchFamily="34" charset="0"/>
                <a:cs typeface="Verdana" pitchFamily="34" charset="0"/>
              </a:rPr>
            </a:br>
            <a:r>
              <a:rPr lang="es-MX" sz="1600" dirty="0" smtClean="0">
                <a:latin typeface="Verdana" pitchFamily="34" charset="0"/>
                <a:ea typeface="Verdana" pitchFamily="34" charset="0"/>
                <a:cs typeface="Verdana" pitchFamily="34" charset="0"/>
              </a:rPr>
              <a:t/>
            </a:r>
            <a:br>
              <a:rPr lang="es-MX" sz="1600" dirty="0" smtClean="0">
                <a:latin typeface="Verdana" pitchFamily="34" charset="0"/>
                <a:ea typeface="Verdana" pitchFamily="34" charset="0"/>
                <a:cs typeface="Verdana" pitchFamily="34" charset="0"/>
              </a:rPr>
            </a:br>
            <a:r>
              <a:rPr lang="es-MX" sz="1600" dirty="0">
                <a:latin typeface="Verdana" pitchFamily="34" charset="0"/>
                <a:ea typeface="Verdana" pitchFamily="34" charset="0"/>
                <a:cs typeface="Verdana" pitchFamily="34" charset="0"/>
              </a:rPr>
              <a:t/>
            </a:r>
            <a:br>
              <a:rPr lang="es-MX" sz="1600" dirty="0">
                <a:latin typeface="Verdana" pitchFamily="34" charset="0"/>
                <a:ea typeface="Verdana" pitchFamily="34" charset="0"/>
                <a:cs typeface="Verdana" pitchFamily="34" charset="0"/>
              </a:rPr>
            </a:br>
            <a:r>
              <a:rPr lang="es-MX" sz="1600" dirty="0" smtClean="0">
                <a:latin typeface="Verdana" pitchFamily="34" charset="0"/>
                <a:ea typeface="Verdana" pitchFamily="34" charset="0"/>
                <a:cs typeface="Verdana" pitchFamily="34" charset="0"/>
              </a:rPr>
              <a:t/>
            </a:r>
            <a:br>
              <a:rPr lang="es-MX" sz="1600" dirty="0" smtClean="0">
                <a:latin typeface="Verdana" pitchFamily="34" charset="0"/>
                <a:ea typeface="Verdana" pitchFamily="34" charset="0"/>
                <a:cs typeface="Verdana" pitchFamily="34" charset="0"/>
              </a:rPr>
            </a:br>
            <a:r>
              <a:rPr lang="es-MX" sz="1600" dirty="0">
                <a:latin typeface="Verdana" pitchFamily="34" charset="0"/>
                <a:ea typeface="Verdana" pitchFamily="34" charset="0"/>
                <a:cs typeface="Verdana" pitchFamily="34" charset="0"/>
              </a:rPr>
              <a:t/>
            </a:r>
            <a:br>
              <a:rPr lang="es-MX" sz="1600" dirty="0">
                <a:latin typeface="Verdana" pitchFamily="34" charset="0"/>
                <a:ea typeface="Verdana" pitchFamily="34" charset="0"/>
                <a:cs typeface="Verdana" pitchFamily="34" charset="0"/>
              </a:rPr>
            </a:br>
            <a:r>
              <a:rPr lang="es-MX" sz="1600" dirty="0" smtClean="0">
                <a:latin typeface="Verdana" pitchFamily="34" charset="0"/>
                <a:ea typeface="Verdana" pitchFamily="34" charset="0"/>
                <a:cs typeface="Verdana" pitchFamily="34" charset="0"/>
              </a:rPr>
              <a:t/>
            </a:r>
            <a:br>
              <a:rPr lang="es-MX" sz="1600" dirty="0" smtClean="0">
                <a:latin typeface="Verdana" pitchFamily="34" charset="0"/>
                <a:ea typeface="Verdana" pitchFamily="34" charset="0"/>
                <a:cs typeface="Verdana" pitchFamily="34" charset="0"/>
              </a:rPr>
            </a:br>
            <a:r>
              <a:rPr lang="es-MX" sz="1600" dirty="0" smtClean="0">
                <a:latin typeface="Verdana" pitchFamily="34" charset="0"/>
                <a:ea typeface="Verdana" pitchFamily="34" charset="0"/>
                <a:cs typeface="Verdana" pitchFamily="34" charset="0"/>
              </a:rPr>
              <a:t/>
            </a:r>
            <a:br>
              <a:rPr lang="es-MX" sz="1600" dirty="0" smtClean="0">
                <a:latin typeface="Verdana" pitchFamily="34" charset="0"/>
                <a:ea typeface="Verdana" pitchFamily="34" charset="0"/>
                <a:cs typeface="Verdana" pitchFamily="34" charset="0"/>
              </a:rPr>
            </a:br>
            <a:endParaRPr lang="es-MX" sz="1600" dirty="0"/>
          </a:p>
        </p:txBody>
      </p:sp>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44624"/>
            <a:ext cx="1154741" cy="1295183"/>
          </a:xfrm>
          <a:prstGeom prst="rect">
            <a:avLst/>
          </a:prstGeom>
        </p:spPr>
      </p:pic>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44624"/>
            <a:ext cx="1368152" cy="1295184"/>
          </a:xfrm>
          <a:prstGeom prst="rect">
            <a:avLst/>
          </a:prstGeom>
        </p:spPr>
      </p:pic>
    </p:spTree>
    <p:extLst>
      <p:ext uri="{BB962C8B-B14F-4D97-AF65-F5344CB8AC3E}">
        <p14:creationId xmlns:p14="http://schemas.microsoft.com/office/powerpoint/2010/main" val="1789457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srcRect l="28343" t="7833" r="29216" b="3394"/>
          <a:stretch/>
        </p:blipFill>
        <p:spPr bwMode="auto">
          <a:xfrm>
            <a:off x="35496" y="55959"/>
            <a:ext cx="4495800" cy="6796643"/>
          </a:xfrm>
          <a:prstGeom prst="rect">
            <a:avLst/>
          </a:prstGeom>
          <a:ln>
            <a:noFill/>
          </a:ln>
          <a:extLst>
            <a:ext uri="{53640926-AAD7-44D8-BBD7-CCE9431645EC}">
              <a14:shadowObscured xmlns:a14="http://schemas.microsoft.com/office/drawing/2010/main"/>
            </a:ext>
          </a:extLst>
        </p:spPr>
      </p:pic>
      <p:pic>
        <p:nvPicPr>
          <p:cNvPr id="5" name="4 Imagen"/>
          <p:cNvPicPr/>
          <p:nvPr/>
        </p:nvPicPr>
        <p:blipFill rotWithShape="1">
          <a:blip r:embed="rId3"/>
          <a:srcRect l="33761" t="10962" r="33604" b="9181"/>
          <a:stretch/>
        </p:blipFill>
        <p:spPr bwMode="auto">
          <a:xfrm>
            <a:off x="4636826" y="55959"/>
            <a:ext cx="4471678" cy="68294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0009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3 Tabla"/>
          <p:cNvGraphicFramePr>
            <a:graphicFrameLocks noGrp="1"/>
          </p:cNvGraphicFramePr>
          <p:nvPr>
            <p:extLst>
              <p:ext uri="{D42A27DB-BD31-4B8C-83A1-F6EECF244321}">
                <p14:modId xmlns:p14="http://schemas.microsoft.com/office/powerpoint/2010/main" val="2580833883"/>
              </p:ext>
            </p:extLst>
          </p:nvPr>
        </p:nvGraphicFramePr>
        <p:xfrm>
          <a:off x="683565" y="1988839"/>
          <a:ext cx="7848874" cy="4346448"/>
        </p:xfrm>
        <a:graphic>
          <a:graphicData uri="http://schemas.openxmlformats.org/drawingml/2006/table">
            <a:tbl>
              <a:tblPr firstRow="1" firstCol="1" bandRow="1"/>
              <a:tblGrid>
                <a:gridCol w="3924437"/>
                <a:gridCol w="3924437"/>
              </a:tblGrid>
              <a:tr h="261766">
                <a:tc>
                  <a:txBody>
                    <a:bodyPr/>
                    <a:lstStyle/>
                    <a:p>
                      <a:pPr>
                        <a:lnSpc>
                          <a:spcPct val="115000"/>
                        </a:lnSpc>
                        <a:spcAft>
                          <a:spcPts val="1000"/>
                        </a:spcAft>
                      </a:pPr>
                      <a:r>
                        <a:rPr lang="es-MX" sz="1600" b="1" dirty="0">
                          <a:effectLst/>
                          <a:latin typeface="+mn-lt"/>
                          <a:ea typeface="Calibri"/>
                          <a:cs typeface="Times New Roman"/>
                        </a:rPr>
                        <a:t>País</a:t>
                      </a:r>
                      <a:endParaRPr lang="es-MX" sz="1600" b="1" dirty="0">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600" b="1" dirty="0" smtClean="0">
                          <a:effectLst/>
                          <a:latin typeface="Calibri"/>
                          <a:ea typeface="Times New Roman"/>
                          <a:cs typeface="Arial"/>
                        </a:rPr>
                        <a:t>Año 2011 </a:t>
                      </a:r>
                      <a:endParaRPr lang="es-MX" sz="1600" dirty="0">
                        <a:effectLst/>
                        <a:latin typeface="Cambria"/>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766">
                <a:tc>
                  <a:txBody>
                    <a:bodyPr/>
                    <a:lstStyle/>
                    <a:p>
                      <a:pPr>
                        <a:lnSpc>
                          <a:spcPct val="115000"/>
                        </a:lnSpc>
                        <a:spcAft>
                          <a:spcPts val="1000"/>
                        </a:spcAft>
                      </a:pPr>
                      <a:r>
                        <a:rPr lang="es-MX" sz="1600" b="1" dirty="0">
                          <a:effectLst/>
                          <a:latin typeface="+mn-lt"/>
                          <a:ea typeface="Times New Roman"/>
                          <a:cs typeface="Arial"/>
                        </a:rPr>
                        <a:t>Grecia</a:t>
                      </a:r>
                      <a:r>
                        <a:rPr lang="es-MX" sz="1600" b="1" baseline="30000" dirty="0">
                          <a:effectLst/>
                          <a:latin typeface="+mn-lt"/>
                          <a:ea typeface="Times New Roman"/>
                          <a:cs typeface="Arial"/>
                        </a:rPr>
                        <a:t> </a:t>
                      </a:r>
                      <a:endParaRPr lang="es-MX" sz="1600" b="1" dirty="0">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600">
                          <a:effectLst/>
                          <a:latin typeface="Calibri"/>
                          <a:ea typeface="Times New Roman"/>
                          <a:cs typeface="Arial"/>
                        </a:rPr>
                        <a:t>6.1</a:t>
                      </a:r>
                      <a:endParaRPr lang="es-MX" sz="1600">
                        <a:effectLst/>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766">
                <a:tc>
                  <a:txBody>
                    <a:bodyPr/>
                    <a:lstStyle/>
                    <a:p>
                      <a:pPr>
                        <a:lnSpc>
                          <a:spcPct val="115000"/>
                        </a:lnSpc>
                        <a:spcAft>
                          <a:spcPts val="1000"/>
                        </a:spcAft>
                      </a:pPr>
                      <a:r>
                        <a:rPr lang="es-MX" sz="1600" b="1" dirty="0">
                          <a:effectLst/>
                          <a:latin typeface="+mn-lt"/>
                          <a:ea typeface="Times New Roman"/>
                          <a:cs typeface="Arial"/>
                        </a:rPr>
                        <a:t>Austria</a:t>
                      </a:r>
                      <a:r>
                        <a:rPr lang="es-MX" sz="1600" b="1" baseline="30000" dirty="0">
                          <a:effectLst/>
                          <a:latin typeface="+mn-lt"/>
                          <a:ea typeface="Times New Roman"/>
                          <a:cs typeface="Arial"/>
                        </a:rPr>
                        <a:t> </a:t>
                      </a:r>
                      <a:endParaRPr lang="es-MX" sz="1600" b="1" dirty="0">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600">
                          <a:effectLst/>
                          <a:latin typeface="Calibri"/>
                          <a:ea typeface="Times New Roman"/>
                          <a:cs typeface="Arial"/>
                        </a:rPr>
                        <a:t>4.8</a:t>
                      </a:r>
                      <a:endParaRPr lang="es-MX" sz="1600">
                        <a:effectLst/>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766">
                <a:tc>
                  <a:txBody>
                    <a:bodyPr/>
                    <a:lstStyle/>
                    <a:p>
                      <a:pPr>
                        <a:lnSpc>
                          <a:spcPct val="115000"/>
                        </a:lnSpc>
                        <a:spcAft>
                          <a:spcPts val="1000"/>
                        </a:spcAft>
                      </a:pPr>
                      <a:r>
                        <a:rPr lang="es-MX" sz="1600" b="1" dirty="0">
                          <a:effectLst/>
                          <a:latin typeface="+mn-lt"/>
                          <a:ea typeface="Times New Roman"/>
                          <a:cs typeface="Arial"/>
                        </a:rPr>
                        <a:t>Italia</a:t>
                      </a:r>
                      <a:r>
                        <a:rPr lang="es-MX" sz="1600" b="1" baseline="30000" dirty="0">
                          <a:effectLst/>
                          <a:latin typeface="+mn-lt"/>
                          <a:ea typeface="Times New Roman"/>
                          <a:cs typeface="Arial"/>
                        </a:rPr>
                        <a:t> </a:t>
                      </a:r>
                      <a:endParaRPr lang="es-MX" sz="1600" b="1" dirty="0">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600">
                          <a:effectLst/>
                          <a:latin typeface="Calibri"/>
                          <a:ea typeface="Times New Roman"/>
                          <a:cs typeface="Arial"/>
                        </a:rPr>
                        <a:t>4.1</a:t>
                      </a:r>
                      <a:endParaRPr lang="es-MX" sz="1600">
                        <a:effectLst/>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766">
                <a:tc>
                  <a:txBody>
                    <a:bodyPr/>
                    <a:lstStyle/>
                    <a:p>
                      <a:pPr>
                        <a:lnSpc>
                          <a:spcPct val="115000"/>
                        </a:lnSpc>
                        <a:spcAft>
                          <a:spcPts val="1000"/>
                        </a:spcAft>
                      </a:pPr>
                      <a:r>
                        <a:rPr lang="es-MX" sz="1600" b="1" dirty="0">
                          <a:effectLst/>
                          <a:latin typeface="+mn-lt"/>
                          <a:ea typeface="Times New Roman"/>
                          <a:cs typeface="Arial"/>
                        </a:rPr>
                        <a:t>España</a:t>
                      </a:r>
                      <a:r>
                        <a:rPr lang="es-MX" sz="1600" b="1" baseline="30000" dirty="0">
                          <a:effectLst/>
                          <a:latin typeface="+mn-lt"/>
                          <a:ea typeface="Times New Roman"/>
                          <a:cs typeface="Arial"/>
                        </a:rPr>
                        <a:t> </a:t>
                      </a:r>
                      <a:endParaRPr lang="es-MX" sz="1600" b="1" dirty="0">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600">
                          <a:effectLst/>
                          <a:latin typeface="Calibri"/>
                          <a:ea typeface="Times New Roman"/>
                          <a:cs typeface="Arial"/>
                        </a:rPr>
                        <a:t>4.1</a:t>
                      </a:r>
                      <a:endParaRPr lang="es-MX" sz="1600">
                        <a:effectLst/>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766">
                <a:tc>
                  <a:txBody>
                    <a:bodyPr/>
                    <a:lstStyle/>
                    <a:p>
                      <a:pPr>
                        <a:lnSpc>
                          <a:spcPct val="115000"/>
                        </a:lnSpc>
                        <a:spcAft>
                          <a:spcPts val="1000"/>
                        </a:spcAft>
                      </a:pPr>
                      <a:r>
                        <a:rPr lang="es-MX" sz="1600" b="1" dirty="0">
                          <a:effectLst/>
                          <a:latin typeface="+mn-lt"/>
                          <a:ea typeface="Times New Roman"/>
                          <a:cs typeface="Arial"/>
                        </a:rPr>
                        <a:t>Portugal</a:t>
                      </a:r>
                      <a:r>
                        <a:rPr lang="es-MX" sz="1600" b="1" baseline="30000" dirty="0">
                          <a:effectLst/>
                          <a:latin typeface="+mn-lt"/>
                          <a:ea typeface="Times New Roman"/>
                          <a:cs typeface="Arial"/>
                        </a:rPr>
                        <a:t> </a:t>
                      </a:r>
                      <a:endParaRPr lang="es-MX" sz="1600" b="1" dirty="0">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600" dirty="0">
                          <a:effectLst/>
                          <a:latin typeface="Calibri"/>
                          <a:ea typeface="Times New Roman"/>
                          <a:cs typeface="Arial"/>
                        </a:rPr>
                        <a:t>4.0</a:t>
                      </a:r>
                      <a:endParaRPr lang="es-MX" sz="1600" dirty="0">
                        <a:effectLst/>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054">
                <a:tc>
                  <a:txBody>
                    <a:bodyPr/>
                    <a:lstStyle/>
                    <a:p>
                      <a:pPr>
                        <a:lnSpc>
                          <a:spcPct val="115000"/>
                        </a:lnSpc>
                        <a:spcAft>
                          <a:spcPts val="1000"/>
                        </a:spcAft>
                      </a:pPr>
                      <a:r>
                        <a:rPr lang="es-MX" sz="2000" b="1" dirty="0">
                          <a:solidFill>
                            <a:srgbClr val="FF0000"/>
                          </a:solidFill>
                          <a:effectLst/>
                          <a:latin typeface="+mn-lt"/>
                          <a:ea typeface="Times New Roman"/>
                          <a:cs typeface="Arial"/>
                        </a:rPr>
                        <a:t>Promedio </a:t>
                      </a:r>
                      <a:r>
                        <a:rPr lang="es-MX" sz="2000" b="1" dirty="0" smtClean="0">
                          <a:solidFill>
                            <a:srgbClr val="FF0000"/>
                          </a:solidFill>
                          <a:effectLst/>
                          <a:latin typeface="+mn-lt"/>
                          <a:ea typeface="Times New Roman"/>
                          <a:cs typeface="Arial"/>
                        </a:rPr>
                        <a:t>del OCDE</a:t>
                      </a:r>
                      <a:endParaRPr lang="es-MX" sz="2000" b="1" dirty="0">
                        <a:solidFill>
                          <a:srgbClr val="FF0000"/>
                        </a:solidFill>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000" b="1" dirty="0">
                          <a:solidFill>
                            <a:srgbClr val="FF0000"/>
                          </a:solidFill>
                          <a:effectLst/>
                          <a:latin typeface="Calibri"/>
                          <a:ea typeface="Times New Roman"/>
                          <a:cs typeface="Arial"/>
                        </a:rPr>
                        <a:t>3.2</a:t>
                      </a:r>
                      <a:endParaRPr lang="es-MX" sz="2000" dirty="0">
                        <a:solidFill>
                          <a:srgbClr val="FF0000"/>
                        </a:solidFill>
                        <a:effectLst/>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766">
                <a:tc>
                  <a:txBody>
                    <a:bodyPr/>
                    <a:lstStyle/>
                    <a:p>
                      <a:pPr>
                        <a:lnSpc>
                          <a:spcPct val="115000"/>
                        </a:lnSpc>
                        <a:spcAft>
                          <a:spcPts val="1000"/>
                        </a:spcAft>
                      </a:pPr>
                      <a:r>
                        <a:rPr lang="es-MX" sz="1600" b="1" dirty="0">
                          <a:effectLst/>
                          <a:latin typeface="+mn-lt"/>
                          <a:ea typeface="Times New Roman"/>
                          <a:cs typeface="Arial"/>
                        </a:rPr>
                        <a:t>Japón</a:t>
                      </a:r>
                      <a:r>
                        <a:rPr lang="es-MX" sz="1600" b="1" baseline="30000" dirty="0">
                          <a:effectLst/>
                          <a:latin typeface="+mn-lt"/>
                          <a:ea typeface="Times New Roman"/>
                          <a:cs typeface="Arial"/>
                        </a:rPr>
                        <a:t> </a:t>
                      </a:r>
                      <a:endParaRPr lang="es-MX" sz="1600" b="1" dirty="0">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600">
                          <a:effectLst/>
                          <a:latin typeface="Calibri"/>
                          <a:ea typeface="Times New Roman"/>
                          <a:cs typeface="Arial"/>
                        </a:rPr>
                        <a:t>2.2</a:t>
                      </a:r>
                      <a:endParaRPr lang="es-MX" sz="1600">
                        <a:effectLst/>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444">
                <a:tc>
                  <a:txBody>
                    <a:bodyPr/>
                    <a:lstStyle/>
                    <a:p>
                      <a:pPr>
                        <a:lnSpc>
                          <a:spcPct val="115000"/>
                        </a:lnSpc>
                        <a:spcAft>
                          <a:spcPts val="1000"/>
                        </a:spcAft>
                      </a:pPr>
                      <a:r>
                        <a:rPr lang="es-MX" sz="2000" b="1" dirty="0">
                          <a:solidFill>
                            <a:srgbClr val="FF0000"/>
                          </a:solidFill>
                          <a:effectLst/>
                          <a:latin typeface="+mn-lt"/>
                          <a:ea typeface="Times New Roman"/>
                          <a:cs typeface="Arial"/>
                        </a:rPr>
                        <a:t>México</a:t>
                      </a:r>
                      <a:r>
                        <a:rPr lang="es-MX" sz="2000" b="1" baseline="30000" dirty="0">
                          <a:solidFill>
                            <a:srgbClr val="FF0000"/>
                          </a:solidFill>
                          <a:effectLst/>
                          <a:latin typeface="+mn-lt"/>
                          <a:ea typeface="Times New Roman"/>
                          <a:cs typeface="Arial"/>
                        </a:rPr>
                        <a:t> </a:t>
                      </a:r>
                      <a:endParaRPr lang="es-MX" sz="2000" b="1" dirty="0">
                        <a:solidFill>
                          <a:srgbClr val="FF0000"/>
                        </a:solidFill>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2000" b="1" dirty="0">
                          <a:solidFill>
                            <a:srgbClr val="FF0000"/>
                          </a:solidFill>
                          <a:effectLst/>
                          <a:latin typeface="Calibri"/>
                          <a:ea typeface="Times New Roman"/>
                          <a:cs typeface="Arial"/>
                        </a:rPr>
                        <a:t>2.2</a:t>
                      </a:r>
                      <a:endParaRPr lang="es-MX" sz="2000" b="1" dirty="0">
                        <a:solidFill>
                          <a:srgbClr val="FF0000"/>
                        </a:solidFill>
                        <a:effectLst/>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766">
                <a:tc>
                  <a:txBody>
                    <a:bodyPr/>
                    <a:lstStyle/>
                    <a:p>
                      <a:pPr>
                        <a:lnSpc>
                          <a:spcPct val="115000"/>
                        </a:lnSpc>
                        <a:spcAft>
                          <a:spcPts val="1000"/>
                        </a:spcAft>
                      </a:pPr>
                      <a:r>
                        <a:rPr lang="es-MX" sz="1600" b="1" dirty="0">
                          <a:effectLst/>
                          <a:latin typeface="+mn-lt"/>
                          <a:ea typeface="Times New Roman"/>
                          <a:cs typeface="Arial"/>
                        </a:rPr>
                        <a:t>Corea</a:t>
                      </a:r>
                      <a:r>
                        <a:rPr lang="es-MX" sz="1600" b="1" baseline="30000" dirty="0">
                          <a:effectLst/>
                          <a:latin typeface="+mn-lt"/>
                          <a:ea typeface="Times New Roman"/>
                          <a:cs typeface="Arial"/>
                        </a:rPr>
                        <a:t> </a:t>
                      </a:r>
                      <a:endParaRPr lang="es-MX" sz="1600" b="1" dirty="0">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600" dirty="0">
                          <a:effectLst/>
                          <a:latin typeface="Calibri"/>
                          <a:ea typeface="Times New Roman"/>
                          <a:cs typeface="Arial"/>
                        </a:rPr>
                        <a:t>2.0</a:t>
                      </a:r>
                      <a:endParaRPr lang="es-MX" sz="1600" dirty="0">
                        <a:effectLst/>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766">
                <a:tc>
                  <a:txBody>
                    <a:bodyPr/>
                    <a:lstStyle/>
                    <a:p>
                      <a:pPr>
                        <a:lnSpc>
                          <a:spcPct val="115000"/>
                        </a:lnSpc>
                        <a:spcAft>
                          <a:spcPts val="1000"/>
                        </a:spcAft>
                      </a:pPr>
                      <a:r>
                        <a:rPr lang="es-MX" sz="1600" b="1" dirty="0">
                          <a:effectLst/>
                          <a:latin typeface="+mn-lt"/>
                          <a:ea typeface="Times New Roman"/>
                          <a:cs typeface="Arial"/>
                        </a:rPr>
                        <a:t>Turquía</a:t>
                      </a:r>
                      <a:r>
                        <a:rPr lang="es-MX" sz="1600" b="1" baseline="30000" dirty="0">
                          <a:effectLst/>
                          <a:latin typeface="+mn-lt"/>
                          <a:ea typeface="Times New Roman"/>
                          <a:cs typeface="Arial"/>
                        </a:rPr>
                        <a:t> </a:t>
                      </a:r>
                      <a:endParaRPr lang="es-MX" sz="1600" b="1" dirty="0">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600">
                          <a:effectLst/>
                          <a:latin typeface="Calibri"/>
                          <a:ea typeface="Times New Roman"/>
                          <a:cs typeface="Arial"/>
                        </a:rPr>
                        <a:t>1.7</a:t>
                      </a:r>
                      <a:endParaRPr lang="es-MX" sz="1600">
                        <a:effectLst/>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766">
                <a:tc>
                  <a:txBody>
                    <a:bodyPr/>
                    <a:lstStyle/>
                    <a:p>
                      <a:pPr>
                        <a:lnSpc>
                          <a:spcPct val="115000"/>
                        </a:lnSpc>
                        <a:spcAft>
                          <a:spcPts val="1000"/>
                        </a:spcAft>
                      </a:pPr>
                      <a:r>
                        <a:rPr lang="es-MX" sz="1600" b="1" dirty="0">
                          <a:effectLst/>
                          <a:latin typeface="+mn-lt"/>
                          <a:ea typeface="Times New Roman"/>
                          <a:cs typeface="Arial"/>
                        </a:rPr>
                        <a:t>Chile</a:t>
                      </a:r>
                      <a:r>
                        <a:rPr lang="es-MX" sz="1600" b="1" baseline="30000" dirty="0">
                          <a:effectLst/>
                          <a:latin typeface="+mn-lt"/>
                          <a:ea typeface="Times New Roman"/>
                          <a:cs typeface="Arial"/>
                        </a:rPr>
                        <a:t> </a:t>
                      </a:r>
                      <a:endParaRPr lang="es-MX" sz="1600" b="1" dirty="0">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600" dirty="0">
                          <a:effectLst/>
                          <a:latin typeface="Calibri"/>
                          <a:ea typeface="Times New Roman"/>
                          <a:cs typeface="Arial"/>
                        </a:rPr>
                        <a:t>1.6</a:t>
                      </a:r>
                      <a:endParaRPr lang="es-MX" sz="1600" dirty="0">
                        <a:effectLst/>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766">
                <a:tc>
                  <a:txBody>
                    <a:bodyPr/>
                    <a:lstStyle/>
                    <a:p>
                      <a:pPr>
                        <a:lnSpc>
                          <a:spcPct val="115000"/>
                        </a:lnSpc>
                        <a:spcAft>
                          <a:spcPts val="1000"/>
                        </a:spcAft>
                      </a:pPr>
                      <a:r>
                        <a:rPr lang="es-MX" sz="1600" b="1" dirty="0" smtClean="0">
                          <a:effectLst/>
                          <a:latin typeface="+mn-lt"/>
                          <a:ea typeface="MS Mincho"/>
                          <a:cs typeface="Times New Roman"/>
                        </a:rPr>
                        <a:t>China</a:t>
                      </a:r>
                      <a:endParaRPr lang="es-MX" sz="1600" b="1" dirty="0">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600" dirty="0" smtClean="0">
                          <a:effectLst/>
                          <a:latin typeface="Cambria"/>
                          <a:ea typeface="MS Mincho"/>
                          <a:cs typeface="Times New Roman"/>
                        </a:rPr>
                        <a:t>1.5</a:t>
                      </a:r>
                      <a:endParaRPr lang="es-MX" sz="1600" dirty="0">
                        <a:effectLst/>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766">
                <a:tc>
                  <a:txBody>
                    <a:bodyPr/>
                    <a:lstStyle/>
                    <a:p>
                      <a:pPr>
                        <a:lnSpc>
                          <a:spcPct val="115000"/>
                        </a:lnSpc>
                        <a:spcAft>
                          <a:spcPts val="1000"/>
                        </a:spcAft>
                      </a:pPr>
                      <a:r>
                        <a:rPr lang="es-MX" sz="1600" b="1" dirty="0" smtClean="0">
                          <a:effectLst/>
                          <a:latin typeface="+mn-lt"/>
                          <a:ea typeface="MS Mincho"/>
                          <a:cs typeface="Times New Roman"/>
                        </a:rPr>
                        <a:t>Sudáfrica</a:t>
                      </a:r>
                      <a:endParaRPr lang="es-MX" sz="1600" b="1" dirty="0">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600" dirty="0" smtClean="0">
                          <a:effectLst/>
                          <a:latin typeface="Cambria"/>
                          <a:ea typeface="MS Mincho"/>
                          <a:cs typeface="Times New Roman"/>
                        </a:rPr>
                        <a:t>0.8</a:t>
                      </a:r>
                      <a:endParaRPr lang="es-MX" sz="1600" dirty="0">
                        <a:effectLst/>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766">
                <a:tc>
                  <a:txBody>
                    <a:bodyPr/>
                    <a:lstStyle/>
                    <a:p>
                      <a:pPr>
                        <a:lnSpc>
                          <a:spcPct val="115000"/>
                        </a:lnSpc>
                        <a:spcAft>
                          <a:spcPts val="1000"/>
                        </a:spcAft>
                      </a:pPr>
                      <a:r>
                        <a:rPr lang="es-MX" sz="1600" b="1" dirty="0" smtClean="0">
                          <a:effectLst/>
                          <a:latin typeface="+mn-lt"/>
                          <a:ea typeface="MS Mincho"/>
                          <a:cs typeface="Times New Roman"/>
                        </a:rPr>
                        <a:t>India</a:t>
                      </a:r>
                      <a:endParaRPr lang="es-MX" sz="1600" b="1" dirty="0">
                        <a:effectLst/>
                        <a:latin typeface="+mn-lt"/>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MX" sz="1600" dirty="0" smtClean="0">
                          <a:effectLst/>
                          <a:latin typeface="Cambria"/>
                          <a:ea typeface="MS Mincho"/>
                          <a:cs typeface="Times New Roman"/>
                        </a:rPr>
                        <a:t>0.7</a:t>
                      </a:r>
                      <a:endParaRPr lang="es-MX" sz="1600" dirty="0">
                        <a:effectLst/>
                        <a:latin typeface="Cambria"/>
                        <a:ea typeface="MS Mincho"/>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2 CuadroTexto"/>
          <p:cNvSpPr txBox="1"/>
          <p:nvPr/>
        </p:nvSpPr>
        <p:spPr>
          <a:xfrm>
            <a:off x="1" y="1268760"/>
            <a:ext cx="9143999" cy="338554"/>
          </a:xfrm>
          <a:prstGeom prst="rect">
            <a:avLst/>
          </a:prstGeom>
          <a:noFill/>
        </p:spPr>
        <p:txBody>
          <a:bodyPr wrap="square" rtlCol="0">
            <a:spAutoFit/>
          </a:bodyPr>
          <a:lstStyle/>
          <a:p>
            <a:pPr lvl="0" algn="just"/>
            <a:r>
              <a:rPr lang="es-MX" sz="1600" b="1" dirty="0">
                <a:latin typeface="Verdana" panose="020B0604030504040204" pitchFamily="34" charset="0"/>
                <a:ea typeface="Verdana" panose="020B0604030504040204" pitchFamily="34" charset="0"/>
                <a:cs typeface="Verdana" panose="020B0604030504040204" pitchFamily="34" charset="0"/>
              </a:rPr>
              <a:t> </a:t>
            </a:r>
            <a:r>
              <a:rPr lang="es-MX" sz="1600" b="1" dirty="0" smtClean="0">
                <a:latin typeface="Verdana" panose="020B0604030504040204" pitchFamily="34" charset="0"/>
                <a:ea typeface="Verdana" panose="020B0604030504040204" pitchFamily="34" charset="0"/>
                <a:cs typeface="Verdana" panose="020B0604030504040204" pitchFamily="34" charset="0"/>
              </a:rPr>
              <a:t>        			Médicos por 1000 habitantes</a:t>
            </a:r>
          </a:p>
        </p:txBody>
      </p:sp>
      <p:pic>
        <p:nvPicPr>
          <p:cNvPr id="1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6381328"/>
            <a:ext cx="8130988" cy="22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44624"/>
            <a:ext cx="1154741" cy="1295183"/>
          </a:xfrm>
          <a:prstGeom prst="rect">
            <a:avLst/>
          </a:prstGeom>
        </p:spPr>
      </p:pic>
      <p:pic>
        <p:nvPicPr>
          <p:cNvPr id="15" name="1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44624"/>
            <a:ext cx="1368152" cy="1295184"/>
          </a:xfrm>
          <a:prstGeom prst="rect">
            <a:avLst/>
          </a:prstGeom>
        </p:spPr>
      </p:pic>
    </p:spTree>
    <p:extLst>
      <p:ext uri="{BB962C8B-B14F-4D97-AF65-F5344CB8AC3E}">
        <p14:creationId xmlns:p14="http://schemas.microsoft.com/office/powerpoint/2010/main" val="3774393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85" y="1844823"/>
            <a:ext cx="8401355" cy="4176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797" y="6300941"/>
            <a:ext cx="8130988" cy="22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44624"/>
            <a:ext cx="1154741" cy="1295183"/>
          </a:xfrm>
          <a:prstGeom prst="rect">
            <a:avLst/>
          </a:prstGeom>
        </p:spPr>
      </p:pic>
      <p:pic>
        <p:nvPicPr>
          <p:cNvPr id="9" name="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44624"/>
            <a:ext cx="1368152" cy="1295184"/>
          </a:xfrm>
          <a:prstGeom prst="rect">
            <a:avLst/>
          </a:prstGeom>
        </p:spPr>
      </p:pic>
    </p:spTree>
    <p:extLst>
      <p:ext uri="{BB962C8B-B14F-4D97-AF65-F5344CB8AC3E}">
        <p14:creationId xmlns:p14="http://schemas.microsoft.com/office/powerpoint/2010/main" val="2361963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7"/>
          <p:cNvGraphicFramePr>
            <a:graphicFrameLocks/>
          </p:cNvGraphicFramePr>
          <p:nvPr>
            <p:extLst>
              <p:ext uri="{D42A27DB-BD31-4B8C-83A1-F6EECF244321}">
                <p14:modId xmlns:p14="http://schemas.microsoft.com/office/powerpoint/2010/main" val="834448748"/>
              </p:ext>
            </p:extLst>
          </p:nvPr>
        </p:nvGraphicFramePr>
        <p:xfrm>
          <a:off x="612866" y="2616587"/>
          <a:ext cx="7992888" cy="3827457"/>
        </p:xfrm>
        <a:graphic>
          <a:graphicData uri="http://schemas.openxmlformats.org/drawingml/2006/chart">
            <c:chart xmlns:c="http://schemas.openxmlformats.org/drawingml/2006/chart" xmlns:r="http://schemas.openxmlformats.org/officeDocument/2006/relationships" r:id="rId2"/>
          </a:graphicData>
        </a:graphic>
      </p:graphicFrame>
      <p:sp>
        <p:nvSpPr>
          <p:cNvPr id="9" name="CuadroTexto 8"/>
          <p:cNvSpPr txBox="1"/>
          <p:nvPr/>
        </p:nvSpPr>
        <p:spPr>
          <a:xfrm>
            <a:off x="179512" y="1661899"/>
            <a:ext cx="8640960" cy="830997"/>
          </a:xfrm>
          <a:prstGeom prst="rect">
            <a:avLst/>
          </a:prstGeom>
          <a:noFill/>
        </p:spPr>
        <p:txBody>
          <a:bodyPr wrap="square" rtlCol="0">
            <a:spAutoFit/>
          </a:bodyPr>
          <a:lstStyle/>
          <a:p>
            <a:pPr algn="just"/>
            <a:r>
              <a:rPr lang="es-MX" sz="1600" b="1" dirty="0" smtClean="0">
                <a:latin typeface="Verdana" panose="020B0604030504040204" pitchFamily="34" charset="0"/>
                <a:ea typeface="Verdana" panose="020B0604030504040204" pitchFamily="34" charset="0"/>
                <a:cs typeface="Verdana" panose="020B0604030504040204" pitchFamily="34" charset="0"/>
              </a:rPr>
              <a:t>Sin embargo, México gradúa anualmente más médicos que el promedio de la OCDE. El problema no es el déficit de formación de médicos, sino la formación de especialistas y su incorporación al Sistema de Salud.</a:t>
            </a:r>
            <a:endParaRPr lang="es-MX" sz="1600" b="1" dirty="0">
              <a:latin typeface="Verdana" panose="020B0604030504040204" pitchFamily="34" charset="0"/>
              <a:ea typeface="Verdana" panose="020B0604030504040204" pitchFamily="34" charset="0"/>
              <a:cs typeface="Verdana" panose="020B0604030504040204" pitchFamily="34" charset="0"/>
            </a:endParaRPr>
          </a:p>
        </p:txBody>
      </p:sp>
      <p:sp>
        <p:nvSpPr>
          <p:cNvPr id="11" name="CuadroTexto 10"/>
          <p:cNvSpPr txBox="1"/>
          <p:nvPr/>
        </p:nvSpPr>
        <p:spPr>
          <a:xfrm>
            <a:off x="453282" y="6444044"/>
            <a:ext cx="3744416" cy="369332"/>
          </a:xfrm>
          <a:prstGeom prst="rect">
            <a:avLst/>
          </a:prstGeom>
          <a:noFill/>
        </p:spPr>
        <p:txBody>
          <a:bodyPr wrap="square" rtlCol="0">
            <a:spAutoFit/>
          </a:bodyPr>
          <a:lstStyle/>
          <a:p>
            <a:r>
              <a:rPr lang="es-MX" b="1" dirty="0" smtClean="0">
                <a:solidFill>
                  <a:schemeClr val="tx2">
                    <a:lumMod val="50000"/>
                  </a:schemeClr>
                </a:solidFill>
              </a:rPr>
              <a:t>Fuente: OECD </a:t>
            </a:r>
            <a:r>
              <a:rPr lang="es-MX" b="1" dirty="0" err="1" smtClean="0">
                <a:solidFill>
                  <a:schemeClr val="tx2">
                    <a:lumMod val="50000"/>
                  </a:schemeClr>
                </a:solidFill>
              </a:rPr>
              <a:t>Health</a:t>
            </a:r>
            <a:r>
              <a:rPr lang="es-MX" b="1" dirty="0" smtClean="0">
                <a:solidFill>
                  <a:schemeClr val="tx2">
                    <a:lumMod val="50000"/>
                  </a:schemeClr>
                </a:solidFill>
              </a:rPr>
              <a:t> Data 2013.</a:t>
            </a:r>
            <a:endParaRPr lang="es-MX" b="1" dirty="0">
              <a:solidFill>
                <a:schemeClr val="tx2">
                  <a:lumMod val="50000"/>
                </a:schemeClr>
              </a:solidFill>
            </a:endParaRPr>
          </a:p>
        </p:txBody>
      </p:sp>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44624"/>
            <a:ext cx="1154741" cy="1295183"/>
          </a:xfrm>
          <a:prstGeom prst="rect">
            <a:avLst/>
          </a:prstGeom>
        </p:spPr>
      </p:pic>
      <p:pic>
        <p:nvPicPr>
          <p:cNvPr id="12" name="1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44624"/>
            <a:ext cx="1368152" cy="1295184"/>
          </a:xfrm>
          <a:prstGeom prst="rect">
            <a:avLst/>
          </a:prstGeom>
        </p:spPr>
      </p:pic>
    </p:spTree>
    <p:extLst>
      <p:ext uri="{BB962C8B-B14F-4D97-AF65-F5344CB8AC3E}">
        <p14:creationId xmlns:p14="http://schemas.microsoft.com/office/powerpoint/2010/main" val="4027954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453282" y="6259378"/>
            <a:ext cx="5414862" cy="369332"/>
          </a:xfrm>
          <a:prstGeom prst="rect">
            <a:avLst/>
          </a:prstGeom>
          <a:noFill/>
        </p:spPr>
        <p:txBody>
          <a:bodyPr wrap="square" rtlCol="0">
            <a:spAutoFit/>
          </a:bodyPr>
          <a:lstStyle/>
          <a:p>
            <a:r>
              <a:rPr lang="es-MX" b="1" dirty="0" smtClean="0">
                <a:solidFill>
                  <a:schemeClr val="tx2">
                    <a:lumMod val="50000"/>
                  </a:schemeClr>
                </a:solidFill>
              </a:rPr>
              <a:t>Fuente: OECD, </a:t>
            </a:r>
            <a:r>
              <a:rPr lang="es-MX" b="1" dirty="0" err="1" smtClean="0">
                <a:solidFill>
                  <a:schemeClr val="tx2">
                    <a:lumMod val="50000"/>
                  </a:schemeClr>
                </a:solidFill>
              </a:rPr>
              <a:t>Health</a:t>
            </a:r>
            <a:r>
              <a:rPr lang="es-MX" b="1" dirty="0" smtClean="0">
                <a:solidFill>
                  <a:schemeClr val="tx2">
                    <a:lumMod val="50000"/>
                  </a:schemeClr>
                </a:solidFill>
              </a:rPr>
              <a:t> at a </a:t>
            </a:r>
            <a:r>
              <a:rPr lang="es-MX" b="1" dirty="0" err="1" smtClean="0">
                <a:solidFill>
                  <a:schemeClr val="tx2">
                    <a:lumMod val="50000"/>
                  </a:schemeClr>
                </a:solidFill>
              </a:rPr>
              <a:t>Glance</a:t>
            </a:r>
            <a:r>
              <a:rPr lang="es-MX" b="1" dirty="0">
                <a:solidFill>
                  <a:schemeClr val="tx2">
                    <a:lumMod val="50000"/>
                  </a:schemeClr>
                </a:solidFill>
              </a:rPr>
              <a:t>.</a:t>
            </a:r>
            <a:r>
              <a:rPr lang="es-MX" b="1" dirty="0" smtClean="0">
                <a:solidFill>
                  <a:schemeClr val="tx2">
                    <a:lumMod val="50000"/>
                  </a:schemeClr>
                </a:solidFill>
              </a:rPr>
              <a:t> 2015.</a:t>
            </a:r>
            <a:endParaRPr lang="es-MX" b="1" dirty="0">
              <a:solidFill>
                <a:schemeClr val="tx2">
                  <a:lumMod val="50000"/>
                </a:schemeClr>
              </a:solidFill>
            </a:endParaRPr>
          </a:p>
        </p:txBody>
      </p:sp>
      <p:pic>
        <p:nvPicPr>
          <p:cNvPr id="10"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44624"/>
            <a:ext cx="1154741" cy="1295183"/>
          </a:xfrm>
          <a:prstGeom prst="rect">
            <a:avLst/>
          </a:prstGeom>
        </p:spPr>
      </p:pic>
      <p:pic>
        <p:nvPicPr>
          <p:cNvPr id="12" name="1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44624"/>
            <a:ext cx="1368152" cy="1295184"/>
          </a:xfrm>
          <a:prstGeom prst="rect">
            <a:avLst/>
          </a:prstGeom>
        </p:spPr>
      </p:pic>
      <p:graphicFrame>
        <p:nvGraphicFramePr>
          <p:cNvPr id="14" name="Chart 1"/>
          <p:cNvGraphicFramePr>
            <a:graphicFrameLocks/>
          </p:cNvGraphicFramePr>
          <p:nvPr>
            <p:extLst/>
          </p:nvPr>
        </p:nvGraphicFramePr>
        <p:xfrm>
          <a:off x="487066" y="1916832"/>
          <a:ext cx="8295182" cy="41671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87509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73076" y="5877272"/>
            <a:ext cx="8516599" cy="338554"/>
          </a:xfrm>
          <a:prstGeom prst="rect">
            <a:avLst/>
          </a:prstGeom>
        </p:spPr>
        <p:txBody>
          <a:bodyPr wrap="square">
            <a:spAutoFit/>
          </a:bodyPr>
          <a:lstStyle/>
          <a:p>
            <a:pPr lvl="0" algn="just"/>
            <a:r>
              <a:rPr lang="es-MX" sz="1600" b="1" dirty="0">
                <a:latin typeface="Verdana" panose="020B0604030504040204" pitchFamily="34" charset="0"/>
                <a:ea typeface="Verdana" panose="020B0604030504040204" pitchFamily="34" charset="0"/>
                <a:cs typeface="Verdana" panose="020B0604030504040204" pitchFamily="34" charset="0"/>
              </a:rPr>
              <a:t> </a:t>
            </a:r>
          </a:p>
        </p:txBody>
      </p:sp>
      <p:graphicFrame>
        <p:nvGraphicFramePr>
          <p:cNvPr id="8" name="Tabla 7"/>
          <p:cNvGraphicFramePr>
            <a:graphicFrameLocks noGrp="1"/>
          </p:cNvGraphicFramePr>
          <p:nvPr>
            <p:extLst>
              <p:ext uri="{D42A27DB-BD31-4B8C-83A1-F6EECF244321}">
                <p14:modId xmlns:p14="http://schemas.microsoft.com/office/powerpoint/2010/main" val="1669610086"/>
              </p:ext>
            </p:extLst>
          </p:nvPr>
        </p:nvGraphicFramePr>
        <p:xfrm>
          <a:off x="467544" y="2161000"/>
          <a:ext cx="8024272" cy="3788280"/>
        </p:xfrm>
        <a:graphic>
          <a:graphicData uri="http://schemas.openxmlformats.org/drawingml/2006/table">
            <a:tbl>
              <a:tblPr firstRow="1" firstCol="1" bandRow="1"/>
              <a:tblGrid>
                <a:gridCol w="3997984"/>
                <a:gridCol w="4026288"/>
              </a:tblGrid>
              <a:tr h="473535">
                <a:tc>
                  <a:txBody>
                    <a:bodyPr/>
                    <a:lstStyle/>
                    <a:p>
                      <a:pPr algn="ctr">
                        <a:lnSpc>
                          <a:spcPct val="115000"/>
                        </a:lnSpc>
                        <a:spcAft>
                          <a:spcPts val="0"/>
                        </a:spcAft>
                      </a:pPr>
                      <a:r>
                        <a:rPr lang="es-MX"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ENTIDAD FEDERATIVA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algn="ctr">
                        <a:lnSpc>
                          <a:spcPct val="115000"/>
                        </a:lnSpc>
                        <a:spcAft>
                          <a:spcPts val="0"/>
                        </a:spcAft>
                      </a:pPr>
                      <a:r>
                        <a:rPr lang="es-MX"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ESPECIALISTAS POR 1000 HABITANTES</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r>
              <a:tr h="473535">
                <a:tc>
                  <a:txBody>
                    <a:bodyPr/>
                    <a:lstStyle/>
                    <a:p>
                      <a:pPr>
                        <a:lnSpc>
                          <a:spcPct val="115000"/>
                        </a:lnSpc>
                        <a:spcAft>
                          <a:spcPts val="0"/>
                        </a:spcAft>
                      </a:pPr>
                      <a:r>
                        <a:rPr lang="es-MX" sz="1800" b="1">
                          <a:effectLst/>
                          <a:latin typeface="Calibri" panose="020F0502020204030204" pitchFamily="34" charset="0"/>
                          <a:ea typeface="Calibri" panose="020F0502020204030204" pitchFamily="34" charset="0"/>
                          <a:cs typeface="Times New Roman" panose="02020603050405020304" pitchFamily="18" charset="0"/>
                        </a:rPr>
                        <a:t>México (sector público y privado)</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MX" sz="1800" b="1" dirty="0">
                          <a:effectLst/>
                          <a:latin typeface="Calibri" panose="020F0502020204030204" pitchFamily="34" charset="0"/>
                          <a:ea typeface="Calibri" panose="020F0502020204030204" pitchFamily="34" charset="0"/>
                          <a:cs typeface="Times New Roman" panose="02020603050405020304" pitchFamily="18" charset="0"/>
                        </a:rPr>
                        <a:t>1.26</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r>
              <a:tr h="473535">
                <a:tc>
                  <a:txBody>
                    <a:bodyPr/>
                    <a:lstStyle/>
                    <a:p>
                      <a:pPr>
                        <a:lnSpc>
                          <a:spcPct val="115000"/>
                        </a:lnSpc>
                        <a:spcAft>
                          <a:spcPts val="0"/>
                        </a:spcAft>
                      </a:pPr>
                      <a:r>
                        <a:rPr lang="es-MX" sz="1800" b="1">
                          <a:effectLst/>
                          <a:latin typeface="Calibri" panose="020F0502020204030204" pitchFamily="34" charset="0"/>
                          <a:ea typeface="Calibri" panose="020F0502020204030204" pitchFamily="34" charset="0"/>
                          <a:cs typeface="Times New Roman" panose="02020603050405020304" pitchFamily="18" charset="0"/>
                        </a:rPr>
                        <a:t>Distrito Federal</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800" b="1">
                          <a:effectLst/>
                          <a:latin typeface="Calibri" panose="020F0502020204030204" pitchFamily="34" charset="0"/>
                          <a:ea typeface="Calibri" panose="020F0502020204030204" pitchFamily="34" charset="0"/>
                          <a:cs typeface="Times New Roman" panose="02020603050405020304" pitchFamily="18" charset="0"/>
                        </a:rPr>
                        <a:t>2.05</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535">
                <a:tc>
                  <a:txBody>
                    <a:bodyPr/>
                    <a:lstStyle/>
                    <a:p>
                      <a:pPr>
                        <a:lnSpc>
                          <a:spcPct val="115000"/>
                        </a:lnSpc>
                        <a:spcAft>
                          <a:spcPts val="0"/>
                        </a:spcAft>
                      </a:pPr>
                      <a:r>
                        <a:rPr lang="es-MX" sz="1800" b="1">
                          <a:effectLst/>
                          <a:latin typeface="Calibri" panose="020F0502020204030204" pitchFamily="34" charset="0"/>
                          <a:ea typeface="Calibri" panose="020F0502020204030204" pitchFamily="34" charset="0"/>
                          <a:cs typeface="Times New Roman" panose="02020603050405020304" pitchFamily="18" charset="0"/>
                        </a:rPr>
                        <a:t>Aguascalientes</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MX" sz="1800" b="1">
                          <a:effectLst/>
                          <a:latin typeface="Calibri" panose="020F0502020204030204" pitchFamily="34" charset="0"/>
                          <a:ea typeface="Calibri" panose="020F0502020204030204" pitchFamily="34" charset="0"/>
                          <a:cs typeface="Times New Roman" panose="02020603050405020304" pitchFamily="18" charset="0"/>
                        </a:rPr>
                        <a:t>1.12</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r>
              <a:tr h="473535">
                <a:tc>
                  <a:txBody>
                    <a:bodyPr/>
                    <a:lstStyle/>
                    <a:p>
                      <a:pPr>
                        <a:lnSpc>
                          <a:spcPct val="115000"/>
                        </a:lnSpc>
                        <a:spcAft>
                          <a:spcPts val="0"/>
                        </a:spcAft>
                      </a:pPr>
                      <a:r>
                        <a:rPr lang="es-MX" sz="1800" b="1">
                          <a:effectLst/>
                          <a:latin typeface="Calibri" panose="020F0502020204030204" pitchFamily="34" charset="0"/>
                          <a:ea typeface="Calibri" panose="020F0502020204030204" pitchFamily="34" charset="0"/>
                          <a:cs typeface="Times New Roman" panose="02020603050405020304" pitchFamily="18" charset="0"/>
                        </a:rPr>
                        <a:t>Colima</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800" b="1">
                          <a:effectLst/>
                          <a:latin typeface="Calibri" panose="020F0502020204030204" pitchFamily="34" charset="0"/>
                          <a:ea typeface="Calibri" panose="020F0502020204030204" pitchFamily="34" charset="0"/>
                          <a:cs typeface="Times New Roman" panose="02020603050405020304" pitchFamily="18" charset="0"/>
                        </a:rPr>
                        <a:t>1.11</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535">
                <a:tc>
                  <a:txBody>
                    <a:bodyPr/>
                    <a:lstStyle/>
                    <a:p>
                      <a:pPr>
                        <a:lnSpc>
                          <a:spcPct val="115000"/>
                        </a:lnSpc>
                        <a:spcAft>
                          <a:spcPts val="0"/>
                        </a:spcAft>
                      </a:pPr>
                      <a:r>
                        <a:rPr lang="es-MX" sz="1800" b="1">
                          <a:effectLst/>
                          <a:latin typeface="Calibri" panose="020F0502020204030204" pitchFamily="34" charset="0"/>
                          <a:ea typeface="Calibri" panose="020F0502020204030204" pitchFamily="34" charset="0"/>
                          <a:cs typeface="Times New Roman" panose="02020603050405020304" pitchFamily="18" charset="0"/>
                        </a:rPr>
                        <a:t>Guerrero </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MX" sz="1800" b="1">
                          <a:effectLst/>
                          <a:latin typeface="Calibri" panose="020F0502020204030204" pitchFamily="34" charset="0"/>
                          <a:ea typeface="Calibri" panose="020F0502020204030204" pitchFamily="34" charset="0"/>
                          <a:cs typeface="Times New Roman" panose="02020603050405020304" pitchFamily="18" charset="0"/>
                        </a:rPr>
                        <a:t>0.52</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r>
              <a:tr h="473535">
                <a:tc>
                  <a:txBody>
                    <a:bodyPr/>
                    <a:lstStyle/>
                    <a:p>
                      <a:pPr>
                        <a:lnSpc>
                          <a:spcPct val="115000"/>
                        </a:lnSpc>
                        <a:spcAft>
                          <a:spcPts val="0"/>
                        </a:spcAft>
                      </a:pPr>
                      <a:r>
                        <a:rPr lang="es-MX" sz="1800" b="1" dirty="0">
                          <a:effectLst/>
                          <a:latin typeface="Calibri" panose="020F0502020204030204" pitchFamily="34" charset="0"/>
                          <a:ea typeface="Calibri" panose="020F0502020204030204" pitchFamily="34" charset="0"/>
                          <a:cs typeface="Times New Roman" panose="02020603050405020304" pitchFamily="18" charset="0"/>
                        </a:rPr>
                        <a:t>Oaxaca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800" b="1" dirty="0">
                          <a:effectLst/>
                          <a:latin typeface="Calibri" panose="020F0502020204030204" pitchFamily="34" charset="0"/>
                          <a:ea typeface="Calibri" panose="020F0502020204030204" pitchFamily="34" charset="0"/>
                          <a:cs typeface="Times New Roman" panose="02020603050405020304" pitchFamily="18" charset="0"/>
                        </a:rPr>
                        <a:t>0.43</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3535">
                <a:tc>
                  <a:txBody>
                    <a:bodyPr/>
                    <a:lstStyle/>
                    <a:p>
                      <a:pPr>
                        <a:lnSpc>
                          <a:spcPct val="115000"/>
                        </a:lnSpc>
                        <a:spcAft>
                          <a:spcPts val="0"/>
                        </a:spcAft>
                      </a:pPr>
                      <a:r>
                        <a:rPr lang="es-MX" sz="1800" b="1">
                          <a:effectLst/>
                          <a:latin typeface="Calibri" panose="020F0502020204030204" pitchFamily="34" charset="0"/>
                          <a:ea typeface="Calibri" panose="020F0502020204030204" pitchFamily="34" charset="0"/>
                          <a:cs typeface="Times New Roman" panose="02020603050405020304" pitchFamily="18" charset="0"/>
                        </a:rPr>
                        <a:t>Chiapas</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MX" sz="1800" b="1" dirty="0">
                          <a:effectLst/>
                          <a:latin typeface="Calibri" panose="020F0502020204030204" pitchFamily="34" charset="0"/>
                          <a:ea typeface="Calibri" panose="020F0502020204030204" pitchFamily="34" charset="0"/>
                          <a:cs typeface="Times New Roman" panose="02020603050405020304" pitchFamily="18" charset="0"/>
                        </a:rPr>
                        <a:t>0.38</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r>
            </a:tbl>
          </a:graphicData>
        </a:graphic>
      </p:graphicFrame>
      <p:sp>
        <p:nvSpPr>
          <p:cNvPr id="6" name="CuadroTexto 5"/>
          <p:cNvSpPr txBox="1"/>
          <p:nvPr/>
        </p:nvSpPr>
        <p:spPr>
          <a:xfrm>
            <a:off x="61981" y="1650286"/>
            <a:ext cx="8610163" cy="338554"/>
          </a:xfrm>
          <a:prstGeom prst="rect">
            <a:avLst/>
          </a:prstGeom>
          <a:noFill/>
        </p:spPr>
        <p:txBody>
          <a:bodyPr wrap="square" rtlCol="0">
            <a:spAutoFit/>
          </a:bodyPr>
          <a:lstStyle/>
          <a:p>
            <a:pPr algn="ctr"/>
            <a:r>
              <a:rPr lang="es-MX" sz="1600" b="1" dirty="0" smtClean="0">
                <a:latin typeface="Verdana" panose="020B0604030504040204" pitchFamily="34" charset="0"/>
                <a:ea typeface="Verdana" panose="020B0604030504040204" pitchFamily="34" charset="0"/>
                <a:cs typeface="Verdana" panose="020B0604030504040204" pitchFamily="34" charset="0"/>
              </a:rPr>
              <a:t>Otro problema es la inequidad en su distribución a lo largo del país.</a:t>
            </a:r>
            <a:endParaRPr lang="es-MX" sz="1600" b="1" dirty="0">
              <a:latin typeface="Verdana" panose="020B0604030504040204" pitchFamily="34" charset="0"/>
              <a:ea typeface="Verdana" panose="020B0604030504040204" pitchFamily="34" charset="0"/>
              <a:cs typeface="Verdana" panose="020B0604030504040204" pitchFamily="34" charset="0"/>
            </a:endParaRPr>
          </a:p>
        </p:txBody>
      </p:sp>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44624"/>
            <a:ext cx="1154741" cy="1295183"/>
          </a:xfrm>
          <a:prstGeom prst="rect">
            <a:avLst/>
          </a:prstGeom>
        </p:spPr>
      </p:pic>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44624"/>
            <a:ext cx="1368152" cy="1295184"/>
          </a:xfrm>
          <a:prstGeom prst="rect">
            <a:avLst/>
          </a:prstGeom>
        </p:spPr>
      </p:pic>
    </p:spTree>
    <p:extLst>
      <p:ext uri="{BB962C8B-B14F-4D97-AF65-F5344CB8AC3E}">
        <p14:creationId xmlns:p14="http://schemas.microsoft.com/office/powerpoint/2010/main" val="2649857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CuadroTexto"/>
          <p:cNvSpPr txBox="1">
            <a:spLocks noChangeArrowheads="1"/>
          </p:cNvSpPr>
          <p:nvPr/>
        </p:nvSpPr>
        <p:spPr bwMode="auto">
          <a:xfrm>
            <a:off x="612866" y="6093296"/>
            <a:ext cx="8064500" cy="338554"/>
          </a:xfrm>
          <a:prstGeom prst="rect">
            <a:avLst/>
          </a:prstGeom>
          <a:noFill/>
          <a:ln w="9525">
            <a:noFill/>
            <a:miter lim="800000"/>
            <a:headEnd/>
            <a:tailEnd/>
          </a:ln>
        </p:spPr>
        <p:txBody>
          <a:bodyPr>
            <a:spAutoFit/>
          </a:bodyPr>
          <a:lstStyle/>
          <a:p>
            <a:r>
              <a:rPr lang="es-MX" sz="1600" b="1" dirty="0"/>
              <a:t>Fuente: Comité de Posgrado y Educación Continua. CIFRHS. </a:t>
            </a:r>
            <a:r>
              <a:rPr lang="es-MX" sz="1600" b="1" dirty="0" smtClean="0"/>
              <a:t>2015.</a:t>
            </a:r>
            <a:endParaRPr lang="es-MX" sz="1600" b="1" dirty="0"/>
          </a:p>
        </p:txBody>
      </p:sp>
      <p:sp>
        <p:nvSpPr>
          <p:cNvPr id="10" name="4 Rectángulo"/>
          <p:cNvSpPr>
            <a:spLocks noChangeArrowheads="1"/>
          </p:cNvSpPr>
          <p:nvPr/>
        </p:nvSpPr>
        <p:spPr bwMode="auto">
          <a:xfrm>
            <a:off x="184720" y="1375036"/>
            <a:ext cx="8923784" cy="338554"/>
          </a:xfrm>
          <a:prstGeom prst="rect">
            <a:avLst/>
          </a:prstGeom>
          <a:noFill/>
          <a:ln w="9525">
            <a:noFill/>
            <a:miter lim="800000"/>
            <a:headEnd/>
            <a:tailEnd/>
          </a:ln>
        </p:spPr>
        <p:txBody>
          <a:bodyPr wrap="square">
            <a:spAutoFit/>
          </a:bodyPr>
          <a:lstStyle/>
          <a:p>
            <a:pPr algn="ctr"/>
            <a:r>
              <a:rPr lang="es-MX" sz="1600" dirty="0" smtClean="0">
                <a:latin typeface="Verdana" panose="020B0604030504040204" pitchFamily="34" charset="0"/>
                <a:ea typeface="Verdana" panose="020B0604030504040204" pitchFamily="34" charset="0"/>
                <a:cs typeface="Verdana" panose="020B0604030504040204" pitchFamily="34" charset="0"/>
              </a:rPr>
              <a:t>Formación de especialistas 2001 a 2015. Inercial y con escasa planificación</a:t>
            </a:r>
            <a:endParaRPr lang="es-MX" sz="16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1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44624"/>
            <a:ext cx="1154741" cy="1295183"/>
          </a:xfrm>
          <a:prstGeom prst="rect">
            <a:avLst/>
          </a:prstGeom>
        </p:spPr>
      </p:pic>
      <p:pic>
        <p:nvPicPr>
          <p:cNvPr id="12" name="1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44624"/>
            <a:ext cx="1368152" cy="1295184"/>
          </a:xfrm>
          <a:prstGeom prst="rect">
            <a:avLst/>
          </a:prstGeom>
        </p:spPr>
      </p:pic>
      <p:graphicFrame>
        <p:nvGraphicFramePr>
          <p:cNvPr id="14" name="11 Gráfico"/>
          <p:cNvGraphicFramePr>
            <a:graphicFrameLocks/>
          </p:cNvGraphicFramePr>
          <p:nvPr>
            <p:extLst>
              <p:ext uri="{D42A27DB-BD31-4B8C-83A1-F6EECF244321}">
                <p14:modId xmlns:p14="http://schemas.microsoft.com/office/powerpoint/2010/main" val="1918926572"/>
              </p:ext>
            </p:extLst>
          </p:nvPr>
        </p:nvGraphicFramePr>
        <p:xfrm>
          <a:off x="269875" y="1713590"/>
          <a:ext cx="8486775" cy="42910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6457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12866" y="665451"/>
            <a:ext cx="8411844" cy="5078313"/>
          </a:xfrm>
          <a:prstGeom prst="rect">
            <a:avLst/>
          </a:prstGeom>
        </p:spPr>
        <p:txBody>
          <a:bodyPr wrap="square">
            <a:spAutoFit/>
          </a:bodyPr>
          <a:lstStyle/>
          <a:p>
            <a:r>
              <a:rPr lang="es-ES" b="1" dirty="0" smtClean="0">
                <a:latin typeface="+mj-lt"/>
                <a:ea typeface="Verdana" pitchFamily="34" charset="0"/>
                <a:cs typeface="Verdana" pitchFamily="34" charset="0"/>
              </a:rPr>
              <a:t>			INTRODUCCIÓN</a:t>
            </a:r>
          </a:p>
          <a:p>
            <a:endParaRPr lang="es-ES" b="1" dirty="0">
              <a:latin typeface="+mj-lt"/>
              <a:ea typeface="Verdana" pitchFamily="34" charset="0"/>
              <a:cs typeface="Verdana" pitchFamily="34" charset="0"/>
            </a:endParaRPr>
          </a:p>
          <a:p>
            <a:endParaRPr lang="es-ES" b="1" dirty="0">
              <a:latin typeface="+mj-lt"/>
              <a:ea typeface="Verdana" pitchFamily="34" charset="0"/>
              <a:cs typeface="Verdana" pitchFamily="34" charset="0"/>
            </a:endParaRPr>
          </a:p>
          <a:p>
            <a:pPr marL="285750" indent="-285750" algn="just">
              <a:buFont typeface="Wingdings" charset="2"/>
              <a:buChar char="§"/>
            </a:pPr>
            <a:r>
              <a:rPr lang="es-MX" dirty="0">
                <a:latin typeface="+mj-lt"/>
                <a:ea typeface="Verdana" pitchFamily="34" charset="0"/>
                <a:cs typeface="Verdana" pitchFamily="34" charset="0"/>
              </a:rPr>
              <a:t>L</a:t>
            </a:r>
            <a:r>
              <a:rPr lang="es-MX" dirty="0" smtClean="0">
                <a:latin typeface="+mj-lt"/>
                <a:ea typeface="Verdana" pitchFamily="34" charset="0"/>
                <a:cs typeface="Verdana" pitchFamily="34" charset="0"/>
              </a:rPr>
              <a:t>a </a:t>
            </a:r>
            <a:r>
              <a:rPr lang="es-MX" dirty="0">
                <a:latin typeface="+mj-lt"/>
                <a:ea typeface="Verdana" pitchFamily="34" charset="0"/>
                <a:cs typeface="Verdana" pitchFamily="34" charset="0"/>
              </a:rPr>
              <a:t>capacidad de respuesta del Sistema Nacional de Salud </a:t>
            </a:r>
            <a:r>
              <a:rPr lang="es-MX" dirty="0" smtClean="0">
                <a:latin typeface="+mj-lt"/>
                <a:ea typeface="Verdana" pitchFamily="34" charset="0"/>
                <a:cs typeface="Verdana" pitchFamily="34" charset="0"/>
              </a:rPr>
              <a:t> depende del </a:t>
            </a:r>
            <a:r>
              <a:rPr lang="es-MX" dirty="0">
                <a:latin typeface="+mj-lt"/>
                <a:ea typeface="Verdana" pitchFamily="34" charset="0"/>
                <a:cs typeface="Verdana" pitchFamily="34" charset="0"/>
              </a:rPr>
              <a:t>tamaño, composición, distribución y productividad de su fuerza </a:t>
            </a:r>
            <a:r>
              <a:rPr lang="es-MX" dirty="0" smtClean="0">
                <a:latin typeface="+mj-lt"/>
                <a:ea typeface="Verdana" pitchFamily="34" charset="0"/>
                <a:cs typeface="Verdana" pitchFamily="34" charset="0"/>
              </a:rPr>
              <a:t>laboral, tal es el caso de los médicos generales y desde luego médicos especialistas.</a:t>
            </a:r>
            <a:endParaRPr lang="es-MX" dirty="0">
              <a:latin typeface="+mj-lt"/>
              <a:ea typeface="Verdana" pitchFamily="34" charset="0"/>
              <a:cs typeface="Verdana" pitchFamily="34" charset="0"/>
            </a:endParaRPr>
          </a:p>
          <a:p>
            <a:pPr marL="285750" indent="-285750" algn="just">
              <a:buFont typeface="Arial" charset="0"/>
              <a:buChar char="•"/>
            </a:pPr>
            <a:endParaRPr lang="es-MX" dirty="0" smtClean="0">
              <a:latin typeface="+mj-lt"/>
              <a:ea typeface="Verdana" pitchFamily="34" charset="0"/>
              <a:cs typeface="Verdana" pitchFamily="34" charset="0"/>
            </a:endParaRPr>
          </a:p>
          <a:p>
            <a:pPr marL="285750" indent="-285750" algn="just">
              <a:buFont typeface="Wingdings" charset="2"/>
              <a:buChar char="§"/>
            </a:pPr>
            <a:r>
              <a:rPr lang="es-MX" dirty="0">
                <a:latin typeface="+mj-lt"/>
                <a:ea typeface="Verdana" pitchFamily="34" charset="0"/>
                <a:cs typeface="Verdana" pitchFamily="34" charset="0"/>
              </a:rPr>
              <a:t>E</a:t>
            </a:r>
            <a:r>
              <a:rPr lang="es-MX" dirty="0" smtClean="0">
                <a:latin typeface="+mj-lt"/>
                <a:ea typeface="Verdana" pitchFamily="34" charset="0"/>
                <a:cs typeface="Verdana" pitchFamily="34" charset="0"/>
              </a:rPr>
              <a:t>l Sistema de </a:t>
            </a:r>
            <a:r>
              <a:rPr lang="es-MX" dirty="0">
                <a:latin typeface="+mj-lt"/>
                <a:ea typeface="Verdana" pitchFamily="34" charset="0"/>
                <a:cs typeface="Verdana" pitchFamily="34" charset="0"/>
              </a:rPr>
              <a:t>Salud ha </a:t>
            </a:r>
            <a:r>
              <a:rPr lang="es-MX" dirty="0" smtClean="0">
                <a:latin typeface="+mj-lt"/>
                <a:ea typeface="Verdana" pitchFamily="34" charset="0"/>
                <a:cs typeface="Verdana" pitchFamily="34" charset="0"/>
              </a:rPr>
              <a:t>operado históricamente con déficit de personal en comparación con índices internacionales, que no se ha podido resolver debido a argumentos como: insuficiente presupuesto para formar y contratar personal, crecimiento </a:t>
            </a:r>
            <a:r>
              <a:rPr lang="es-MX" dirty="0">
                <a:latin typeface="+mj-lt"/>
                <a:ea typeface="Verdana" pitchFamily="34" charset="0"/>
                <a:cs typeface="Verdana" pitchFamily="34" charset="0"/>
              </a:rPr>
              <a:t>asincrónico de la infraestructura </a:t>
            </a:r>
            <a:r>
              <a:rPr lang="es-MX" dirty="0" smtClean="0">
                <a:latin typeface="+mj-lt"/>
                <a:ea typeface="Verdana" pitchFamily="34" charset="0"/>
                <a:cs typeface="Verdana" pitchFamily="34" charset="0"/>
              </a:rPr>
              <a:t>sanitaria, tasa de crecimiento poblacional a un mayor ritmo, aumento de jubilados y transición </a:t>
            </a:r>
            <a:r>
              <a:rPr lang="es-MX" dirty="0">
                <a:latin typeface="+mj-lt"/>
                <a:ea typeface="Verdana" pitchFamily="34" charset="0"/>
                <a:cs typeface="Verdana" pitchFamily="34" charset="0"/>
              </a:rPr>
              <a:t>epidemiológica, </a:t>
            </a:r>
            <a:r>
              <a:rPr lang="es-MX" dirty="0" smtClean="0">
                <a:latin typeface="+mj-lt"/>
                <a:ea typeface="Verdana" pitchFamily="34" charset="0"/>
                <a:cs typeface="Verdana" pitchFamily="34" charset="0"/>
              </a:rPr>
              <a:t>entre </a:t>
            </a:r>
            <a:r>
              <a:rPr lang="es-MX" dirty="0">
                <a:latin typeface="+mj-lt"/>
                <a:ea typeface="Verdana" pitchFamily="34" charset="0"/>
                <a:cs typeface="Verdana" pitchFamily="34" charset="0"/>
              </a:rPr>
              <a:t>otros.</a:t>
            </a:r>
          </a:p>
          <a:p>
            <a:pPr marL="285750" indent="-285750" algn="just">
              <a:buFont typeface="Arial" charset="0"/>
              <a:buChar char="•"/>
            </a:pPr>
            <a:endParaRPr lang="es-MX" dirty="0" smtClean="0">
              <a:latin typeface="+mj-lt"/>
              <a:ea typeface="Verdana" pitchFamily="34" charset="0"/>
              <a:cs typeface="Verdana" pitchFamily="34" charset="0"/>
            </a:endParaRPr>
          </a:p>
          <a:p>
            <a:pPr marL="285750" indent="-285750" algn="just">
              <a:buFont typeface="Wingdings" charset="2"/>
              <a:buChar char="§"/>
            </a:pPr>
            <a:r>
              <a:rPr lang="es-MX" dirty="0" smtClean="0">
                <a:latin typeface="+mj-lt"/>
                <a:ea typeface="Verdana" pitchFamily="34" charset="0"/>
                <a:cs typeface="Verdana" pitchFamily="34" charset="0"/>
              </a:rPr>
              <a:t>Otro factor determinante es la indefinición de un modelo de atención médica, que determine explícitamente la cantidad, composición y distribución nacional de la fuerza laboral y en particular de médicos generales y especialistas según, riesgos de enfermar y demanda de servicios.</a:t>
            </a:r>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44624"/>
            <a:ext cx="1154741" cy="1295183"/>
          </a:xfrm>
          <a:prstGeom prst="rect">
            <a:avLst/>
          </a:prstGeom>
        </p:spPr>
      </p:pic>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44624"/>
            <a:ext cx="1368152" cy="1295184"/>
          </a:xfrm>
          <a:prstGeom prst="rect">
            <a:avLst/>
          </a:prstGeom>
        </p:spPr>
      </p:pic>
    </p:spTree>
    <p:extLst>
      <p:ext uri="{BB962C8B-B14F-4D97-AF65-F5344CB8AC3E}">
        <p14:creationId xmlns:p14="http://schemas.microsoft.com/office/powerpoint/2010/main" val="1392389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3 Gráfico"/>
          <p:cNvGraphicFramePr>
            <a:graphicFrameLocks/>
          </p:cNvGraphicFramePr>
          <p:nvPr>
            <p:extLst>
              <p:ext uri="{D42A27DB-BD31-4B8C-83A1-F6EECF244321}">
                <p14:modId xmlns:p14="http://schemas.microsoft.com/office/powerpoint/2010/main" val="3562455861"/>
              </p:ext>
            </p:extLst>
          </p:nvPr>
        </p:nvGraphicFramePr>
        <p:xfrm>
          <a:off x="203200" y="1916832"/>
          <a:ext cx="8405813" cy="4714875"/>
        </p:xfrm>
        <a:graphic>
          <a:graphicData uri="http://schemas.openxmlformats.org/presentationml/2006/ole">
            <mc:AlternateContent xmlns:mc="http://schemas.openxmlformats.org/markup-compatibility/2006">
              <mc:Choice xmlns:v="urn:schemas-microsoft-com:vml" Requires="v">
                <p:oleObj spid="_x0000_s2194" name="Worksheet" r:id="rId3" imgW="8762800" imgH="5324605" progId="Excel.Sheet.8">
                  <p:embed/>
                </p:oleObj>
              </mc:Choice>
              <mc:Fallback>
                <p:oleObj name="Worksheet" r:id="rId3" imgW="8762800" imgH="5324605" progId="Excel.Sheet.8">
                  <p:embed/>
                  <p:pic>
                    <p:nvPicPr>
                      <p:cNvPr id="0" name="Picture 6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 y="1916832"/>
                        <a:ext cx="8405813"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134 CuadroTexto"/>
          <p:cNvSpPr txBox="1">
            <a:spLocks noChangeArrowheads="1"/>
          </p:cNvSpPr>
          <p:nvPr/>
        </p:nvSpPr>
        <p:spPr bwMode="auto">
          <a:xfrm>
            <a:off x="683568" y="6621983"/>
            <a:ext cx="6804025" cy="479425"/>
          </a:xfrm>
          <a:prstGeom prst="rect">
            <a:avLst/>
          </a:prstGeom>
          <a:noFill/>
          <a:ln w="9525">
            <a:noFill/>
            <a:miter lim="800000"/>
            <a:headEnd/>
            <a:tailEnd/>
          </a:ln>
        </p:spPr>
        <p:txBody>
          <a:bodyPr/>
          <a:lstStyle/>
          <a:p>
            <a:r>
              <a:rPr lang="es-MX" sz="1100" dirty="0">
                <a:solidFill>
                  <a:srgbClr val="000000"/>
                </a:solidFill>
                <a:cs typeface="Times New Roman" pitchFamily="18" charset="0"/>
              </a:rPr>
              <a:t>Fuente: Sistema de Residencias Médicas en México. Dirección General de Calidad y Educación en Salud</a:t>
            </a:r>
            <a:r>
              <a:rPr lang="es-MX" sz="1100" dirty="0" smtClean="0">
                <a:solidFill>
                  <a:srgbClr val="000000"/>
                </a:solidFill>
                <a:cs typeface="Times New Roman" pitchFamily="18" charset="0"/>
              </a:rPr>
              <a:t>.</a:t>
            </a:r>
            <a:endParaRPr lang="es-MX" sz="1100" dirty="0">
              <a:latin typeface="Times New Roman" pitchFamily="18" charset="0"/>
              <a:cs typeface="Times New Roman" pitchFamily="18" charset="0"/>
            </a:endParaRPr>
          </a:p>
        </p:txBody>
      </p:sp>
      <p:sp>
        <p:nvSpPr>
          <p:cNvPr id="8" name="CuadroTexto 7"/>
          <p:cNvSpPr txBox="1">
            <a:spLocks noChangeArrowheads="1"/>
          </p:cNvSpPr>
          <p:nvPr/>
        </p:nvSpPr>
        <p:spPr bwMode="auto">
          <a:xfrm>
            <a:off x="-12805" y="1484785"/>
            <a:ext cx="9143997" cy="504055"/>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sz="2400">
                <a:solidFill>
                  <a:schemeClr val="tx1"/>
                </a:solidFill>
                <a:latin typeface="Calibri" charset="0"/>
                <a:ea typeface="Geneva" charset="0"/>
                <a:cs typeface="Geneva" charset="0"/>
              </a:defRPr>
            </a:lvl1pPr>
            <a:lvl2pPr marL="742950" indent="-285750" eaLnBrk="0" hangingPunct="0">
              <a:defRPr sz="2400">
                <a:solidFill>
                  <a:schemeClr val="tx1"/>
                </a:solidFill>
                <a:latin typeface="Calibri" charset="0"/>
                <a:ea typeface="Geneva" charset="0"/>
              </a:defRPr>
            </a:lvl2pPr>
            <a:lvl3pPr marL="1143000" indent="-228600" eaLnBrk="0" hangingPunct="0">
              <a:defRPr sz="2400">
                <a:solidFill>
                  <a:schemeClr val="tx1"/>
                </a:solidFill>
                <a:latin typeface="Calibri" charset="0"/>
                <a:ea typeface="Geneva" charset="0"/>
              </a:defRPr>
            </a:lvl3pPr>
            <a:lvl4pPr marL="1600200" indent="-228600" eaLnBrk="0" hangingPunct="0">
              <a:defRPr sz="2400">
                <a:solidFill>
                  <a:schemeClr val="tx1"/>
                </a:solidFill>
                <a:latin typeface="Calibri" charset="0"/>
                <a:ea typeface="Geneva" charset="0"/>
              </a:defRPr>
            </a:lvl4pPr>
            <a:lvl5pPr marL="2057400" indent="-228600" eaLnBrk="0" hangingPunct="0">
              <a:defRPr sz="2400">
                <a:solidFill>
                  <a:schemeClr val="tx1"/>
                </a:solidFill>
                <a:latin typeface="Calibri" charset="0"/>
                <a:ea typeface="Geneva" charset="0"/>
              </a:defRPr>
            </a:lvl5pPr>
            <a:lvl6pPr marL="2514600" indent="-228600" eaLnBrk="0" fontAlgn="base" hangingPunct="0">
              <a:spcBef>
                <a:spcPct val="0"/>
              </a:spcBef>
              <a:spcAft>
                <a:spcPct val="0"/>
              </a:spcAft>
              <a:defRPr sz="2400">
                <a:solidFill>
                  <a:schemeClr val="tx1"/>
                </a:solidFill>
                <a:latin typeface="Calibri" charset="0"/>
                <a:ea typeface="Geneva" charset="0"/>
              </a:defRPr>
            </a:lvl6pPr>
            <a:lvl7pPr marL="2971800" indent="-228600" eaLnBrk="0" fontAlgn="base" hangingPunct="0">
              <a:spcBef>
                <a:spcPct val="0"/>
              </a:spcBef>
              <a:spcAft>
                <a:spcPct val="0"/>
              </a:spcAft>
              <a:defRPr sz="2400">
                <a:solidFill>
                  <a:schemeClr val="tx1"/>
                </a:solidFill>
                <a:latin typeface="Calibri" charset="0"/>
                <a:ea typeface="Geneva" charset="0"/>
              </a:defRPr>
            </a:lvl7pPr>
            <a:lvl8pPr marL="3429000" indent="-228600" eaLnBrk="0" fontAlgn="base" hangingPunct="0">
              <a:spcBef>
                <a:spcPct val="0"/>
              </a:spcBef>
              <a:spcAft>
                <a:spcPct val="0"/>
              </a:spcAft>
              <a:defRPr sz="2400">
                <a:solidFill>
                  <a:schemeClr val="tx1"/>
                </a:solidFill>
                <a:latin typeface="Calibri" charset="0"/>
                <a:ea typeface="Geneva" charset="0"/>
              </a:defRPr>
            </a:lvl8pPr>
            <a:lvl9pPr marL="3886200" indent="-228600" eaLnBrk="0" fontAlgn="base" hangingPunct="0">
              <a:spcBef>
                <a:spcPct val="0"/>
              </a:spcBef>
              <a:spcAft>
                <a:spcPct val="0"/>
              </a:spcAft>
              <a:defRPr sz="2400">
                <a:solidFill>
                  <a:schemeClr val="tx1"/>
                </a:solidFill>
                <a:latin typeface="Calibri" charset="0"/>
                <a:ea typeface="Geneva" charset="0"/>
              </a:defRPr>
            </a:lvl9pPr>
          </a:lstStyle>
          <a:p>
            <a:pPr algn="ctr"/>
            <a:r>
              <a:rPr lang="es-ES" sz="1200" b="1" dirty="0" smtClean="0">
                <a:latin typeface="Verdana" panose="020B0604030504040204" pitchFamily="34" charset="0"/>
                <a:ea typeface="Verdana" panose="020B0604030504040204" pitchFamily="34" charset="0"/>
                <a:cs typeface="Verdana" panose="020B0604030504040204" pitchFamily="34" charset="0"/>
              </a:rPr>
              <a:t>En algunas especialidades la desproporción entre oferta y demanda de plazas de residencia médica es muy grande</a:t>
            </a:r>
            <a:endParaRPr lang="es-ES" sz="12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1 CuadroTexto"/>
          <p:cNvSpPr txBox="1"/>
          <p:nvPr/>
        </p:nvSpPr>
        <p:spPr>
          <a:xfrm>
            <a:off x="5148064" y="3789040"/>
            <a:ext cx="1152128" cy="1569660"/>
          </a:xfrm>
          <a:prstGeom prst="rect">
            <a:avLst/>
          </a:prstGeom>
          <a:noFill/>
        </p:spPr>
        <p:txBody>
          <a:bodyPr wrap="square" rtlCol="0">
            <a:spAutoFit/>
          </a:bodyPr>
          <a:lstStyle/>
          <a:p>
            <a:r>
              <a:rPr lang="es-MX" sz="1600" dirty="0" smtClean="0"/>
              <a:t>MI:   1 - 8                                                                                                        </a:t>
            </a:r>
            <a:endParaRPr lang="es-MX" sz="1600" dirty="0"/>
          </a:p>
          <a:p>
            <a:r>
              <a:rPr lang="es-MX" sz="1600" dirty="0" smtClean="0"/>
              <a:t>PE:   1 - 6</a:t>
            </a:r>
          </a:p>
          <a:p>
            <a:r>
              <a:rPr lang="es-MX" sz="1600" dirty="0" smtClean="0"/>
              <a:t>GO:  1 - 8</a:t>
            </a:r>
          </a:p>
          <a:p>
            <a:r>
              <a:rPr lang="es-MX" sz="1600" dirty="0" smtClean="0"/>
              <a:t>CG:   1 – 8</a:t>
            </a:r>
          </a:p>
          <a:p>
            <a:r>
              <a:rPr lang="es-MX" sz="1600" dirty="0" smtClean="0"/>
              <a:t>ORL: 1 - 24</a:t>
            </a:r>
          </a:p>
          <a:p>
            <a:r>
              <a:rPr lang="es-MX" sz="1600" dirty="0" smtClean="0"/>
              <a:t>RO:   1 - 45</a:t>
            </a:r>
            <a:endParaRPr lang="es-MX" sz="1600" dirty="0"/>
          </a:p>
        </p:txBody>
      </p:sp>
      <p:pic>
        <p:nvPicPr>
          <p:cNvPr id="10" name="9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44624"/>
            <a:ext cx="1154741" cy="1295183"/>
          </a:xfrm>
          <a:prstGeom prst="rect">
            <a:avLst/>
          </a:prstGeom>
        </p:spPr>
      </p:pic>
      <p:pic>
        <p:nvPicPr>
          <p:cNvPr id="11" name="10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0352" y="44624"/>
            <a:ext cx="1368152" cy="1295184"/>
          </a:xfrm>
          <a:prstGeom prst="rect">
            <a:avLst/>
          </a:prstGeom>
        </p:spPr>
      </p:pic>
    </p:spTree>
    <p:extLst>
      <p:ext uri="{BB962C8B-B14F-4D97-AF65-F5344CB8AC3E}">
        <p14:creationId xmlns:p14="http://schemas.microsoft.com/office/powerpoint/2010/main" val="639124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79512" y="1373574"/>
            <a:ext cx="8712968" cy="2631490"/>
          </a:xfrm>
          <a:prstGeom prst="rect">
            <a:avLst/>
          </a:prstGeom>
        </p:spPr>
        <p:txBody>
          <a:bodyPr wrap="square">
            <a:spAutoFit/>
          </a:bodyPr>
          <a:lstStyle/>
          <a:p>
            <a:pPr algn="ctr"/>
            <a:endParaRPr lang="es-MX" sz="1100" b="1" dirty="0" smtClean="0">
              <a:latin typeface="Verdana" panose="020B0604030504040204" pitchFamily="34" charset="0"/>
              <a:ea typeface="Verdana" panose="020B0604030504040204" pitchFamily="34" charset="0"/>
              <a:cs typeface="Verdana" panose="020B0604030504040204" pitchFamily="34" charset="0"/>
            </a:endParaRPr>
          </a:p>
          <a:p>
            <a:pPr algn="ctr"/>
            <a:r>
              <a:rPr lang="es-MX" sz="1100" b="1" dirty="0" smtClean="0">
                <a:latin typeface="Verdana" panose="020B0604030504040204" pitchFamily="34" charset="0"/>
                <a:ea typeface="Verdana" panose="020B0604030504040204" pitchFamily="34" charset="0"/>
                <a:cs typeface="Verdana" panose="020B0604030504040204" pitchFamily="34" charset="0"/>
              </a:rPr>
              <a:t>No se han definido los indicadores de especialistas por población. En comparación con otros, tenemos más </a:t>
            </a:r>
            <a:r>
              <a:rPr lang="es-MX" sz="1100" b="1" dirty="0">
                <a:latin typeface="Verdana" panose="020B0604030504040204" pitchFamily="34" charset="0"/>
                <a:ea typeface="Verdana" panose="020B0604030504040204" pitchFamily="34" charset="0"/>
                <a:cs typeface="Verdana" panose="020B0604030504040204" pitchFamily="34" charset="0"/>
              </a:rPr>
              <a:t>pediatras </a:t>
            </a:r>
            <a:r>
              <a:rPr lang="es-MX" sz="1100" b="1" dirty="0" smtClean="0">
                <a:latin typeface="Verdana" panose="020B0604030504040204" pitchFamily="34" charset="0"/>
                <a:ea typeface="Verdana" panose="020B0604030504040204" pitchFamily="34" charset="0"/>
                <a:cs typeface="Verdana" panose="020B0604030504040204" pitchFamily="34" charset="0"/>
              </a:rPr>
              <a:t>y obstetras, pero </a:t>
            </a:r>
            <a:r>
              <a:rPr lang="es-MX" sz="1100" b="1" dirty="0">
                <a:latin typeface="Verdana" panose="020B0604030504040204" pitchFamily="34" charset="0"/>
                <a:ea typeface="Verdana" panose="020B0604030504040204" pitchFamily="34" charset="0"/>
                <a:cs typeface="Verdana" panose="020B0604030504040204" pitchFamily="34" charset="0"/>
              </a:rPr>
              <a:t>menos </a:t>
            </a:r>
            <a:r>
              <a:rPr lang="es-MX" sz="1100" b="1" dirty="0" smtClean="0">
                <a:latin typeface="Verdana" panose="020B0604030504040204" pitchFamily="34" charset="0"/>
                <a:ea typeface="Verdana" panose="020B0604030504040204" pitchFamily="34" charset="0"/>
                <a:cs typeface="Verdana" panose="020B0604030504040204" pitchFamily="34" charset="0"/>
              </a:rPr>
              <a:t>psiquiatras.</a:t>
            </a:r>
          </a:p>
          <a:p>
            <a:pPr algn="ctr"/>
            <a:endParaRPr lang="es-MX" sz="1100" b="1" dirty="0">
              <a:latin typeface="Verdana" panose="020B0604030504040204" pitchFamily="34" charset="0"/>
              <a:ea typeface="Verdana" panose="020B0604030504040204" pitchFamily="34" charset="0"/>
              <a:cs typeface="Verdana" panose="020B0604030504040204" pitchFamily="34" charset="0"/>
            </a:endParaRPr>
          </a:p>
          <a:p>
            <a:pPr algn="ctr"/>
            <a:endParaRPr lang="es-MX" sz="1100" b="1" dirty="0" smtClean="0">
              <a:latin typeface="Verdana" panose="020B0604030504040204" pitchFamily="34" charset="0"/>
              <a:ea typeface="Verdana" panose="020B0604030504040204" pitchFamily="34" charset="0"/>
              <a:cs typeface="Verdana" panose="020B0604030504040204" pitchFamily="34" charset="0"/>
            </a:endParaRPr>
          </a:p>
          <a:p>
            <a:pPr algn="ctr"/>
            <a:endParaRPr lang="es-MX" sz="1100" b="1" dirty="0">
              <a:latin typeface="Verdana" panose="020B0604030504040204" pitchFamily="34" charset="0"/>
              <a:ea typeface="Verdana" panose="020B0604030504040204" pitchFamily="34" charset="0"/>
              <a:cs typeface="Verdana" panose="020B0604030504040204" pitchFamily="34" charset="0"/>
            </a:endParaRPr>
          </a:p>
          <a:p>
            <a:pPr algn="ctr"/>
            <a:endParaRPr lang="es-MX" sz="1100" b="1" dirty="0" smtClean="0">
              <a:latin typeface="Verdana" panose="020B0604030504040204" pitchFamily="34" charset="0"/>
              <a:ea typeface="Verdana" panose="020B0604030504040204" pitchFamily="34" charset="0"/>
              <a:cs typeface="Verdana" panose="020B0604030504040204" pitchFamily="34" charset="0"/>
            </a:endParaRPr>
          </a:p>
          <a:p>
            <a:pPr algn="ctr"/>
            <a:endParaRPr lang="es-MX" sz="1100" b="1" dirty="0" smtClean="0">
              <a:latin typeface="Verdana" panose="020B0604030504040204" pitchFamily="34" charset="0"/>
              <a:ea typeface="Verdana" panose="020B0604030504040204" pitchFamily="34" charset="0"/>
              <a:cs typeface="Verdana" panose="020B0604030504040204" pitchFamily="34" charset="0"/>
            </a:endParaRPr>
          </a:p>
          <a:p>
            <a:pPr algn="ctr"/>
            <a:endParaRPr lang="es-MX" sz="1100" b="1" dirty="0">
              <a:latin typeface="Verdana" panose="020B0604030504040204" pitchFamily="34" charset="0"/>
              <a:ea typeface="Verdana" panose="020B0604030504040204" pitchFamily="34" charset="0"/>
              <a:cs typeface="Verdana" panose="020B0604030504040204" pitchFamily="34" charset="0"/>
            </a:endParaRPr>
          </a:p>
          <a:p>
            <a:pPr algn="ctr"/>
            <a:endParaRPr lang="es-MX" sz="1100" b="1" dirty="0">
              <a:latin typeface="Verdana" panose="020B0604030504040204" pitchFamily="34" charset="0"/>
              <a:ea typeface="Verdana" panose="020B0604030504040204" pitchFamily="34" charset="0"/>
              <a:cs typeface="Verdana" panose="020B0604030504040204" pitchFamily="34" charset="0"/>
            </a:endParaRPr>
          </a:p>
          <a:p>
            <a:pPr algn="ctr"/>
            <a:endParaRPr lang="es-MX" sz="1100" b="1" dirty="0">
              <a:latin typeface="Verdana" panose="020B0604030504040204" pitchFamily="34" charset="0"/>
              <a:ea typeface="Verdana" panose="020B0604030504040204" pitchFamily="34" charset="0"/>
              <a:cs typeface="Verdana" panose="020B0604030504040204" pitchFamily="34" charset="0"/>
            </a:endParaRPr>
          </a:p>
          <a:p>
            <a:pPr algn="ctr"/>
            <a:endParaRPr lang="es-MX" sz="1100" b="1" dirty="0">
              <a:latin typeface="Verdana" panose="020B0604030504040204" pitchFamily="34" charset="0"/>
              <a:ea typeface="Verdana" panose="020B0604030504040204" pitchFamily="34" charset="0"/>
              <a:cs typeface="Verdana" panose="020B0604030504040204" pitchFamily="34" charset="0"/>
            </a:endParaRPr>
          </a:p>
          <a:p>
            <a:pPr algn="ctr"/>
            <a:endParaRPr lang="es-MX" sz="1100" b="1"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v"/>
            </a:pPr>
            <a:r>
              <a:rPr lang="es-MX" sz="1100" b="1" dirty="0">
                <a:latin typeface="Verdana" panose="020B0604030504040204" pitchFamily="34" charset="0"/>
                <a:ea typeface="Verdana" panose="020B0604030504040204" pitchFamily="34" charset="0"/>
                <a:cs typeface="Verdana" panose="020B0604030504040204" pitchFamily="34" charset="0"/>
              </a:rPr>
              <a:t> No hay tasas </a:t>
            </a:r>
            <a:r>
              <a:rPr lang="es-MX" sz="1100" b="1" dirty="0" smtClean="0">
                <a:latin typeface="Verdana" panose="020B0604030504040204" pitchFamily="34" charset="0"/>
                <a:ea typeface="Verdana" panose="020B0604030504040204" pitchFamily="34" charset="0"/>
                <a:cs typeface="Verdana" panose="020B0604030504040204" pitchFamily="34" charset="0"/>
              </a:rPr>
              <a:t>ideales o estándar. Se deben definir </a:t>
            </a:r>
            <a:r>
              <a:rPr lang="es-MX" sz="1100" b="1" dirty="0">
                <a:latin typeface="Verdana" panose="020B0604030504040204" pitchFamily="34" charset="0"/>
                <a:ea typeface="Verdana" panose="020B0604030504040204" pitchFamily="34" charset="0"/>
                <a:cs typeface="Verdana" panose="020B0604030504040204" pitchFamily="34" charset="0"/>
              </a:rPr>
              <a:t>tasas apropiadas para México.</a:t>
            </a:r>
          </a:p>
          <a:p>
            <a:pPr algn="just"/>
            <a:endParaRPr lang="es-MX" sz="1100" b="1" dirty="0">
              <a:latin typeface="Verdana" panose="020B0604030504040204" pitchFamily="34" charset="0"/>
              <a:ea typeface="Verdana" panose="020B0604030504040204" pitchFamily="34" charset="0"/>
              <a:cs typeface="Verdana" panose="020B0604030504040204" pitchFamily="34" charset="0"/>
            </a:endParaRPr>
          </a:p>
        </p:txBody>
      </p:sp>
      <p:pic>
        <p:nvPicPr>
          <p:cNvPr id="8" name="Imagen 7"/>
          <p:cNvPicPr>
            <a:picLocks noChangeAspect="1"/>
          </p:cNvPicPr>
          <p:nvPr/>
        </p:nvPicPr>
        <p:blipFill>
          <a:blip r:embed="rId2"/>
          <a:stretch>
            <a:fillRect/>
          </a:stretch>
        </p:blipFill>
        <p:spPr>
          <a:xfrm>
            <a:off x="251519" y="1988840"/>
            <a:ext cx="8624629" cy="4608512"/>
          </a:xfrm>
          <a:prstGeom prst="rect">
            <a:avLst/>
          </a:prstGeom>
        </p:spPr>
      </p:pic>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44624"/>
            <a:ext cx="1154741" cy="1295183"/>
          </a:xfrm>
          <a:prstGeom prst="rect">
            <a:avLst/>
          </a:prstGeom>
        </p:spPr>
      </p:pic>
      <p:pic>
        <p:nvPicPr>
          <p:cNvPr id="10" name="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44624"/>
            <a:ext cx="1368152" cy="1295184"/>
          </a:xfrm>
          <a:prstGeom prst="rect">
            <a:avLst/>
          </a:prstGeom>
        </p:spPr>
      </p:pic>
    </p:spTree>
    <p:extLst>
      <p:ext uri="{BB962C8B-B14F-4D97-AF65-F5344CB8AC3E}">
        <p14:creationId xmlns:p14="http://schemas.microsoft.com/office/powerpoint/2010/main" val="18044020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236" y="1772817"/>
            <a:ext cx="8280919" cy="446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2 CuadroTexto"/>
          <p:cNvSpPr txBox="1"/>
          <p:nvPr/>
        </p:nvSpPr>
        <p:spPr>
          <a:xfrm>
            <a:off x="90200" y="1434262"/>
            <a:ext cx="8928992" cy="338554"/>
          </a:xfrm>
          <a:prstGeom prst="rect">
            <a:avLst/>
          </a:prstGeom>
          <a:noFill/>
        </p:spPr>
        <p:txBody>
          <a:bodyPr wrap="square" rtlCol="0">
            <a:spAutoFit/>
          </a:bodyPr>
          <a:lstStyle/>
          <a:p>
            <a:pPr lvl="0" algn="just"/>
            <a:r>
              <a:rPr lang="es-MX" sz="1600" b="1" dirty="0" smtClean="0">
                <a:latin typeface="Verdana" panose="020B0604030504040204" pitchFamily="34" charset="0"/>
                <a:ea typeface="Verdana" panose="020B0604030504040204" pitchFamily="34" charset="0"/>
                <a:cs typeface="Verdana" panose="020B0604030504040204" pitchFamily="34" charset="0"/>
              </a:rPr>
              <a:t>La “feminización de la profesión medica es un fenómeno evidente</a:t>
            </a:r>
          </a:p>
        </p:txBody>
      </p:sp>
      <p:sp>
        <p:nvSpPr>
          <p:cNvPr id="8" name="6 CuadroTexto"/>
          <p:cNvSpPr txBox="1"/>
          <p:nvPr/>
        </p:nvSpPr>
        <p:spPr>
          <a:xfrm>
            <a:off x="107207" y="6330806"/>
            <a:ext cx="8928992" cy="338554"/>
          </a:xfrm>
          <a:prstGeom prst="rect">
            <a:avLst/>
          </a:prstGeom>
          <a:noFill/>
        </p:spPr>
        <p:txBody>
          <a:bodyPr wrap="square" rtlCol="0">
            <a:spAutoFit/>
          </a:bodyPr>
          <a:lstStyle/>
          <a:p>
            <a:pPr marL="342900" lvl="0" indent="-342900" algn="just">
              <a:buFont typeface="Wingdings" panose="05000000000000000000" pitchFamily="2" charset="2"/>
              <a:buChar char="v"/>
            </a:pPr>
            <a:r>
              <a:rPr lang="es-MX" sz="1600" b="1" dirty="0" smtClean="0">
                <a:latin typeface="Verdana" panose="020B0604030504040204" pitchFamily="34" charset="0"/>
                <a:ea typeface="Verdana" panose="020B0604030504040204" pitchFamily="34" charset="0"/>
                <a:cs typeface="Verdana" panose="020B0604030504040204" pitchFamily="34" charset="0"/>
              </a:rPr>
              <a:t>En posgrados de la UNAM, por primera vez en 2011 hubo más mujeres</a:t>
            </a:r>
          </a:p>
        </p:txBody>
      </p:sp>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44624"/>
            <a:ext cx="1154741" cy="1295183"/>
          </a:xfrm>
          <a:prstGeom prst="rect">
            <a:avLst/>
          </a:prstGeom>
        </p:spPr>
      </p:pic>
      <p:pic>
        <p:nvPicPr>
          <p:cNvPr id="12" name="1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44624"/>
            <a:ext cx="1368152" cy="1295184"/>
          </a:xfrm>
          <a:prstGeom prst="rect">
            <a:avLst/>
          </a:prstGeom>
        </p:spPr>
      </p:pic>
    </p:spTree>
    <p:extLst>
      <p:ext uri="{BB962C8B-B14F-4D97-AF65-F5344CB8AC3E}">
        <p14:creationId xmlns:p14="http://schemas.microsoft.com/office/powerpoint/2010/main" val="28059399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5103" y="2132856"/>
            <a:ext cx="8208912" cy="523220"/>
          </a:xfrm>
          <a:prstGeom prst="rect">
            <a:avLst/>
          </a:prstGeom>
        </p:spPr>
        <p:txBody>
          <a:bodyPr wrap="square">
            <a:spAutoFit/>
          </a:bodyPr>
          <a:lstStyle/>
          <a:p>
            <a:endParaRPr lang="es-MX" sz="2800" dirty="0">
              <a:latin typeface="Verdana" pitchFamily="34" charset="0"/>
              <a:ea typeface="Verdana" pitchFamily="34" charset="0"/>
              <a:cs typeface="Verdana" pitchFamily="34" charset="0"/>
            </a:endParaRPr>
          </a:p>
        </p:txBody>
      </p:sp>
      <p:sp>
        <p:nvSpPr>
          <p:cNvPr id="5" name="4 Rectángulo"/>
          <p:cNvSpPr/>
          <p:nvPr/>
        </p:nvSpPr>
        <p:spPr>
          <a:xfrm>
            <a:off x="2343111" y="1124744"/>
            <a:ext cx="184731" cy="584775"/>
          </a:xfrm>
          <a:prstGeom prst="rect">
            <a:avLst/>
          </a:prstGeom>
        </p:spPr>
        <p:txBody>
          <a:bodyPr wrap="none">
            <a:spAutoFit/>
          </a:bodyPr>
          <a:lstStyle/>
          <a:p>
            <a:endParaRPr lang="es-MX" sz="3200" b="1" dirty="0">
              <a:latin typeface="Verdana" pitchFamily="34" charset="0"/>
              <a:ea typeface="Verdana" pitchFamily="34" charset="0"/>
              <a:cs typeface="Verdana"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63390"/>
            <a:ext cx="8352928" cy="4677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251519" y="1599183"/>
            <a:ext cx="8642495" cy="461665"/>
          </a:xfrm>
          <a:prstGeom prst="rect">
            <a:avLst/>
          </a:prstGeom>
        </p:spPr>
        <p:txBody>
          <a:bodyPr wrap="square">
            <a:spAutoFit/>
          </a:bodyPr>
          <a:lstStyle/>
          <a:p>
            <a:pPr lvl="0" algn="ctr"/>
            <a:r>
              <a:rPr lang="es-MX" sz="1200" b="1" dirty="0" smtClean="0">
                <a:latin typeface="Verdana" panose="020B0604030504040204" pitchFamily="34" charset="0"/>
                <a:ea typeface="Verdana" panose="020B0604030504040204" pitchFamily="34" charset="0"/>
                <a:cs typeface="Verdana" panose="020B0604030504040204" pitchFamily="34" charset="0"/>
              </a:rPr>
              <a:t>La jubilación es un factor de alerta. En el sector público en los últimos 15 años se han jubilado cerca de 20,000 y en los siguientes 15 años lo harán cerca de 35,000.</a:t>
            </a:r>
            <a:endParaRPr lang="es-MX" sz="1200" b="1" dirty="0">
              <a:latin typeface="Verdana" panose="020B0604030504040204" pitchFamily="34" charset="0"/>
              <a:ea typeface="Verdana" panose="020B0604030504040204" pitchFamily="34" charset="0"/>
              <a:cs typeface="Verdana" panose="020B0604030504040204" pitchFamily="34" charset="0"/>
            </a:endParaRPr>
          </a:p>
        </p:txBody>
      </p:sp>
      <p:pic>
        <p:nvPicPr>
          <p:cNvPr id="10"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44624"/>
            <a:ext cx="1154741" cy="1295183"/>
          </a:xfrm>
          <a:prstGeom prst="rect">
            <a:avLst/>
          </a:prstGeom>
        </p:spPr>
      </p:pic>
      <p:pic>
        <p:nvPicPr>
          <p:cNvPr id="11" name="1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44624"/>
            <a:ext cx="1368152" cy="1295184"/>
          </a:xfrm>
          <a:prstGeom prst="rect">
            <a:avLst/>
          </a:prstGeom>
        </p:spPr>
      </p:pic>
    </p:spTree>
    <p:extLst>
      <p:ext uri="{BB962C8B-B14F-4D97-AF65-F5344CB8AC3E}">
        <p14:creationId xmlns:p14="http://schemas.microsoft.com/office/powerpoint/2010/main" val="1621013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556792"/>
            <a:ext cx="8712969" cy="4862870"/>
          </a:xfrm>
          <a:prstGeom prst="rect">
            <a:avLst/>
          </a:prstGeom>
        </p:spPr>
        <p:txBody>
          <a:bodyPr wrap="square">
            <a:spAutoFit/>
          </a:bodyPr>
          <a:lstStyle/>
          <a:p>
            <a:pPr algn="just"/>
            <a:r>
              <a:rPr lang="es-MX" sz="2000" b="1" dirty="0" smtClean="0">
                <a:latin typeface="+mj-lt"/>
                <a:ea typeface="Verdana" pitchFamily="34" charset="0"/>
                <a:cs typeface="Verdana" pitchFamily="34" charset="0"/>
              </a:rPr>
              <a:t>Los problemas están identificados. </a:t>
            </a:r>
          </a:p>
          <a:p>
            <a:pPr algn="just"/>
            <a:r>
              <a:rPr lang="es-MX" sz="2000" b="1" dirty="0" smtClean="0">
                <a:latin typeface="+mj-lt"/>
                <a:ea typeface="Verdana" pitchFamily="34" charset="0"/>
                <a:cs typeface="Verdana" pitchFamily="34" charset="0"/>
              </a:rPr>
              <a:t>Se requiere  planificar la formación de especialistas con base en:</a:t>
            </a:r>
          </a:p>
          <a:p>
            <a:pPr marL="342900" indent="-342900" algn="just">
              <a:lnSpc>
                <a:spcPct val="150000"/>
              </a:lnSpc>
              <a:buFont typeface="Arial" pitchFamily="34" charset="0"/>
              <a:buChar char="•"/>
            </a:pPr>
            <a:endParaRPr lang="es-MX" sz="2000" dirty="0" smtClean="0">
              <a:latin typeface="+mj-lt"/>
              <a:ea typeface="Verdana" pitchFamily="34" charset="0"/>
              <a:cs typeface="Verdana" pitchFamily="34" charset="0"/>
            </a:endParaRPr>
          </a:p>
          <a:p>
            <a:pPr marL="342900" indent="-342900" algn="just">
              <a:lnSpc>
                <a:spcPct val="150000"/>
              </a:lnSpc>
              <a:buFont typeface="Wingdings" charset="2"/>
              <a:buChar char="§"/>
            </a:pPr>
            <a:r>
              <a:rPr lang="es-MX" sz="2000" dirty="0" smtClean="0">
                <a:latin typeface="+mj-lt"/>
                <a:ea typeface="Verdana" pitchFamily="34" charset="0"/>
                <a:cs typeface="Verdana" pitchFamily="34" charset="0"/>
              </a:rPr>
              <a:t>   Modelo de atención médica</a:t>
            </a:r>
          </a:p>
          <a:p>
            <a:pPr marL="342900" indent="-342900" algn="just">
              <a:lnSpc>
                <a:spcPct val="150000"/>
              </a:lnSpc>
              <a:buFont typeface="Wingdings" charset="2"/>
              <a:buChar char="§"/>
            </a:pPr>
            <a:r>
              <a:rPr lang="es-MX" sz="2000" dirty="0">
                <a:latin typeface="+mj-lt"/>
                <a:ea typeface="Verdana" pitchFamily="34" charset="0"/>
                <a:cs typeface="Verdana" pitchFamily="34" charset="0"/>
              </a:rPr>
              <a:t> </a:t>
            </a:r>
            <a:r>
              <a:rPr lang="es-MX" sz="2000" dirty="0" smtClean="0">
                <a:latin typeface="+mj-lt"/>
                <a:ea typeface="Verdana" pitchFamily="34" charset="0"/>
                <a:cs typeface="Verdana" pitchFamily="34" charset="0"/>
              </a:rPr>
              <a:t>  </a:t>
            </a:r>
            <a:r>
              <a:rPr lang="es-MX" sz="2000" dirty="0">
                <a:latin typeface="+mj-lt"/>
                <a:ea typeface="Verdana" pitchFamily="34" charset="0"/>
                <a:cs typeface="Verdana" pitchFamily="34" charset="0"/>
              </a:rPr>
              <a:t>Perfil </a:t>
            </a:r>
            <a:r>
              <a:rPr lang="es-MX" sz="2000" dirty="0" smtClean="0">
                <a:latin typeface="+mj-lt"/>
                <a:ea typeface="Verdana" pitchFamily="34" charset="0"/>
                <a:cs typeface="Verdana" pitchFamily="34" charset="0"/>
              </a:rPr>
              <a:t>epidemiológico</a:t>
            </a:r>
          </a:p>
          <a:p>
            <a:pPr marL="342900" indent="-342900" algn="just">
              <a:lnSpc>
                <a:spcPct val="150000"/>
              </a:lnSpc>
              <a:buFont typeface="Wingdings" charset="2"/>
              <a:buChar char="§"/>
            </a:pPr>
            <a:r>
              <a:rPr lang="es-MX" sz="2000" dirty="0">
                <a:latin typeface="+mj-lt"/>
                <a:ea typeface="Verdana" pitchFamily="34" charset="0"/>
                <a:cs typeface="Verdana" pitchFamily="34" charset="0"/>
              </a:rPr>
              <a:t> </a:t>
            </a:r>
            <a:r>
              <a:rPr lang="es-MX" sz="2000" dirty="0" smtClean="0">
                <a:latin typeface="+mj-lt"/>
                <a:ea typeface="Verdana" pitchFamily="34" charset="0"/>
                <a:cs typeface="Verdana" pitchFamily="34" charset="0"/>
              </a:rPr>
              <a:t>  Necesidades de la población</a:t>
            </a:r>
          </a:p>
          <a:p>
            <a:pPr marL="342900" indent="-342900" algn="just">
              <a:lnSpc>
                <a:spcPct val="150000"/>
              </a:lnSpc>
              <a:buFont typeface="Wingdings" charset="2"/>
              <a:buChar char="§"/>
            </a:pPr>
            <a:r>
              <a:rPr lang="es-MX" sz="2000" dirty="0" smtClean="0">
                <a:latin typeface="+mj-lt"/>
                <a:ea typeface="Verdana" pitchFamily="34" charset="0"/>
                <a:cs typeface="Verdana" pitchFamily="34" charset="0"/>
              </a:rPr>
              <a:t>   </a:t>
            </a:r>
            <a:r>
              <a:rPr lang="es-MX" sz="2000" dirty="0">
                <a:latin typeface="+mj-lt"/>
                <a:ea typeface="Verdana" pitchFamily="34" charset="0"/>
                <a:cs typeface="Verdana" pitchFamily="34" charset="0"/>
              </a:rPr>
              <a:t>Crecimiento de la población</a:t>
            </a:r>
          </a:p>
          <a:p>
            <a:pPr marL="342900" indent="-342900" algn="just">
              <a:lnSpc>
                <a:spcPct val="150000"/>
              </a:lnSpc>
              <a:buFont typeface="Wingdings" charset="2"/>
              <a:buChar char="§"/>
            </a:pPr>
            <a:r>
              <a:rPr lang="es-MX" sz="2000" dirty="0">
                <a:latin typeface="+mj-lt"/>
                <a:ea typeface="Verdana" pitchFamily="34" charset="0"/>
                <a:cs typeface="Verdana" pitchFamily="34" charset="0"/>
              </a:rPr>
              <a:t>   Desarrollo de infraestructura sanitaria</a:t>
            </a:r>
          </a:p>
          <a:p>
            <a:pPr marL="342900" indent="-342900" algn="just">
              <a:lnSpc>
                <a:spcPct val="150000"/>
              </a:lnSpc>
              <a:buFont typeface="Wingdings" charset="2"/>
              <a:buChar char="§"/>
            </a:pPr>
            <a:r>
              <a:rPr lang="es-MX" sz="2000" dirty="0">
                <a:latin typeface="+mj-lt"/>
                <a:ea typeface="Verdana" pitchFamily="34" charset="0"/>
                <a:cs typeface="Verdana" pitchFamily="34" charset="0"/>
              </a:rPr>
              <a:t>   Retiro del personal (jubilación)</a:t>
            </a:r>
          </a:p>
          <a:p>
            <a:pPr marL="342900" indent="-342900" algn="just">
              <a:lnSpc>
                <a:spcPct val="150000"/>
              </a:lnSpc>
              <a:buFont typeface="Wingdings" charset="2"/>
              <a:buChar char="§"/>
            </a:pPr>
            <a:r>
              <a:rPr lang="es-MX" sz="2000" dirty="0" smtClean="0">
                <a:latin typeface="+mj-lt"/>
                <a:ea typeface="Verdana" pitchFamily="34" charset="0"/>
                <a:cs typeface="Verdana" pitchFamily="34" charset="0"/>
              </a:rPr>
              <a:t>   </a:t>
            </a:r>
            <a:r>
              <a:rPr lang="es-MX" sz="2000" dirty="0">
                <a:latin typeface="+mj-lt"/>
                <a:ea typeface="Verdana" pitchFamily="34" charset="0"/>
                <a:cs typeface="Verdana" pitchFamily="34" charset="0"/>
              </a:rPr>
              <a:t>Un observatorio de recursos humanos en Salud</a:t>
            </a:r>
          </a:p>
          <a:p>
            <a:pPr marL="342900" indent="-342900" algn="just">
              <a:lnSpc>
                <a:spcPct val="150000"/>
              </a:lnSpc>
              <a:buFont typeface="Wingdings" charset="2"/>
              <a:buChar char="§"/>
            </a:pPr>
            <a:r>
              <a:rPr lang="es-MX" sz="2000" dirty="0" smtClean="0">
                <a:latin typeface="+mj-lt"/>
                <a:ea typeface="Verdana" pitchFamily="34" charset="0"/>
                <a:cs typeface="Verdana" pitchFamily="34" charset="0"/>
              </a:rPr>
              <a:t>  UN MODELO QUE PERMITA HACER ESTIMACIONES   </a:t>
            </a:r>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44624"/>
            <a:ext cx="1154741" cy="1295183"/>
          </a:xfrm>
          <a:prstGeom prst="rect">
            <a:avLst/>
          </a:prstGeom>
        </p:spPr>
      </p:pic>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44624"/>
            <a:ext cx="1368152" cy="1295184"/>
          </a:xfrm>
          <a:prstGeom prst="rect">
            <a:avLst/>
          </a:prstGeom>
        </p:spPr>
      </p:pic>
    </p:spTree>
    <p:extLst>
      <p:ext uri="{BB962C8B-B14F-4D97-AF65-F5344CB8AC3E}">
        <p14:creationId xmlns:p14="http://schemas.microsoft.com/office/powerpoint/2010/main" val="24799933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p:cNvSpPr/>
          <p:nvPr/>
        </p:nvSpPr>
        <p:spPr>
          <a:xfrm>
            <a:off x="626219" y="2634089"/>
            <a:ext cx="1701613" cy="850006"/>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b="1" dirty="0">
                <a:solidFill>
                  <a:schemeClr val="bg1"/>
                </a:solidFill>
              </a:rPr>
              <a:t>1. ENTRADAS</a:t>
            </a:r>
          </a:p>
        </p:txBody>
      </p:sp>
      <p:sp>
        <p:nvSpPr>
          <p:cNvPr id="7" name="Rectángulo redondeado 6"/>
          <p:cNvSpPr/>
          <p:nvPr/>
        </p:nvSpPr>
        <p:spPr>
          <a:xfrm>
            <a:off x="2327832" y="3640252"/>
            <a:ext cx="1998042" cy="110597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rPr>
              <a:t>OFERTA </a:t>
            </a:r>
            <a:r>
              <a:rPr lang="es-MX" b="1" dirty="0" smtClean="0">
                <a:solidFill>
                  <a:schemeClr val="bg1"/>
                </a:solidFill>
              </a:rPr>
              <a:t>DE SERVICIOS Y  PERSONAL DE SALUD </a:t>
            </a:r>
            <a:endParaRPr lang="es-MX" b="1" dirty="0">
              <a:solidFill>
                <a:schemeClr val="bg1"/>
              </a:solidFill>
            </a:endParaRPr>
          </a:p>
        </p:txBody>
      </p:sp>
      <p:sp>
        <p:nvSpPr>
          <p:cNvPr id="8" name="Elipse 7"/>
          <p:cNvSpPr/>
          <p:nvPr/>
        </p:nvSpPr>
        <p:spPr>
          <a:xfrm>
            <a:off x="221946" y="3740062"/>
            <a:ext cx="1682496" cy="850006"/>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b="1" dirty="0">
                <a:solidFill>
                  <a:schemeClr val="bg1"/>
                </a:solidFill>
              </a:rPr>
              <a:t>2. HORAS DE TRABAJO</a:t>
            </a:r>
          </a:p>
        </p:txBody>
      </p:sp>
      <p:sp>
        <p:nvSpPr>
          <p:cNvPr id="9" name="Elipse 8"/>
          <p:cNvSpPr/>
          <p:nvPr/>
        </p:nvSpPr>
        <p:spPr>
          <a:xfrm>
            <a:off x="626219" y="4902381"/>
            <a:ext cx="1701613" cy="850006"/>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b="1" dirty="0">
                <a:solidFill>
                  <a:schemeClr val="bg1"/>
                </a:solidFill>
              </a:rPr>
              <a:t>3. SALIDAS</a:t>
            </a:r>
          </a:p>
        </p:txBody>
      </p:sp>
      <p:sp>
        <p:nvSpPr>
          <p:cNvPr id="10" name="Elipse 9"/>
          <p:cNvSpPr/>
          <p:nvPr/>
        </p:nvSpPr>
        <p:spPr>
          <a:xfrm>
            <a:off x="6558943" y="5541497"/>
            <a:ext cx="1988156" cy="850006"/>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b="1" dirty="0">
                <a:solidFill>
                  <a:schemeClr val="bg1"/>
                </a:solidFill>
              </a:rPr>
              <a:t>5. CRECIMIENTO DEL GASTO EN SALUD</a:t>
            </a:r>
          </a:p>
        </p:txBody>
      </p:sp>
      <p:sp>
        <p:nvSpPr>
          <p:cNvPr id="11" name="Elipse 10"/>
          <p:cNvSpPr/>
          <p:nvPr/>
        </p:nvSpPr>
        <p:spPr>
          <a:xfrm>
            <a:off x="7119174" y="3688548"/>
            <a:ext cx="1897817" cy="850006"/>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b="1" dirty="0">
                <a:solidFill>
                  <a:schemeClr val="bg1"/>
                </a:solidFill>
              </a:rPr>
              <a:t>3. UTILIZACION DE SERVICIOS</a:t>
            </a:r>
          </a:p>
        </p:txBody>
      </p:sp>
      <p:sp>
        <p:nvSpPr>
          <p:cNvPr id="12" name="Elipse 11"/>
          <p:cNvSpPr/>
          <p:nvPr/>
        </p:nvSpPr>
        <p:spPr>
          <a:xfrm>
            <a:off x="6901843" y="2796684"/>
            <a:ext cx="1952760" cy="850006"/>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b="1" dirty="0">
                <a:solidFill>
                  <a:schemeClr val="bg1"/>
                </a:solidFill>
              </a:rPr>
              <a:t>2. MORBILIDAD</a:t>
            </a:r>
          </a:p>
        </p:txBody>
      </p:sp>
      <p:sp>
        <p:nvSpPr>
          <p:cNvPr id="13" name="Elipse 12"/>
          <p:cNvSpPr/>
          <p:nvPr/>
        </p:nvSpPr>
        <p:spPr>
          <a:xfrm>
            <a:off x="6558943" y="1904822"/>
            <a:ext cx="1988156" cy="850006"/>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b="1" dirty="0">
                <a:solidFill>
                  <a:schemeClr val="bg1"/>
                </a:solidFill>
              </a:rPr>
              <a:t>1. DEMOGRAFIA</a:t>
            </a:r>
          </a:p>
        </p:txBody>
      </p:sp>
      <p:sp>
        <p:nvSpPr>
          <p:cNvPr id="14" name="Elipse 13"/>
          <p:cNvSpPr/>
          <p:nvPr/>
        </p:nvSpPr>
        <p:spPr>
          <a:xfrm>
            <a:off x="6901843" y="4615022"/>
            <a:ext cx="1861280" cy="850006"/>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50" b="1" dirty="0">
                <a:solidFill>
                  <a:schemeClr val="bg1"/>
                </a:solidFill>
              </a:rPr>
              <a:t>4. MODELO DE ATENCION</a:t>
            </a:r>
          </a:p>
        </p:txBody>
      </p:sp>
      <p:sp>
        <p:nvSpPr>
          <p:cNvPr id="15" name="Rectángulo redondeado 14"/>
          <p:cNvSpPr/>
          <p:nvPr/>
        </p:nvSpPr>
        <p:spPr>
          <a:xfrm>
            <a:off x="4560902" y="3640252"/>
            <a:ext cx="1998042" cy="110597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rPr>
              <a:t>DEMANDA </a:t>
            </a:r>
            <a:r>
              <a:rPr lang="es-MX" b="1" dirty="0" smtClean="0">
                <a:solidFill>
                  <a:schemeClr val="bg1"/>
                </a:solidFill>
              </a:rPr>
              <a:t>DE SERVICIOS Y  PERSONAL DE SALUD</a:t>
            </a:r>
            <a:endParaRPr lang="es-MX" b="1" dirty="0">
              <a:solidFill>
                <a:schemeClr val="bg1"/>
              </a:solidFill>
            </a:endParaRPr>
          </a:p>
        </p:txBody>
      </p:sp>
      <p:sp>
        <p:nvSpPr>
          <p:cNvPr id="16" name="CuadroTexto 15"/>
          <p:cNvSpPr txBox="1"/>
          <p:nvPr/>
        </p:nvSpPr>
        <p:spPr>
          <a:xfrm>
            <a:off x="2460219" y="2636912"/>
            <a:ext cx="3843004" cy="584775"/>
          </a:xfrm>
          <a:prstGeom prst="rect">
            <a:avLst/>
          </a:prstGeom>
          <a:noFill/>
        </p:spPr>
        <p:txBody>
          <a:bodyPr wrap="square" rtlCol="0">
            <a:spAutoFit/>
          </a:bodyPr>
          <a:lstStyle/>
          <a:p>
            <a:pPr algn="ctr"/>
            <a:r>
              <a:rPr lang="es-MX" sz="1600" b="1" dirty="0" smtClean="0">
                <a:solidFill>
                  <a:schemeClr val="tx2">
                    <a:lumMod val="50000"/>
                  </a:schemeClr>
                </a:solidFill>
              </a:rPr>
              <a:t>VARIABLES QUE INFLUYEN EN LA OFERTA Y DEMANDA DE PERSONAL DE SALUD</a:t>
            </a:r>
            <a:endParaRPr lang="es-MX" sz="1600" b="1" dirty="0">
              <a:solidFill>
                <a:schemeClr val="tx2">
                  <a:lumMod val="50000"/>
                </a:schemeClr>
              </a:solidFill>
            </a:endParaRPr>
          </a:p>
        </p:txBody>
      </p:sp>
      <p:cxnSp>
        <p:nvCxnSpPr>
          <p:cNvPr id="18" name="Conector recto de flecha 17"/>
          <p:cNvCxnSpPr>
            <a:stCxn id="13" idx="3"/>
          </p:cNvCxnSpPr>
          <p:nvPr/>
        </p:nvCxnSpPr>
        <p:spPr>
          <a:xfrm flipH="1">
            <a:off x="5821630" y="2630348"/>
            <a:ext cx="1028472" cy="10099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a:stCxn id="12" idx="3"/>
          </p:cNvCxnSpPr>
          <p:nvPr/>
        </p:nvCxnSpPr>
        <p:spPr>
          <a:xfrm flipH="1">
            <a:off x="6558946" y="3522210"/>
            <a:ext cx="628872" cy="2178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a:stCxn id="11" idx="2"/>
          </p:cNvCxnSpPr>
          <p:nvPr/>
        </p:nvCxnSpPr>
        <p:spPr>
          <a:xfrm flipH="1">
            <a:off x="6558944" y="4113551"/>
            <a:ext cx="560230" cy="85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flipH="1" flipV="1">
            <a:off x="6410838" y="4746225"/>
            <a:ext cx="491006" cy="1679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flipH="1" flipV="1">
            <a:off x="5821629" y="4746224"/>
            <a:ext cx="821028" cy="10179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a:off x="1912778" y="3463713"/>
            <a:ext cx="415344" cy="3289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stCxn id="8" idx="6"/>
            <a:endCxn id="7" idx="1"/>
          </p:cNvCxnSpPr>
          <p:nvPr/>
        </p:nvCxnSpPr>
        <p:spPr>
          <a:xfrm>
            <a:off x="1904442" y="4165065"/>
            <a:ext cx="423390" cy="281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p:nvPr/>
        </p:nvCxnSpPr>
        <p:spPr>
          <a:xfrm flipV="1">
            <a:off x="1912778" y="4615022"/>
            <a:ext cx="415053" cy="2991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3 CuadroTexto"/>
          <p:cNvSpPr txBox="1"/>
          <p:nvPr/>
        </p:nvSpPr>
        <p:spPr>
          <a:xfrm>
            <a:off x="-36512" y="1599183"/>
            <a:ext cx="8923610" cy="461665"/>
          </a:xfrm>
          <a:prstGeom prst="rect">
            <a:avLst/>
          </a:prstGeom>
          <a:noFill/>
        </p:spPr>
        <p:txBody>
          <a:bodyPr wrap="square" rtlCol="0">
            <a:spAutoFit/>
          </a:bodyPr>
          <a:lstStyle/>
          <a:p>
            <a:r>
              <a:rPr lang="es-MX" sz="1200" b="1" dirty="0" smtClean="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EL MARCO DE REFERENCIA* DEFINE LAS VARIABLES QUE MÁS INFLUYEN EN LA OFERTA Y DEMANDA DE PERSONAL DE SALUD, NO SOLO DE MEDICOS ESPECIALISTAS</a:t>
            </a:r>
          </a:p>
        </p:txBody>
      </p:sp>
      <p:pic>
        <p:nvPicPr>
          <p:cNvPr id="27" name="2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44624"/>
            <a:ext cx="1154741" cy="1295183"/>
          </a:xfrm>
          <a:prstGeom prst="rect">
            <a:avLst/>
          </a:prstGeom>
        </p:spPr>
      </p:pic>
      <p:pic>
        <p:nvPicPr>
          <p:cNvPr id="30" name="2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44624"/>
            <a:ext cx="1368152" cy="1295184"/>
          </a:xfrm>
          <a:prstGeom prst="rect">
            <a:avLst/>
          </a:prstGeom>
        </p:spPr>
      </p:pic>
    </p:spTree>
    <p:extLst>
      <p:ext uri="{BB962C8B-B14F-4D97-AF65-F5344CB8AC3E}">
        <p14:creationId xmlns:p14="http://schemas.microsoft.com/office/powerpoint/2010/main" val="42345161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2 Grupo"/>
          <p:cNvGrpSpPr/>
          <p:nvPr/>
        </p:nvGrpSpPr>
        <p:grpSpPr>
          <a:xfrm>
            <a:off x="179512" y="1916832"/>
            <a:ext cx="8568952" cy="4901355"/>
            <a:chOff x="163112" y="1260214"/>
            <a:chExt cx="6617390" cy="4629058"/>
          </a:xfrm>
        </p:grpSpPr>
        <p:sp>
          <p:nvSpPr>
            <p:cNvPr id="23" name="3 Rectángulo"/>
            <p:cNvSpPr/>
            <p:nvPr/>
          </p:nvSpPr>
          <p:spPr>
            <a:xfrm>
              <a:off x="163112" y="1260214"/>
              <a:ext cx="6617390" cy="4629058"/>
            </a:xfrm>
            <a:prstGeom prst="rect">
              <a:avLst/>
            </a:prstGeom>
            <a:solidFill>
              <a:srgbClr val="59B0B9">
                <a:lumMod val="20000"/>
                <a:lumOff val="80000"/>
              </a:srgbClr>
            </a:solidFill>
            <a:ln w="15875" cap="flat" cmpd="sng" algn="ctr">
              <a:solidFill>
                <a:srgbClr val="002060"/>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600" b="1" i="0" u="none" strike="noStrike" kern="0" cap="none" spc="0" normalizeH="0" baseline="0" noProof="0" dirty="0" smtClean="0">
                <a:ln>
                  <a:noFill/>
                </a:ln>
                <a:solidFill>
                  <a:prstClr val="black"/>
                </a:solidFill>
                <a:effectLst/>
                <a:uLnTx/>
                <a:uFillTx/>
                <a:latin typeface="Calibri"/>
              </a:endParaRPr>
            </a:p>
          </p:txBody>
        </p:sp>
        <p:sp>
          <p:nvSpPr>
            <p:cNvPr id="24" name="4 Rectángulo"/>
            <p:cNvSpPr/>
            <p:nvPr/>
          </p:nvSpPr>
          <p:spPr>
            <a:xfrm>
              <a:off x="263576" y="1332210"/>
              <a:ext cx="3220688" cy="4002293"/>
            </a:xfrm>
            <a:prstGeom prst="rect">
              <a:avLst/>
            </a:prstGeom>
            <a:solidFill>
              <a:srgbClr val="E7ECED">
                <a:lumMod val="75000"/>
              </a:srgbClr>
            </a:solidFill>
            <a:ln w="15875" cap="flat" cmpd="sng" algn="ctr">
              <a:solidFill>
                <a:srgbClr val="002060"/>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600" b="1" i="0" u="none" strike="noStrike" kern="0" cap="none" spc="0" normalizeH="0" baseline="0" noProof="0" dirty="0" smtClean="0">
                  <a:ln>
                    <a:noFill/>
                  </a:ln>
                  <a:solidFill>
                    <a:prstClr val="black"/>
                  </a:solidFill>
                  <a:effectLst/>
                  <a:uLnTx/>
                  <a:uFillTx/>
                  <a:latin typeface="Calibri"/>
                </a:rPr>
                <a:t>ENTRADA Y SUS PRINCIPALES</a:t>
              </a:r>
              <a:r>
                <a:rPr kumimoji="0" lang="es-MX" sz="1600" b="1" i="0" u="none" strike="noStrike" kern="0" cap="none" spc="0" normalizeH="0" noProof="0" dirty="0" smtClean="0">
                  <a:ln>
                    <a:noFill/>
                  </a:ln>
                  <a:solidFill>
                    <a:prstClr val="black"/>
                  </a:solidFill>
                  <a:effectLst/>
                  <a:uLnTx/>
                  <a:uFillTx/>
                  <a:latin typeface="Calibri"/>
                </a:rPr>
                <a:t> CAUSAS</a:t>
              </a:r>
              <a:r>
                <a:rPr kumimoji="0" lang="es-MX" sz="1600" b="1" i="0" u="none" strike="noStrike" kern="0" cap="none" spc="0" normalizeH="0" baseline="0" noProof="0" dirty="0" smtClean="0">
                  <a:ln>
                    <a:noFill/>
                  </a:ln>
                  <a:solidFill>
                    <a:prstClr val="black"/>
                  </a:solidFill>
                  <a:effectLst/>
                  <a:uLnTx/>
                  <a:uFillTx/>
                  <a:latin typeface="Calibri"/>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s-MX" sz="1600" b="1" i="0" u="none" strike="noStrike" kern="0" cap="none" spc="0" normalizeH="0" baseline="0" noProof="0" dirty="0" smtClean="0">
                <a:ln>
                  <a:noFill/>
                </a:ln>
                <a:solidFill>
                  <a:prstClr val="black"/>
                </a:solidFill>
                <a:effectLst/>
                <a:uLnTx/>
                <a:uFillTx/>
                <a:latin typeface="Calibri"/>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s-MX" sz="1600" b="1" i="0" u="none" strike="noStrike" kern="0" cap="none" spc="0" normalizeH="0" baseline="0" noProof="0" dirty="0" smtClean="0">
                  <a:ln>
                    <a:noFill/>
                  </a:ln>
                  <a:solidFill>
                    <a:prstClr val="black"/>
                  </a:solidFill>
                  <a:effectLst/>
                  <a:uLnTx/>
                  <a:uFillTx/>
                  <a:latin typeface="Calibri"/>
                </a:rPr>
                <a:t>Número de médicos</a:t>
              </a:r>
              <a:r>
                <a:rPr kumimoji="0" lang="es-MX" sz="1600" b="1" i="0" u="none" strike="noStrike" kern="0" cap="none" spc="0" normalizeH="0" noProof="0" dirty="0" smtClean="0">
                  <a:ln>
                    <a:noFill/>
                  </a:ln>
                  <a:solidFill>
                    <a:prstClr val="black"/>
                  </a:solidFill>
                  <a:effectLst/>
                  <a:uLnTx/>
                  <a:uFillTx/>
                  <a:latin typeface="Calibri"/>
                </a:rPr>
                <a:t> que ingresaron a la residencia 4 años antes del año base. (2012)</a:t>
              </a:r>
              <a:endParaRPr kumimoji="0" lang="es-MX" sz="1600" b="1" i="0" u="none" strike="noStrike" kern="0" cap="none" spc="0" normalizeH="0" baseline="0" noProof="0" dirty="0" smtClean="0">
                <a:ln>
                  <a:noFill/>
                </a:ln>
                <a:solidFill>
                  <a:prstClr val="black"/>
                </a:solidFill>
                <a:effectLst/>
                <a:uLnTx/>
                <a:uFillTx/>
                <a:latin typeface="Calibri"/>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es-MX" sz="1600" b="1" i="0" u="none" strike="noStrike" kern="0" cap="none" spc="0" normalizeH="0" baseline="0" noProof="0" dirty="0" smtClean="0">
                <a:ln>
                  <a:noFill/>
                </a:ln>
                <a:solidFill>
                  <a:prstClr val="black"/>
                </a:solidFill>
                <a:effectLst/>
                <a:uLnTx/>
                <a:uFillTx/>
                <a:latin typeface="Calibri"/>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lang="es-MX" sz="1600" b="1" kern="0" dirty="0" smtClean="0">
                  <a:solidFill>
                    <a:prstClr val="black"/>
                  </a:solidFill>
                  <a:latin typeface="Calibri"/>
                </a:rPr>
                <a:t>Porcentaje de deserción durante la residencia</a:t>
              </a:r>
              <a:r>
                <a:rPr kumimoji="0" lang="es-MX" sz="1600" b="1" i="0" u="none" strike="noStrike" kern="0" cap="none" spc="0" normalizeH="0" baseline="0" noProof="0" dirty="0" smtClean="0">
                  <a:ln>
                    <a:noFill/>
                  </a:ln>
                  <a:solidFill>
                    <a:prstClr val="black"/>
                  </a:solidFill>
                  <a:effectLst/>
                  <a:uLnTx/>
                  <a:uFillTx/>
                  <a:latin typeface="Calibri"/>
                </a:rPr>
                <a:t>.</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es-MX" sz="1600" b="1" i="0" u="none" strike="noStrike" kern="0" cap="none" spc="0" normalizeH="0" baseline="0" noProof="0" dirty="0" smtClean="0">
                <a:ln>
                  <a:noFill/>
                </a:ln>
                <a:solidFill>
                  <a:prstClr val="black"/>
                </a:solidFill>
                <a:effectLst/>
                <a:uLnTx/>
                <a:uFillTx/>
                <a:latin typeface="Calibri"/>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lang="es-MX" sz="1600" b="1" kern="0" dirty="0" smtClean="0">
                  <a:solidFill>
                    <a:prstClr val="black"/>
                  </a:solidFill>
                  <a:latin typeface="Calibri"/>
                </a:rPr>
                <a:t>Porcentaje de retención en el sector público, de los egresados de la residencia</a:t>
              </a:r>
              <a:r>
                <a:rPr kumimoji="0" lang="es-MX" sz="1600" b="1" i="0" u="none" strike="noStrike" kern="0" cap="none" spc="0" normalizeH="0" baseline="0" noProof="0" dirty="0" smtClean="0">
                  <a:ln>
                    <a:noFill/>
                  </a:ln>
                  <a:solidFill>
                    <a:prstClr val="black"/>
                  </a:solidFill>
                  <a:effectLst/>
                  <a:uLnTx/>
                  <a:uFillTx/>
                  <a:latin typeface="Calibri"/>
                </a:rPr>
                <a:t>.</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lang="es-MX" sz="1600" b="1" kern="0" noProof="0" dirty="0" smtClean="0">
                <a:solidFill>
                  <a:prstClr val="black"/>
                </a:solidFill>
                <a:latin typeface="Calibri"/>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s-MX" sz="1600" b="1" i="0" u="none" strike="noStrike" kern="0" cap="none" spc="0" normalizeH="0" baseline="0" dirty="0" smtClean="0">
                  <a:ln>
                    <a:noFill/>
                  </a:ln>
                  <a:solidFill>
                    <a:prstClr val="black"/>
                  </a:solidFill>
                  <a:effectLst/>
                  <a:uLnTx/>
                  <a:uFillTx/>
                  <a:latin typeface="Calibri"/>
                </a:rPr>
                <a:t>Número</a:t>
              </a:r>
              <a:r>
                <a:rPr kumimoji="0" lang="es-MX" sz="1600" b="1" i="0" u="none" strike="noStrike" kern="0" cap="none" spc="0" normalizeH="0" dirty="0" smtClean="0">
                  <a:ln>
                    <a:noFill/>
                  </a:ln>
                  <a:solidFill>
                    <a:prstClr val="black"/>
                  </a:solidFill>
                  <a:effectLst/>
                  <a:uLnTx/>
                  <a:uFillTx/>
                  <a:latin typeface="Calibri"/>
                </a:rPr>
                <a:t> de especialistas que se reincorporan al sector público</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lang="es-MX" sz="1600" b="1" kern="0" dirty="0">
                <a:solidFill>
                  <a:prstClr val="black"/>
                </a:solidFill>
                <a:latin typeface="Calibri"/>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lang="es-MX" sz="1600" b="1" kern="0" dirty="0" smtClean="0">
                  <a:solidFill>
                    <a:prstClr val="black"/>
                  </a:solidFill>
                  <a:latin typeface="Calibri"/>
                </a:rPr>
                <a:t>Número de especialistas activos en el sector público en el año base </a:t>
              </a:r>
              <a:endParaRPr kumimoji="0" lang="es-MX" sz="1600" b="1" i="0" u="none" strike="noStrike" kern="0" cap="none" spc="0" normalizeH="0" dirty="0" smtClean="0">
                <a:ln>
                  <a:noFill/>
                </a:ln>
                <a:solidFill>
                  <a:prstClr val="black"/>
                </a:solidFill>
                <a:effectLst/>
                <a:uLnTx/>
                <a:uFillTx/>
                <a:latin typeface="Calibri"/>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lang="es-MX" sz="1600" b="1" kern="0" baseline="0" noProof="0" dirty="0">
                <a:solidFill>
                  <a:prstClr val="black"/>
                </a:solidFill>
                <a:latin typeface="Calibri"/>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endParaRPr kumimoji="0" lang="es-MX" sz="1600" b="1" i="0" u="none" strike="noStrike" kern="0" cap="none" spc="0" normalizeH="0" baseline="0" noProof="0" dirty="0" smtClean="0">
                <a:ln>
                  <a:noFill/>
                </a:ln>
                <a:solidFill>
                  <a:prstClr val="black"/>
                </a:solidFill>
                <a:effectLst/>
                <a:uLnTx/>
                <a:uFillTx/>
                <a:latin typeface="Calibri"/>
              </a:endParaRPr>
            </a:p>
          </p:txBody>
        </p:sp>
        <p:sp>
          <p:nvSpPr>
            <p:cNvPr id="25" name="5 Rectángulo"/>
            <p:cNvSpPr/>
            <p:nvPr/>
          </p:nvSpPr>
          <p:spPr>
            <a:xfrm>
              <a:off x="3761876" y="1328222"/>
              <a:ext cx="2907410" cy="2900587"/>
            </a:xfrm>
            <a:prstGeom prst="rect">
              <a:avLst/>
            </a:prstGeom>
            <a:solidFill>
              <a:srgbClr val="E7ECED">
                <a:lumMod val="75000"/>
              </a:srgbClr>
            </a:solidFill>
            <a:ln w="15875" cap="flat" cmpd="sng" algn="ctr">
              <a:solidFill>
                <a:srgbClr val="002060"/>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600" b="1" i="0" u="none" strike="noStrike" kern="0" cap="none" spc="0" normalizeH="0" baseline="0" noProof="0" dirty="0" smtClean="0">
                  <a:ln>
                    <a:noFill/>
                  </a:ln>
                  <a:solidFill>
                    <a:prstClr val="black"/>
                  </a:solidFill>
                  <a:effectLst/>
                  <a:uLnTx/>
                  <a:uFillTx/>
                  <a:latin typeface="Calibri"/>
                </a:rPr>
                <a:t>SALIDA Y SUS PRINCIPALES CAUSAS:</a:t>
              </a:r>
            </a:p>
            <a:p>
              <a:pPr marL="0" marR="0" lvl="0" indent="0" defTabSz="914400" eaLnBrk="1" fontAlgn="auto" latinLnBrk="0" hangingPunct="1">
                <a:lnSpc>
                  <a:spcPct val="100000"/>
                </a:lnSpc>
                <a:spcBef>
                  <a:spcPts val="0"/>
                </a:spcBef>
                <a:spcAft>
                  <a:spcPts val="0"/>
                </a:spcAft>
                <a:buClrTx/>
                <a:buSzTx/>
                <a:buFontTx/>
                <a:buNone/>
                <a:tabLst/>
                <a:defRPr/>
              </a:pPr>
              <a:endParaRPr kumimoji="0" lang="es-MX" sz="1600" b="1" i="0" u="none" strike="noStrike" kern="0" cap="none" spc="0" normalizeH="0" baseline="0" noProof="0" dirty="0" smtClean="0">
                <a:ln>
                  <a:noFill/>
                </a:ln>
                <a:solidFill>
                  <a:prstClr val="black"/>
                </a:solidFill>
                <a:effectLst/>
                <a:uLnTx/>
                <a:uFillTx/>
                <a:latin typeface="Calibri"/>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s-MX" sz="1600" b="1" i="0" u="none" strike="noStrike" kern="0" cap="none" spc="0" normalizeH="0" baseline="0" noProof="0" dirty="0" smtClean="0">
                  <a:ln>
                    <a:noFill/>
                  </a:ln>
                  <a:solidFill>
                    <a:prstClr val="black"/>
                  </a:solidFill>
                  <a:effectLst/>
                  <a:uLnTx/>
                  <a:uFillTx/>
                  <a:latin typeface="Calibri"/>
                </a:rPr>
                <a:t>Número de especialistas jubilados en el año base.</a:t>
              </a:r>
            </a:p>
            <a:p>
              <a:pPr marL="0" marR="0" lvl="0" indent="0" defTabSz="914400" eaLnBrk="1" fontAlgn="auto" latinLnBrk="0" hangingPunct="1">
                <a:lnSpc>
                  <a:spcPct val="100000"/>
                </a:lnSpc>
                <a:spcBef>
                  <a:spcPts val="0"/>
                </a:spcBef>
                <a:spcAft>
                  <a:spcPts val="0"/>
                </a:spcAft>
                <a:buClrTx/>
                <a:buSzTx/>
                <a:buFontTx/>
                <a:buNone/>
                <a:tabLst/>
                <a:defRPr/>
              </a:pPr>
              <a:endParaRPr kumimoji="0" lang="es-MX" sz="1600" b="1" i="0" u="none" strike="noStrike" kern="0" cap="none" spc="0" normalizeH="0" baseline="0" noProof="0" dirty="0" smtClean="0">
                <a:ln>
                  <a:noFill/>
                </a:ln>
                <a:solidFill>
                  <a:prstClr val="black"/>
                </a:solidFill>
                <a:effectLst/>
                <a:uLnTx/>
                <a:uFillTx/>
                <a:latin typeface="Calibri"/>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lang="es-MX" sz="1600" b="1" kern="0" dirty="0" smtClean="0">
                  <a:solidFill>
                    <a:prstClr val="black"/>
                  </a:solidFill>
                  <a:latin typeface="Calibri"/>
                </a:rPr>
                <a:t>Número de e</a:t>
              </a:r>
              <a:r>
                <a:rPr kumimoji="0" lang="es-MX" sz="1600" b="1" i="0" u="none" strike="noStrike" kern="0" cap="none" spc="0" normalizeH="0" baseline="0" noProof="0" dirty="0" err="1" smtClean="0">
                  <a:ln>
                    <a:noFill/>
                  </a:ln>
                  <a:solidFill>
                    <a:prstClr val="black"/>
                  </a:solidFill>
                  <a:effectLst/>
                  <a:uLnTx/>
                  <a:uFillTx/>
                  <a:latin typeface="Calibri"/>
                </a:rPr>
                <a:t>specialistas</a:t>
              </a:r>
              <a:r>
                <a:rPr kumimoji="0" lang="es-MX" sz="1600" b="1" i="0" u="none" strike="noStrike" kern="0" cap="none" spc="0" normalizeH="0" baseline="0" noProof="0" dirty="0" smtClean="0">
                  <a:ln>
                    <a:noFill/>
                  </a:ln>
                  <a:solidFill>
                    <a:prstClr val="black"/>
                  </a:solidFill>
                  <a:effectLst/>
                  <a:uLnTx/>
                  <a:uFillTx/>
                  <a:latin typeface="Calibri"/>
                </a:rPr>
                <a:t> fallecidos en el mismo año base.</a:t>
              </a:r>
            </a:p>
            <a:p>
              <a:pPr marL="0" marR="0" lvl="0" indent="0" defTabSz="914400" eaLnBrk="1" fontAlgn="auto" latinLnBrk="0" hangingPunct="1">
                <a:lnSpc>
                  <a:spcPct val="100000"/>
                </a:lnSpc>
                <a:spcBef>
                  <a:spcPts val="0"/>
                </a:spcBef>
                <a:spcAft>
                  <a:spcPts val="0"/>
                </a:spcAft>
                <a:buClrTx/>
                <a:buSzTx/>
                <a:buFontTx/>
                <a:buNone/>
                <a:tabLst/>
                <a:defRPr/>
              </a:pPr>
              <a:endParaRPr kumimoji="0" lang="es-MX" sz="1600" b="1" i="0" u="none" strike="noStrike" kern="0" cap="none" spc="0" normalizeH="0" baseline="0" noProof="0" dirty="0" smtClean="0">
                <a:ln>
                  <a:noFill/>
                </a:ln>
                <a:solidFill>
                  <a:prstClr val="black"/>
                </a:solidFill>
                <a:effectLst/>
                <a:uLnTx/>
                <a:uFillTx/>
                <a:latin typeface="Calibri"/>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lang="es-MX" sz="1600" b="1" kern="0" dirty="0" smtClean="0">
                  <a:solidFill>
                    <a:prstClr val="black"/>
                  </a:solidFill>
                  <a:latin typeface="Calibri"/>
                </a:rPr>
                <a:t>Número de e</a:t>
              </a:r>
              <a:r>
                <a:rPr kumimoji="0" lang="es-MX" sz="1600" b="1" i="0" u="none" strike="noStrike" kern="0" cap="none" spc="0" normalizeH="0" baseline="0" noProof="0" dirty="0" err="1" smtClean="0">
                  <a:ln>
                    <a:noFill/>
                  </a:ln>
                  <a:solidFill>
                    <a:prstClr val="black"/>
                  </a:solidFill>
                  <a:effectLst/>
                  <a:uLnTx/>
                  <a:uFillTx/>
                  <a:latin typeface="Calibri"/>
                </a:rPr>
                <a:t>specialistas</a:t>
              </a:r>
              <a:r>
                <a:rPr kumimoji="0" lang="es-MX" sz="1600" b="1" i="0" u="none" strike="noStrike" kern="0" cap="none" spc="0" normalizeH="0" baseline="0" noProof="0" dirty="0" smtClean="0">
                  <a:ln>
                    <a:noFill/>
                  </a:ln>
                  <a:solidFill>
                    <a:prstClr val="black"/>
                  </a:solidFill>
                  <a:effectLst/>
                  <a:uLnTx/>
                  <a:uFillTx/>
                  <a:latin typeface="Calibri"/>
                </a:rPr>
                <a:t> que se retiran del servicio público</a:t>
              </a:r>
              <a:r>
                <a:rPr kumimoji="0" lang="es-MX" sz="1600" b="1" i="0" u="none" strike="noStrike" kern="0" cap="none" spc="0" normalizeH="0" noProof="0" dirty="0" smtClean="0">
                  <a:ln>
                    <a:noFill/>
                  </a:ln>
                  <a:solidFill>
                    <a:prstClr val="black"/>
                  </a:solidFill>
                  <a:effectLst/>
                  <a:uLnTx/>
                  <a:uFillTx/>
                  <a:latin typeface="Calibri"/>
                </a:rPr>
                <a:t> </a:t>
              </a:r>
              <a:r>
                <a:rPr kumimoji="0" lang="es-MX" sz="1600" b="1" i="0" u="none" strike="noStrike" kern="0" cap="none" spc="0" normalizeH="0" baseline="0" noProof="0" dirty="0" smtClean="0">
                  <a:ln>
                    <a:noFill/>
                  </a:ln>
                  <a:solidFill>
                    <a:prstClr val="black"/>
                  </a:solidFill>
                  <a:effectLst/>
                  <a:uLnTx/>
                  <a:uFillTx/>
                  <a:latin typeface="Calibri"/>
                </a:rPr>
                <a:t>en el año base, por causas diferentes a jubilación y fallecimiento.</a:t>
              </a:r>
            </a:p>
          </p:txBody>
        </p:sp>
      </p:grpSp>
      <p:sp>
        <p:nvSpPr>
          <p:cNvPr id="27" name="7 CuadroTexto"/>
          <p:cNvSpPr txBox="1"/>
          <p:nvPr/>
        </p:nvSpPr>
        <p:spPr>
          <a:xfrm>
            <a:off x="899593" y="6418542"/>
            <a:ext cx="7056783" cy="369332"/>
          </a:xfrm>
          <a:prstGeom prst="rect">
            <a:avLst/>
          </a:prstGeom>
          <a:noFill/>
          <a:ln w="1905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b="1" i="0" u="none" strike="noStrike" kern="0" cap="none" spc="0" normalizeH="0" baseline="0" noProof="0" dirty="0" smtClean="0">
                <a:ln>
                  <a:noFill/>
                </a:ln>
                <a:solidFill>
                  <a:schemeClr val="tx2">
                    <a:lumMod val="50000"/>
                  </a:schemeClr>
                </a:solidFill>
                <a:effectLst/>
                <a:uLnTx/>
                <a:uFillTx/>
              </a:rPr>
              <a:t>OFERTA DE ESPECIALISTAS EN UN AÑO DADO = ENTRADAS - SALIDAS</a:t>
            </a:r>
          </a:p>
        </p:txBody>
      </p:sp>
      <p:cxnSp>
        <p:nvCxnSpPr>
          <p:cNvPr id="28" name="Conector recto de flecha 27"/>
          <p:cNvCxnSpPr/>
          <p:nvPr/>
        </p:nvCxnSpPr>
        <p:spPr>
          <a:xfrm flipH="1">
            <a:off x="3866096" y="5996308"/>
            <a:ext cx="10914" cy="375204"/>
          </a:xfrm>
          <a:prstGeom prst="straightConnector1">
            <a:avLst/>
          </a:prstGeom>
          <a:ln w="5715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p:nvPr/>
        </p:nvCxnSpPr>
        <p:spPr>
          <a:xfrm>
            <a:off x="6084168" y="5013176"/>
            <a:ext cx="0" cy="1405366"/>
          </a:xfrm>
          <a:prstGeom prst="straightConnector1">
            <a:avLst/>
          </a:prstGeom>
          <a:ln w="5715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8 CuadroTexto"/>
          <p:cNvSpPr txBox="1"/>
          <p:nvPr/>
        </p:nvSpPr>
        <p:spPr>
          <a:xfrm>
            <a:off x="82587" y="1196752"/>
            <a:ext cx="8568952"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b="1" i="0" u="none" strike="noStrike" kern="0" cap="none" spc="0" normalizeH="0" baseline="0" noProof="0" dirty="0" smtClean="0">
                <a:ln>
                  <a:noFill/>
                </a:ln>
                <a:solidFill>
                  <a:schemeClr val="tx2">
                    <a:lumMod val="50000"/>
                  </a:schemeClr>
                </a:solidFill>
                <a:effectLst/>
                <a:uLnTx/>
                <a:uFillTx/>
              </a:rPr>
              <a:t>VARIABLES CONSIDERADAS PARA DETERMINAR LA OFERTA DE ESPECIALISTAS EN</a:t>
            </a:r>
            <a:r>
              <a:rPr kumimoji="0" lang="es-ES_tradnl" b="1" i="0" u="none" strike="noStrike" kern="0" cap="none" spc="0" normalizeH="0" noProof="0" dirty="0" smtClean="0">
                <a:ln>
                  <a:noFill/>
                </a:ln>
                <a:solidFill>
                  <a:schemeClr val="tx2">
                    <a:lumMod val="50000"/>
                  </a:schemeClr>
                </a:solidFill>
                <a:effectLst/>
                <a:uLnTx/>
                <a:uFillTx/>
              </a:rPr>
              <a:t> EL SECTOR PÚBLICO DE SALUD</a:t>
            </a:r>
            <a:endParaRPr kumimoji="0" lang="es-ES" b="1" i="0" u="none" strike="noStrike" kern="0" cap="none" spc="0" normalizeH="0" baseline="0" noProof="0" dirty="0" smtClean="0">
              <a:ln>
                <a:noFill/>
              </a:ln>
              <a:solidFill>
                <a:schemeClr val="tx2">
                  <a:lumMod val="50000"/>
                </a:schemeClr>
              </a:solidFill>
              <a:effectLst/>
              <a:uLnTx/>
              <a:uFillTx/>
            </a:endParaRPr>
          </a:p>
        </p:txBody>
      </p:sp>
      <p:pic>
        <p:nvPicPr>
          <p:cNvPr id="14" name="1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44625"/>
            <a:ext cx="972413" cy="1090680"/>
          </a:xfrm>
          <a:prstGeom prst="rect">
            <a:avLst/>
          </a:prstGeom>
        </p:spPr>
      </p:pic>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44624"/>
            <a:ext cx="1152128" cy="1090681"/>
          </a:xfrm>
          <a:prstGeom prst="rect">
            <a:avLst/>
          </a:prstGeom>
        </p:spPr>
      </p:pic>
    </p:spTree>
    <p:extLst>
      <p:ext uri="{BB962C8B-B14F-4D97-AF65-F5344CB8AC3E}">
        <p14:creationId xmlns:p14="http://schemas.microsoft.com/office/powerpoint/2010/main" val="8441741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uadroTexto 1"/>
              <p:cNvSpPr txBox="1"/>
              <p:nvPr/>
            </p:nvSpPr>
            <p:spPr>
              <a:xfrm>
                <a:off x="72807" y="686287"/>
                <a:ext cx="8784976" cy="6463308"/>
              </a:xfrm>
              <a:prstGeom prst="rect">
                <a:avLst/>
              </a:prstGeom>
              <a:noFill/>
            </p:spPr>
            <p:txBody>
              <a:bodyPr wrap="square" rtlCol="0">
                <a:spAutoFit/>
              </a:bodyPr>
              <a:lstStyle/>
              <a:p>
                <a:pPr algn="ctr"/>
                <a:endParaRPr lang="es-MX" sz="1600" b="1" dirty="0" smtClean="0"/>
              </a:p>
              <a:p>
                <a:pPr algn="ctr"/>
                <a:endParaRPr lang="es-MX" dirty="0"/>
              </a:p>
              <a:p>
                <a:pPr marL="285750" indent="-285750" algn="just">
                  <a:buFont typeface="Wingdings" panose="05000000000000000000" pitchFamily="2" charset="2"/>
                  <a:buChar char="§"/>
                </a:pPr>
                <a:endParaRPr lang="es-MX" sz="1400" dirty="0" smtClean="0">
                  <a:latin typeface="+mj-lt"/>
                </a:endParaRPr>
              </a:p>
              <a:p>
                <a:pPr algn="just"/>
                <a:r>
                  <a:rPr lang="es-MX" sz="1400" dirty="0">
                    <a:latin typeface="+mj-lt"/>
                    <a:ea typeface="Verdana" panose="020B0604030504040204" pitchFamily="34" charset="0"/>
                    <a:cs typeface="Verdana" panose="020B0604030504040204" pitchFamily="34" charset="0"/>
                  </a:rPr>
                  <a:t>Se definieron tres escenarios para estimar el número de especialistas necesarios al 2030: 0%, 15% y 30% de aumento de demanda.</a:t>
                </a:r>
              </a:p>
              <a:p>
                <a:pPr algn="just"/>
                <a:endParaRPr lang="es-MX" sz="1400" dirty="0">
                  <a:latin typeface="+mj-lt"/>
                  <a:ea typeface="Verdana" panose="020B0604030504040204" pitchFamily="34" charset="0"/>
                  <a:cs typeface="Verdana" panose="020B0604030504040204" pitchFamily="34" charset="0"/>
                </a:endParaRPr>
              </a:p>
              <a:p>
                <a:pPr algn="just"/>
                <a:r>
                  <a:rPr lang="es-MX" sz="1400" dirty="0">
                    <a:latin typeface="+mj-lt"/>
                    <a:ea typeface="Verdana" panose="020B0604030504040204" pitchFamily="34" charset="0"/>
                    <a:cs typeface="Verdana" panose="020B0604030504040204" pitchFamily="34" charset="0"/>
                  </a:rPr>
                  <a:t>Se fijo como meta ideal para 2030, la tasa de 120 especialistas X 100,000 hab. en el sector público, cifra apenas igual a la de Canadá en el 2010 y menor al promedio de países de la OCDE de 180 X 100,000, en el mismo año</a:t>
                </a:r>
              </a:p>
              <a:p>
                <a:pPr algn="just"/>
                <a:endParaRPr lang="es-MX" sz="1400" dirty="0">
                  <a:latin typeface="+mj-lt"/>
                  <a:ea typeface="Verdana" panose="020B0604030504040204" pitchFamily="34" charset="0"/>
                  <a:cs typeface="Verdana" panose="020B0604030504040204" pitchFamily="34" charset="0"/>
                </a:endParaRPr>
              </a:p>
              <a:p>
                <a:pPr algn="just"/>
                <a:r>
                  <a:rPr lang="es-MX" sz="1400" dirty="0">
                    <a:latin typeface="+mj-lt"/>
                    <a:ea typeface="Verdana" panose="020B0604030504040204" pitchFamily="34" charset="0"/>
                    <a:cs typeface="Verdana" panose="020B0604030504040204" pitchFamily="34" charset="0"/>
                  </a:rPr>
                  <a:t>Para calcular la brecha se utilizó la siguiente formula:</a:t>
                </a:r>
              </a:p>
              <a:p>
                <a:pPr/>
                <a14:m>
                  <m:oMathPara xmlns:m="http://schemas.openxmlformats.org/officeDocument/2006/math">
                    <m:oMathParaPr>
                      <m:jc m:val="centerGroup"/>
                    </m:oMathParaPr>
                    <m:oMath xmlns:m="http://schemas.openxmlformats.org/officeDocument/2006/math">
                      <m:sSub>
                        <m:sSubPr>
                          <m:ctrlPr>
                            <a:rPr lang="es-MX" sz="1600" b="1" i="1">
                              <a:latin typeface="Cambria Math" charset="0"/>
                            </a:rPr>
                          </m:ctrlPr>
                        </m:sSubPr>
                        <m:e>
                          <m:r>
                            <a:rPr lang="es-MX" sz="1600" b="1" i="1">
                              <a:latin typeface="Cambria Math" charset="0"/>
                            </a:rPr>
                            <m:t>𝑩</m:t>
                          </m:r>
                        </m:e>
                        <m:sub>
                          <m:r>
                            <a:rPr lang="es-MX" sz="1600" b="1" i="1">
                              <a:latin typeface="Cambria Math" charset="0"/>
                            </a:rPr>
                            <m:t>𝒕</m:t>
                          </m:r>
                        </m:sub>
                      </m:sSub>
                      <m:r>
                        <a:rPr lang="es-MX" sz="1600" b="1" i="1">
                          <a:latin typeface="Cambria Math" charset="0"/>
                        </a:rPr>
                        <m:t>=</m:t>
                      </m:r>
                      <m:sSub>
                        <m:sSubPr>
                          <m:ctrlPr>
                            <a:rPr lang="es-MX" sz="1600" b="1" i="1">
                              <a:latin typeface="Cambria Math" charset="0"/>
                            </a:rPr>
                          </m:ctrlPr>
                        </m:sSubPr>
                        <m:e>
                          <m:r>
                            <a:rPr lang="es-MX" sz="1600" b="1" i="1">
                              <a:latin typeface="Cambria Math" charset="0"/>
                            </a:rPr>
                            <m:t>𝑹</m:t>
                          </m:r>
                        </m:e>
                        <m:sub>
                          <m:r>
                            <a:rPr lang="es-MX" sz="1600" b="1" i="1">
                              <a:latin typeface="Cambria Math" charset="0"/>
                            </a:rPr>
                            <m:t>𝒕</m:t>
                          </m:r>
                        </m:sub>
                      </m:sSub>
                      <m:r>
                        <a:rPr lang="es-MX" sz="1600" b="1" i="1">
                          <a:latin typeface="Cambria Math" charset="0"/>
                        </a:rPr>
                        <m:t>−</m:t>
                      </m:r>
                      <m:sSubSup>
                        <m:sSubSupPr>
                          <m:ctrlPr>
                            <a:rPr lang="es-MX" sz="1600" b="1" i="1">
                              <a:latin typeface="Cambria Math" charset="0"/>
                            </a:rPr>
                          </m:ctrlPr>
                        </m:sSubSupPr>
                        <m:e>
                          <m:r>
                            <a:rPr lang="es-MX" sz="1600" b="1" i="1">
                              <a:latin typeface="Cambria Math" charset="0"/>
                            </a:rPr>
                            <m:t>𝑹</m:t>
                          </m:r>
                        </m:e>
                        <m:sub>
                          <m:r>
                            <a:rPr lang="es-MX" sz="1600" b="1" i="1">
                              <a:latin typeface="Cambria Math" charset="0"/>
                            </a:rPr>
                            <m:t>𝒕</m:t>
                          </m:r>
                        </m:sub>
                        <m:sup>
                          <m:r>
                            <a:rPr lang="es-MX" sz="1600" b="1" i="1">
                              <a:latin typeface="Cambria Math" charset="0"/>
                            </a:rPr>
                            <m:t>𝒐</m:t>
                          </m:r>
                        </m:sup>
                      </m:sSubSup>
                    </m:oMath>
                  </m:oMathPara>
                </a14:m>
                <a:endParaRPr lang="es-MX" sz="1600" b="1" dirty="0">
                  <a:latin typeface="+mj-lt"/>
                  <a:ea typeface="Verdana" panose="020B0604030504040204" pitchFamily="34" charset="0"/>
                  <a:cs typeface="Verdana" panose="020B0604030504040204" pitchFamily="34" charset="0"/>
                </a:endParaRPr>
              </a:p>
              <a:p>
                <a:pPr/>
                <a14:m>
                  <m:oMathPara xmlns:m="http://schemas.openxmlformats.org/officeDocument/2006/math">
                    <m:oMathParaPr>
                      <m:jc m:val="centerGroup"/>
                    </m:oMathParaPr>
                    <m:oMath xmlns:m="http://schemas.openxmlformats.org/officeDocument/2006/math">
                      <m:r>
                        <a:rPr lang="es-MX" sz="1600" b="1" i="1">
                          <a:latin typeface="Cambria Math" charset="0"/>
                        </a:rPr>
                        <m:t>𝒕</m:t>
                      </m:r>
                      <m:r>
                        <a:rPr lang="es-MX" sz="1600" b="1" i="1">
                          <a:latin typeface="Cambria Math" charset="0"/>
                        </a:rPr>
                        <m:t>∈[</m:t>
                      </m:r>
                      <m:r>
                        <a:rPr lang="es-MX" sz="1600" b="1" i="1">
                          <a:latin typeface="Cambria Math" charset="0"/>
                        </a:rPr>
                        <m:t>𝒎</m:t>
                      </m:r>
                      <m:r>
                        <a:rPr lang="es-MX" sz="1600" b="1" i="1">
                          <a:latin typeface="Cambria Math" charset="0"/>
                        </a:rPr>
                        <m:t>,</m:t>
                      </m:r>
                      <m:r>
                        <a:rPr lang="es-MX" sz="1600" b="1" i="1">
                          <a:latin typeface="Cambria Math" charset="0"/>
                        </a:rPr>
                        <m:t>𝒏</m:t>
                      </m:r>
                      <m:r>
                        <a:rPr lang="es-MX" sz="1600" b="1" i="1">
                          <a:latin typeface="Cambria Math" charset="0"/>
                        </a:rPr>
                        <m:t>]</m:t>
                      </m:r>
                    </m:oMath>
                  </m:oMathPara>
                </a14:m>
                <a:endParaRPr lang="es-MX" sz="1600" b="1" dirty="0">
                  <a:latin typeface="+mj-lt"/>
                  <a:ea typeface="Verdana" panose="020B0604030504040204" pitchFamily="34" charset="0"/>
                  <a:cs typeface="Verdana" panose="020B0604030504040204" pitchFamily="34" charset="0"/>
                </a:endParaRPr>
              </a:p>
              <a:p>
                <a:r>
                  <a:rPr lang="es-MX" sz="1400" dirty="0">
                    <a:latin typeface="+mj-lt"/>
                    <a:ea typeface="Verdana" panose="020B0604030504040204" pitchFamily="34" charset="0"/>
                    <a:cs typeface="Verdana" panose="020B0604030504040204" pitchFamily="34" charset="0"/>
                  </a:rPr>
                  <a:t>Donde;</a:t>
                </a:r>
              </a:p>
              <a:p>
                <a:pPr>
                  <a:lnSpc>
                    <a:spcPct val="150000"/>
                  </a:lnSpc>
                </a:pPr>
                <a14:m>
                  <m:oMath xmlns:m="http://schemas.openxmlformats.org/officeDocument/2006/math">
                    <m:sSub>
                      <m:sSubPr>
                        <m:ctrlPr>
                          <a:rPr lang="es-MX" sz="1400" i="1">
                            <a:latin typeface="Cambria Math" charset="0"/>
                          </a:rPr>
                        </m:ctrlPr>
                      </m:sSubPr>
                      <m:e>
                        <m:r>
                          <a:rPr lang="es-MX" sz="1400" i="1">
                            <a:latin typeface="Cambria Math" charset="0"/>
                          </a:rPr>
                          <m:t>𝐵</m:t>
                        </m:r>
                      </m:e>
                      <m:sub>
                        <m:r>
                          <a:rPr lang="es-MX" sz="1400" i="1">
                            <a:latin typeface="Cambria Math" charset="0"/>
                          </a:rPr>
                          <m:t>𝑡</m:t>
                        </m:r>
                      </m:sub>
                    </m:sSub>
                  </m:oMath>
                </a14:m>
                <a:r>
                  <a:rPr lang="es-MX" sz="1400" dirty="0">
                    <a:latin typeface="+mj-lt"/>
                    <a:ea typeface="Verdana" panose="020B0604030504040204" pitchFamily="34" charset="0"/>
                    <a:cs typeface="Verdana" panose="020B0604030504040204" pitchFamily="34" charset="0"/>
                  </a:rPr>
                  <a:t> = Brecha de médicos especialistas por 100,000 habitantes en el año </a:t>
                </a:r>
                <a14:m>
                  <m:oMath xmlns:m="http://schemas.openxmlformats.org/officeDocument/2006/math">
                    <m:r>
                      <a:rPr lang="es-MX" sz="1400" i="1">
                        <a:latin typeface="Cambria Math" charset="0"/>
                      </a:rPr>
                      <m:t>𝑡</m:t>
                    </m:r>
                  </m:oMath>
                </a14:m>
                <a:r>
                  <a:rPr lang="es-MX" sz="1400" dirty="0">
                    <a:latin typeface="+mj-lt"/>
                    <a:ea typeface="Verdana" panose="020B0604030504040204" pitchFamily="34" charset="0"/>
                    <a:cs typeface="Verdana" panose="020B0604030504040204" pitchFamily="34" charset="0"/>
                  </a:rPr>
                  <a:t>, o un año dado. </a:t>
                </a:r>
              </a:p>
              <a:p>
                <a:pPr>
                  <a:lnSpc>
                    <a:spcPct val="150000"/>
                  </a:lnSpc>
                </a:pPr>
                <a14:m>
                  <m:oMath xmlns:m="http://schemas.openxmlformats.org/officeDocument/2006/math">
                    <m:sSubSup>
                      <m:sSubSupPr>
                        <m:ctrlPr>
                          <a:rPr lang="es-MX" sz="1400" i="1" smtClean="0">
                            <a:latin typeface="Cambria Math" charset="0"/>
                          </a:rPr>
                        </m:ctrlPr>
                      </m:sSubSupPr>
                      <m:e>
                        <m:r>
                          <a:rPr lang="es-MX" sz="1400" i="1">
                            <a:latin typeface="Cambria Math" charset="0"/>
                          </a:rPr>
                          <m:t>𝑅</m:t>
                        </m:r>
                      </m:e>
                      <m:sub>
                        <m:r>
                          <a:rPr lang="es-MX" sz="1400" i="1">
                            <a:latin typeface="Cambria Math" charset="0"/>
                          </a:rPr>
                          <m:t>𝑡</m:t>
                        </m:r>
                      </m:sub>
                      <m:sup>
                        <m:r>
                          <a:rPr lang="es-MX" sz="1400" i="1">
                            <a:latin typeface="Cambria Math" charset="0"/>
                          </a:rPr>
                          <m:t>𝑜</m:t>
                        </m:r>
                      </m:sup>
                    </m:sSubSup>
                  </m:oMath>
                </a14:m>
                <a:r>
                  <a:rPr lang="es-MX" sz="1400" dirty="0">
                    <a:latin typeface="+mj-lt"/>
                    <a:ea typeface="Verdana" panose="020B0604030504040204" pitchFamily="34" charset="0"/>
                    <a:cs typeface="Verdana" panose="020B0604030504040204" pitchFamily="34" charset="0"/>
                  </a:rPr>
                  <a:t> </a:t>
                </a:r>
                <a:r>
                  <a:rPr lang="es-MX" sz="1400" dirty="0" smtClean="0">
                    <a:latin typeface="+mj-lt"/>
                    <a:ea typeface="Verdana" panose="020B0604030504040204" pitchFamily="34" charset="0"/>
                    <a:cs typeface="Verdana" panose="020B0604030504040204" pitchFamily="34" charset="0"/>
                  </a:rPr>
                  <a:t>= </a:t>
                </a:r>
                <a:r>
                  <a:rPr lang="es-MX" sz="1400" dirty="0">
                    <a:latin typeface="+mj-lt"/>
                    <a:ea typeface="Verdana" panose="020B0604030504040204" pitchFamily="34" charset="0"/>
                    <a:cs typeface="Verdana" panose="020B0604030504040204" pitchFamily="34" charset="0"/>
                  </a:rPr>
                  <a:t>Número de especialistas de acuerdo a una meta por 100,000 habitantes, en el año </a:t>
                </a:r>
                <a14:m>
                  <m:oMath xmlns:m="http://schemas.openxmlformats.org/officeDocument/2006/math">
                    <m:r>
                      <a:rPr lang="es-MX" sz="1400" i="1">
                        <a:latin typeface="Cambria Math" charset="0"/>
                      </a:rPr>
                      <m:t>𝑡</m:t>
                    </m:r>
                  </m:oMath>
                </a14:m>
                <a:r>
                  <a:rPr lang="es-MX" sz="1400" dirty="0">
                    <a:latin typeface="+mj-lt"/>
                    <a:ea typeface="Verdana" panose="020B0604030504040204" pitchFamily="34" charset="0"/>
                    <a:cs typeface="Verdana" panose="020B0604030504040204" pitchFamily="34" charset="0"/>
                  </a:rPr>
                  <a:t>.</a:t>
                </a:r>
              </a:p>
              <a:p>
                <a:pPr>
                  <a:lnSpc>
                    <a:spcPct val="150000"/>
                  </a:lnSpc>
                </a:pPr>
                <a14:m>
                  <m:oMath xmlns:m="http://schemas.openxmlformats.org/officeDocument/2006/math">
                    <m:sSub>
                      <m:sSubPr>
                        <m:ctrlPr>
                          <a:rPr lang="es-MX" sz="1400" i="1">
                            <a:latin typeface="Cambria Math" charset="0"/>
                          </a:rPr>
                        </m:ctrlPr>
                      </m:sSubPr>
                      <m:e>
                        <m:r>
                          <a:rPr lang="es-MX" sz="1400" i="1">
                            <a:latin typeface="Cambria Math" charset="0"/>
                          </a:rPr>
                          <m:t>𝑅</m:t>
                        </m:r>
                      </m:e>
                      <m:sub>
                        <m:r>
                          <a:rPr lang="es-MX" sz="1400" i="1">
                            <a:latin typeface="Cambria Math" charset="0"/>
                          </a:rPr>
                          <m:t>𝑡</m:t>
                        </m:r>
                      </m:sub>
                    </m:sSub>
                  </m:oMath>
                </a14:m>
                <a:r>
                  <a:rPr lang="es-MX" sz="1400" dirty="0">
                    <a:latin typeface="+mj-lt"/>
                    <a:ea typeface="Verdana" panose="020B0604030504040204" pitchFamily="34" charset="0"/>
                    <a:cs typeface="Verdana" panose="020B0604030504040204" pitchFamily="34" charset="0"/>
                  </a:rPr>
                  <a:t>  : Número de médicos especialistas 100,000 habitantes que se estima al año </a:t>
                </a:r>
                <a14:m>
                  <m:oMath xmlns:m="http://schemas.openxmlformats.org/officeDocument/2006/math">
                    <m:r>
                      <a:rPr lang="es-MX" sz="1400" i="1">
                        <a:latin typeface="Cambria Math" charset="0"/>
                      </a:rPr>
                      <m:t>𝑡</m:t>
                    </m:r>
                  </m:oMath>
                </a14:m>
                <a:r>
                  <a:rPr lang="es-MX" sz="1400" dirty="0">
                    <a:latin typeface="+mj-lt"/>
                    <a:ea typeface="Verdana" panose="020B0604030504040204" pitchFamily="34" charset="0"/>
                    <a:cs typeface="Verdana" panose="020B0604030504040204" pitchFamily="34" charset="0"/>
                  </a:rPr>
                  <a:t>. </a:t>
                </a:r>
              </a:p>
              <a:p>
                <a:pPr>
                  <a:lnSpc>
                    <a:spcPct val="150000"/>
                  </a:lnSpc>
                </a:pPr>
                <a14:m>
                  <m:oMath xmlns:m="http://schemas.openxmlformats.org/officeDocument/2006/math">
                    <m:r>
                      <a:rPr lang="es-MX" sz="1400" i="1">
                        <a:latin typeface="Cambria Math" charset="0"/>
                      </a:rPr>
                      <m:t>𝑚</m:t>
                    </m:r>
                  </m:oMath>
                </a14:m>
                <a:r>
                  <a:rPr lang="es-MX" sz="1400" dirty="0">
                    <a:latin typeface="+mj-lt"/>
                    <a:ea typeface="Verdana" panose="020B0604030504040204" pitchFamily="34" charset="0"/>
                    <a:cs typeface="Verdana" panose="020B0604030504040204" pitchFamily="34" charset="0"/>
                  </a:rPr>
                  <a:t>  : Año en el que inicia el proceso de planificación de médicos especialistas.</a:t>
                </a:r>
              </a:p>
              <a:p>
                <a:pPr>
                  <a:lnSpc>
                    <a:spcPct val="150000"/>
                  </a:lnSpc>
                </a:pPr>
                <a14:m>
                  <m:oMath xmlns:m="http://schemas.openxmlformats.org/officeDocument/2006/math">
                    <m:r>
                      <a:rPr lang="es-MX" sz="1400" i="1">
                        <a:latin typeface="Cambria Math" charset="0"/>
                      </a:rPr>
                      <m:t>𝑛</m:t>
                    </m:r>
                  </m:oMath>
                </a14:m>
                <a:r>
                  <a:rPr lang="es-MX" sz="1400" dirty="0">
                    <a:latin typeface="+mj-lt"/>
                    <a:ea typeface="Verdana" panose="020B0604030504040204" pitchFamily="34" charset="0"/>
                    <a:cs typeface="Verdana" panose="020B0604030504040204" pitchFamily="34" charset="0"/>
                  </a:rPr>
                  <a:t>   : Año en el que se planea alcanzar un número de médicos especialistas óptimo.</a:t>
                </a:r>
              </a:p>
              <a:p>
                <a:pPr>
                  <a:lnSpc>
                    <a:spcPct val="150000"/>
                  </a:lnSpc>
                </a:pPr>
                <a:endParaRPr lang="es-MX" sz="1400" dirty="0">
                  <a:latin typeface="+mj-lt"/>
                  <a:ea typeface="Verdana" panose="020B0604030504040204" pitchFamily="34" charset="0"/>
                  <a:cs typeface="Verdana" panose="020B0604030504040204" pitchFamily="34" charset="0"/>
                </a:endParaRPr>
              </a:p>
              <a:p>
                <a:pPr algn="ctr"/>
                <a:r>
                  <a:rPr lang="es-MX" sz="1400" b="1" dirty="0">
                    <a:solidFill>
                      <a:schemeClr val="tx2">
                        <a:lumMod val="50000"/>
                      </a:schemeClr>
                    </a:solidFill>
                    <a:latin typeface="+mj-lt"/>
                    <a:ea typeface="Verdana" panose="020B0604030504040204" pitchFamily="34" charset="0"/>
                    <a:cs typeface="Verdana" panose="020B0604030504040204" pitchFamily="34" charset="0"/>
                  </a:rPr>
                  <a:t>SUPUESTOS UTILIZADOS EN LA ESTIMACION DE ESPECIALISTAS</a:t>
                </a:r>
              </a:p>
              <a:p>
                <a:pPr algn="just"/>
                <a:endParaRPr lang="es-MX" sz="1400" dirty="0">
                  <a:latin typeface="+mj-lt"/>
                  <a:ea typeface="Verdana" panose="020B0604030504040204" pitchFamily="34" charset="0"/>
                  <a:cs typeface="Verdana" panose="020B0604030504040204" pitchFamily="34" charset="0"/>
                </a:endParaRPr>
              </a:p>
              <a:p>
                <a:pPr algn="just"/>
                <a:r>
                  <a:rPr lang="es-MX" sz="1400" b="1" dirty="0">
                    <a:solidFill>
                      <a:schemeClr val="tx2">
                        <a:lumMod val="50000"/>
                      </a:schemeClr>
                    </a:solidFill>
                    <a:latin typeface="+mj-lt"/>
                    <a:ea typeface="Verdana" panose="020B0604030504040204" pitchFamily="34" charset="0"/>
                    <a:cs typeface="Verdana" panose="020B0604030504040204" pitchFamily="34" charset="0"/>
                  </a:rPr>
                  <a:t>ENTRADA</a:t>
                </a:r>
                <a:r>
                  <a:rPr lang="es-MX" sz="1400" dirty="0">
                    <a:solidFill>
                      <a:schemeClr val="tx2">
                        <a:lumMod val="50000"/>
                      </a:schemeClr>
                    </a:solidFill>
                    <a:latin typeface="+mj-lt"/>
                    <a:ea typeface="Verdana" panose="020B0604030504040204" pitchFamily="34" charset="0"/>
                    <a:cs typeface="Verdana" panose="020B0604030504040204" pitchFamily="34" charset="0"/>
                  </a:rPr>
                  <a:t>: el número de residentes que se formarán del 2016 en adelante, se estimo mediante regresión lineal por mínimos cuadrados, a partir del número de seleccionados de 2002- 2003.</a:t>
                </a:r>
              </a:p>
              <a:p>
                <a:pPr algn="just"/>
                <a:r>
                  <a:rPr lang="es-MX" sz="1400" b="1" dirty="0">
                    <a:solidFill>
                      <a:schemeClr val="tx2">
                        <a:lumMod val="50000"/>
                      </a:schemeClr>
                    </a:solidFill>
                    <a:latin typeface="+mj-lt"/>
                    <a:ea typeface="Verdana" panose="020B0604030504040204" pitchFamily="34" charset="0"/>
                    <a:cs typeface="Verdana" panose="020B0604030504040204" pitchFamily="34" charset="0"/>
                  </a:rPr>
                  <a:t>SALIDA</a:t>
                </a:r>
                <a:r>
                  <a:rPr lang="es-MX" sz="1400" dirty="0">
                    <a:solidFill>
                      <a:schemeClr val="tx2">
                        <a:lumMod val="50000"/>
                      </a:schemeClr>
                    </a:solidFill>
                    <a:latin typeface="+mj-lt"/>
                    <a:ea typeface="Verdana" panose="020B0604030504040204" pitchFamily="34" charset="0"/>
                    <a:cs typeface="Verdana" panose="020B0604030504040204" pitchFamily="34" charset="0"/>
                  </a:rPr>
                  <a:t>: Las jubilaciones se determinaron de manera proporcional para el sector público, en base a los datos aportados por el IMSS.</a:t>
                </a:r>
              </a:p>
              <a:p>
                <a:pPr marL="285750" indent="-285750" algn="just">
                  <a:buFont typeface="Wingdings" panose="05000000000000000000" pitchFamily="2" charset="2"/>
                  <a:buChar char="§"/>
                </a:pPr>
                <a:endParaRPr lang="es-MX" sz="1600" dirty="0"/>
              </a:p>
            </p:txBody>
          </p:sp>
        </mc:Choice>
        <mc:Fallback xmlns="">
          <p:sp>
            <p:nvSpPr>
              <p:cNvPr id="2" name="CuadroTexto 1"/>
              <p:cNvSpPr txBox="1">
                <a:spLocks noRot="1" noChangeAspect="1" noMove="1" noResize="1" noEditPoints="1" noAdjustHandles="1" noChangeArrowheads="1" noChangeShapeType="1" noTextEdit="1"/>
              </p:cNvSpPr>
              <p:nvPr/>
            </p:nvSpPr>
            <p:spPr>
              <a:xfrm>
                <a:off x="72807" y="686287"/>
                <a:ext cx="8784976" cy="6463308"/>
              </a:xfrm>
              <a:prstGeom prst="rect">
                <a:avLst/>
              </a:prstGeom>
              <a:blipFill rotWithShape="0">
                <a:blip r:embed="rId2"/>
                <a:stretch>
                  <a:fillRect l="-208" r="-208"/>
                </a:stretch>
              </a:blipFill>
            </p:spPr>
            <p:txBody>
              <a:bodyPr/>
              <a:lstStyle/>
              <a:p>
                <a:r>
                  <a:rPr lang="es-ES_tradnl">
                    <a:noFill/>
                  </a:rPr>
                  <a:t> </a:t>
                </a:r>
              </a:p>
            </p:txBody>
          </p:sp>
        </mc:Fallback>
      </mc:AlternateContent>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44624"/>
            <a:ext cx="1154741" cy="1295183"/>
          </a:xfrm>
          <a:prstGeom prst="rect">
            <a:avLst/>
          </a:prstGeom>
        </p:spPr>
      </p:pic>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44624"/>
            <a:ext cx="1368152" cy="1295184"/>
          </a:xfrm>
          <a:prstGeom prst="rect">
            <a:avLst/>
          </a:prstGeom>
        </p:spPr>
      </p:pic>
      <p:sp>
        <p:nvSpPr>
          <p:cNvPr id="3" name="CuadroTexto 2"/>
          <p:cNvSpPr txBox="1"/>
          <p:nvPr/>
        </p:nvSpPr>
        <p:spPr>
          <a:xfrm>
            <a:off x="2771800" y="692215"/>
            <a:ext cx="3744416" cy="461665"/>
          </a:xfrm>
          <a:prstGeom prst="rect">
            <a:avLst/>
          </a:prstGeom>
          <a:noFill/>
        </p:spPr>
        <p:txBody>
          <a:bodyPr wrap="square" rtlCol="0">
            <a:spAutoFit/>
          </a:bodyPr>
          <a:lstStyle/>
          <a:p>
            <a:pPr algn="ctr"/>
            <a:r>
              <a:rPr lang="es-ES_tradnl" sz="2400" b="1" dirty="0" smtClean="0"/>
              <a:t>FORMULA</a:t>
            </a:r>
            <a:endParaRPr lang="es-ES_tradnl" sz="2400" b="1" dirty="0"/>
          </a:p>
        </p:txBody>
      </p:sp>
    </p:spTree>
    <p:extLst>
      <p:ext uri="{BB962C8B-B14F-4D97-AF65-F5344CB8AC3E}">
        <p14:creationId xmlns:p14="http://schemas.microsoft.com/office/powerpoint/2010/main" val="21132464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0362" y="69089"/>
            <a:ext cx="1266302" cy="1199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594627" y="1268760"/>
            <a:ext cx="8136904" cy="5632311"/>
          </a:xfrm>
          <a:prstGeom prst="rect">
            <a:avLst/>
          </a:prstGeom>
          <a:noFill/>
        </p:spPr>
        <p:txBody>
          <a:bodyPr wrap="square" rtlCol="0">
            <a:spAutoFit/>
          </a:bodyPr>
          <a:lstStyle/>
          <a:p>
            <a:pPr algn="ctr"/>
            <a:r>
              <a:rPr lang="es-MX" b="1" dirty="0" smtClean="0"/>
              <a:t>APLICACIÓN DEL MODELO A LA ESTIMACION DE CARDIOLOGOS</a:t>
            </a:r>
          </a:p>
          <a:p>
            <a:pPr algn="ctr"/>
            <a:endParaRPr lang="es-MX" b="1" dirty="0"/>
          </a:p>
          <a:p>
            <a:pPr algn="ctr"/>
            <a:endParaRPr lang="es-MX" dirty="0" smtClean="0"/>
          </a:p>
          <a:p>
            <a:pPr marL="285750" indent="-285750" algn="just">
              <a:buFont typeface="Wingdings" panose="05000000000000000000" pitchFamily="2" charset="2"/>
              <a:buChar char="§"/>
            </a:pPr>
            <a:r>
              <a:rPr lang="es-MX" dirty="0" smtClean="0"/>
              <a:t>De acuerdo a datos oficiales de la Dirección General de Información en Salud, para el 2012 existían 1,413 </a:t>
            </a:r>
            <a:r>
              <a:rPr lang="es-MX" dirty="0" smtClean="0"/>
              <a:t>plazas de cardiólogos </a:t>
            </a:r>
            <a:r>
              <a:rPr lang="es-MX" dirty="0" smtClean="0"/>
              <a:t>trabajando en el sector público de salud</a:t>
            </a:r>
          </a:p>
          <a:p>
            <a:pPr marL="285750" indent="-285750" algn="just">
              <a:buFont typeface="Wingdings" panose="05000000000000000000" pitchFamily="2" charset="2"/>
              <a:buChar char="§"/>
            </a:pPr>
            <a:endParaRPr lang="es-MX" dirty="0"/>
          </a:p>
          <a:p>
            <a:pPr marL="285750" indent="-285750" algn="just">
              <a:buFont typeface="Wingdings" panose="05000000000000000000" pitchFamily="2" charset="2"/>
              <a:buChar char="§"/>
            </a:pPr>
            <a:r>
              <a:rPr lang="es-MX" dirty="0" smtClean="0"/>
              <a:t>De acuerdo a esa cifra y a la población estimada por CONAPO para el mismo año, la tasa de corresponde a </a:t>
            </a:r>
            <a:r>
              <a:rPr lang="es-MX" dirty="0" smtClean="0"/>
              <a:t>1.2 </a:t>
            </a:r>
            <a:r>
              <a:rPr lang="es-MX" dirty="0" smtClean="0"/>
              <a:t>cardiólogos por 100,000 habitantes</a:t>
            </a:r>
          </a:p>
          <a:p>
            <a:pPr marL="285750" indent="-285750" algn="just">
              <a:buFont typeface="Wingdings" panose="05000000000000000000" pitchFamily="2" charset="2"/>
              <a:buChar char="§"/>
            </a:pPr>
            <a:endParaRPr lang="es-MX" dirty="0"/>
          </a:p>
          <a:p>
            <a:pPr marL="285750" indent="-285750" algn="just">
              <a:buFont typeface="Wingdings" panose="05000000000000000000" pitchFamily="2" charset="2"/>
              <a:buChar char="§"/>
            </a:pPr>
            <a:r>
              <a:rPr lang="es-MX" dirty="0" smtClean="0"/>
              <a:t>Dicha tasa es menor a la del Reino Unido que es de 2.0 X </a:t>
            </a:r>
            <a:r>
              <a:rPr lang="es-MX" dirty="0" smtClean="0"/>
              <a:t>100,000 </a:t>
            </a:r>
            <a:r>
              <a:rPr lang="es-MX" dirty="0" smtClean="0"/>
              <a:t>y a la de España que es de 1.6 X 100,000</a:t>
            </a:r>
          </a:p>
          <a:p>
            <a:pPr marL="285750" indent="-285750" algn="just">
              <a:buFont typeface="Wingdings" panose="05000000000000000000" pitchFamily="2" charset="2"/>
              <a:buChar char="§"/>
            </a:pPr>
            <a:endParaRPr lang="es-MX" dirty="0"/>
          </a:p>
          <a:p>
            <a:pPr marL="285750" indent="-285750" algn="just">
              <a:buFont typeface="Wingdings" panose="05000000000000000000" pitchFamily="2" charset="2"/>
              <a:buChar char="§"/>
            </a:pPr>
            <a:r>
              <a:rPr lang="es-MX" dirty="0" smtClean="0"/>
              <a:t>Pero la tasa es menor que la de Chile que es de 0.5 X 100,000</a:t>
            </a:r>
          </a:p>
          <a:p>
            <a:pPr marL="285750" indent="-285750" algn="just">
              <a:buFont typeface="Wingdings" panose="05000000000000000000" pitchFamily="2" charset="2"/>
              <a:buChar char="§"/>
            </a:pPr>
            <a:endParaRPr lang="es-MX" dirty="0"/>
          </a:p>
          <a:p>
            <a:pPr marL="285750" indent="-285750" algn="just">
              <a:buFont typeface="Wingdings" panose="05000000000000000000" pitchFamily="2" charset="2"/>
              <a:buChar char="§"/>
            </a:pPr>
            <a:r>
              <a:rPr lang="es-MX" dirty="0" smtClean="0"/>
              <a:t>De acuerdo a un grupo de expertos, quienes tomaron en cuenta los cambios en el perfil epidemiológico de las enfermedades cardiovasculares y el crecimiento poblacional, la tasa de cardiólogos para el 2030 debería ser de 1.5 X </a:t>
            </a:r>
            <a:r>
              <a:rPr lang="es-MX" dirty="0" smtClean="0"/>
              <a:t>100,000</a:t>
            </a:r>
            <a:endParaRPr lang="es-MX" dirty="0" smtClean="0"/>
          </a:p>
          <a:p>
            <a:pPr marL="285750" indent="-285750" algn="just">
              <a:buFont typeface="Wingdings" panose="05000000000000000000" pitchFamily="2" charset="2"/>
              <a:buChar char="§"/>
            </a:pPr>
            <a:endParaRPr lang="es-MX" dirty="0"/>
          </a:p>
          <a:p>
            <a:pPr marL="285750" indent="-285750" algn="just">
              <a:buFont typeface="Wingdings" panose="05000000000000000000" pitchFamily="2" charset="2"/>
              <a:buChar char="§"/>
            </a:pPr>
            <a:r>
              <a:rPr lang="es-MX" dirty="0" smtClean="0"/>
              <a:t>Con base en esa meta, se efectuaron las siguientes estimaciones </a:t>
            </a:r>
            <a:endParaRPr lang="es-MX" dirty="0"/>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44624"/>
            <a:ext cx="1154741" cy="1295183"/>
          </a:xfrm>
          <a:prstGeom prst="rect">
            <a:avLst/>
          </a:prstGeom>
        </p:spPr>
      </p:pic>
    </p:spTree>
    <p:extLst>
      <p:ext uri="{BB962C8B-B14F-4D97-AF65-F5344CB8AC3E}">
        <p14:creationId xmlns:p14="http://schemas.microsoft.com/office/powerpoint/2010/main" val="18512960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377" y="148669"/>
            <a:ext cx="1085552" cy="10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uadroTexto 6"/>
          <p:cNvSpPr txBox="1"/>
          <p:nvPr/>
        </p:nvSpPr>
        <p:spPr>
          <a:xfrm>
            <a:off x="118921" y="1339807"/>
            <a:ext cx="9036495" cy="769441"/>
          </a:xfrm>
          <a:prstGeom prst="rect">
            <a:avLst/>
          </a:prstGeom>
          <a:noFill/>
        </p:spPr>
        <p:txBody>
          <a:bodyPr wrap="square" rtlCol="0">
            <a:spAutoFit/>
          </a:bodyPr>
          <a:lstStyle/>
          <a:p>
            <a:pPr algn="ctr"/>
            <a:r>
              <a:rPr lang="es-MX" sz="2200" dirty="0" smtClean="0"/>
              <a:t>Para una meta de </a:t>
            </a:r>
            <a:r>
              <a:rPr lang="es-MX" sz="2200" dirty="0" smtClean="0"/>
              <a:t>1.5 </a:t>
            </a:r>
            <a:r>
              <a:rPr lang="es-MX" sz="2200" dirty="0" smtClean="0"/>
              <a:t>Cardiólogos X 100, 000 en el 2030, en vez de </a:t>
            </a:r>
            <a:r>
              <a:rPr lang="es-MX" sz="2200" dirty="0" smtClean="0"/>
              <a:t>1.2 </a:t>
            </a:r>
            <a:r>
              <a:rPr lang="es-MX" sz="2200" dirty="0" smtClean="0"/>
              <a:t>X 100,000 y 0% de aumento en la demanda, el déficit será de 463 especialistas</a:t>
            </a:r>
            <a:endParaRPr lang="es-MX" sz="2200" dirty="0"/>
          </a:p>
        </p:txBody>
      </p:sp>
      <p:graphicFrame>
        <p:nvGraphicFramePr>
          <p:cNvPr id="8" name="1 Gráfico"/>
          <p:cNvGraphicFramePr>
            <a:graphicFrameLocks/>
          </p:cNvGraphicFramePr>
          <p:nvPr>
            <p:extLst/>
          </p:nvPr>
        </p:nvGraphicFramePr>
        <p:xfrm>
          <a:off x="4716016" y="2348880"/>
          <a:ext cx="4325912" cy="40324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a 9"/>
          <p:cNvGraphicFramePr>
            <a:graphicFrameLocks noGrp="1"/>
          </p:cNvGraphicFramePr>
          <p:nvPr>
            <p:extLst/>
          </p:nvPr>
        </p:nvGraphicFramePr>
        <p:xfrm>
          <a:off x="107504" y="2420888"/>
          <a:ext cx="4487410" cy="4035431"/>
        </p:xfrm>
        <a:graphic>
          <a:graphicData uri="http://schemas.openxmlformats.org/drawingml/2006/table">
            <a:tbl>
              <a:tblPr firstRow="1" firstCol="1" bandRow="1">
                <a:tableStyleId>{5C22544A-7EE6-4342-B048-85BDC9FD1C3A}</a:tableStyleId>
              </a:tblPr>
              <a:tblGrid>
                <a:gridCol w="298212"/>
                <a:gridCol w="792523"/>
                <a:gridCol w="580676"/>
                <a:gridCol w="590836"/>
                <a:gridCol w="614206"/>
                <a:gridCol w="621318"/>
                <a:gridCol w="549687"/>
                <a:gridCol w="439952"/>
              </a:tblGrid>
              <a:tr h="521278">
                <a:tc>
                  <a:txBody>
                    <a:bodyPr/>
                    <a:lstStyle/>
                    <a:p>
                      <a:pPr algn="ctr">
                        <a:lnSpc>
                          <a:spcPct val="107000"/>
                        </a:lnSpc>
                        <a:spcAft>
                          <a:spcPts val="0"/>
                        </a:spcAft>
                      </a:pPr>
                      <a:r>
                        <a:rPr lang="es-MX" sz="800" dirty="0">
                          <a:effectLst/>
                        </a:rPr>
                        <a:t>Año</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Población</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Número de Especialistas Estimado</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Razón de especialistas estimado X 100,000 hab.</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dirty="0">
                          <a:effectLst/>
                        </a:rPr>
                        <a:t>Número de especialistas meta.</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Razón de especialistas meta X 100,000 hab.</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MX" sz="800">
                          <a:effectLst/>
                        </a:rPr>
                        <a:t>Brecha de especialistas en razones o tasa</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MX" sz="800">
                          <a:effectLst/>
                        </a:rPr>
                        <a:t>Brecha en números absolutos</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171203">
                <a:tc>
                  <a:txBody>
                    <a:bodyPr/>
                    <a:lstStyle/>
                    <a:p>
                      <a:pPr algn="ctr">
                        <a:lnSpc>
                          <a:spcPct val="107000"/>
                        </a:lnSpc>
                        <a:spcAft>
                          <a:spcPts val="0"/>
                        </a:spcAft>
                      </a:pPr>
                      <a:r>
                        <a:rPr lang="es-MX" sz="800">
                          <a:effectLst/>
                        </a:rPr>
                        <a:t>2012</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117,053,750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1,413</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1.2</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dirty="0">
                          <a:effectLst/>
                        </a:rPr>
                        <a:t> </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MX" sz="800">
                          <a:effectLst/>
                        </a:rPr>
                        <a:t> </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171203">
                <a:tc>
                  <a:txBody>
                    <a:bodyPr/>
                    <a:lstStyle/>
                    <a:p>
                      <a:pPr algn="ctr">
                        <a:lnSpc>
                          <a:spcPct val="107000"/>
                        </a:lnSpc>
                        <a:spcAft>
                          <a:spcPts val="0"/>
                        </a:spcAft>
                      </a:pPr>
                      <a:r>
                        <a:rPr lang="es-MX" sz="800">
                          <a:effectLst/>
                        </a:rPr>
                        <a:t>2013</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118,395,054</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1,421</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1.2</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1,421</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1.20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0.0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MX" sz="800">
                          <a:effectLst/>
                        </a:rPr>
                        <a:t>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1203">
                <a:tc>
                  <a:txBody>
                    <a:bodyPr/>
                    <a:lstStyle/>
                    <a:p>
                      <a:pPr algn="ctr">
                        <a:lnSpc>
                          <a:spcPct val="107000"/>
                        </a:lnSpc>
                        <a:spcAft>
                          <a:spcPts val="0"/>
                        </a:spcAft>
                      </a:pPr>
                      <a:r>
                        <a:rPr lang="es-MX" sz="800">
                          <a:effectLst/>
                        </a:rPr>
                        <a:t>2014</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119,713,203</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1,428</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1.2</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1,428</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1.19</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0.0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MX" sz="800">
                          <a:effectLst/>
                        </a:rPr>
                        <a:t>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1203">
                <a:tc>
                  <a:txBody>
                    <a:bodyPr/>
                    <a:lstStyle/>
                    <a:p>
                      <a:pPr algn="ctr">
                        <a:lnSpc>
                          <a:spcPct val="107000"/>
                        </a:lnSpc>
                        <a:spcAft>
                          <a:spcPts val="0"/>
                        </a:spcAft>
                      </a:pPr>
                      <a:r>
                        <a:rPr lang="es-MX" sz="800">
                          <a:effectLst/>
                        </a:rPr>
                        <a:t>2015</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121,005,815</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1,430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1.2</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1,430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1.18</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0.0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MX" sz="800">
                          <a:effectLst/>
                        </a:rPr>
                        <a:t>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1203">
                <a:tc>
                  <a:txBody>
                    <a:bodyPr/>
                    <a:lstStyle/>
                    <a:p>
                      <a:pPr algn="ctr">
                        <a:lnSpc>
                          <a:spcPct val="107000"/>
                        </a:lnSpc>
                        <a:spcAft>
                          <a:spcPts val="0"/>
                        </a:spcAft>
                      </a:pPr>
                      <a:r>
                        <a:rPr lang="es-MX" sz="800">
                          <a:effectLst/>
                        </a:rPr>
                        <a:t>2016</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122,273,473</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1,425</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1.2</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1,425</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1.17</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0.0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MX" sz="800">
                          <a:effectLst/>
                        </a:rPr>
                        <a:t>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1203">
                <a:tc>
                  <a:txBody>
                    <a:bodyPr/>
                    <a:lstStyle/>
                    <a:p>
                      <a:pPr algn="ctr">
                        <a:lnSpc>
                          <a:spcPct val="107000"/>
                        </a:lnSpc>
                        <a:spcAft>
                          <a:spcPts val="0"/>
                        </a:spcAft>
                      </a:pPr>
                      <a:r>
                        <a:rPr lang="es-MX" sz="800">
                          <a:effectLst/>
                        </a:rPr>
                        <a:t>2017</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123,518,270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1,422</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1.2</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1,469</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1.19</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0.0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MX" sz="800">
                          <a:effectLst/>
                        </a:rPr>
                        <a:t>-47</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1203">
                <a:tc>
                  <a:txBody>
                    <a:bodyPr/>
                    <a:lstStyle/>
                    <a:p>
                      <a:pPr algn="ctr">
                        <a:lnSpc>
                          <a:spcPct val="107000"/>
                        </a:lnSpc>
                        <a:spcAft>
                          <a:spcPts val="0"/>
                        </a:spcAft>
                      </a:pPr>
                      <a:r>
                        <a:rPr lang="es-MX" sz="800">
                          <a:effectLst/>
                        </a:rPr>
                        <a:t>2018</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124,737,789</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1,423</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1.1</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1,514</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1.21</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-0.1</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MX" sz="800">
                          <a:effectLst/>
                        </a:rPr>
                        <a:t>-91</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1203">
                <a:tc>
                  <a:txBody>
                    <a:bodyPr/>
                    <a:lstStyle/>
                    <a:p>
                      <a:pPr algn="ctr">
                        <a:lnSpc>
                          <a:spcPct val="107000"/>
                        </a:lnSpc>
                        <a:spcAft>
                          <a:spcPts val="0"/>
                        </a:spcAft>
                      </a:pPr>
                      <a:r>
                        <a:rPr lang="es-MX" sz="800">
                          <a:effectLst/>
                        </a:rPr>
                        <a:t>2019</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125,929,439</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1,430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1.1</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1,558</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1.24</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-0.1</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MX" sz="800">
                          <a:effectLst/>
                        </a:rPr>
                        <a:t>-128</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1203">
                <a:tc>
                  <a:txBody>
                    <a:bodyPr/>
                    <a:lstStyle/>
                    <a:p>
                      <a:pPr algn="ctr">
                        <a:lnSpc>
                          <a:spcPct val="107000"/>
                        </a:lnSpc>
                        <a:spcAft>
                          <a:spcPts val="0"/>
                        </a:spcAft>
                      </a:pPr>
                      <a:r>
                        <a:rPr lang="es-MX" sz="800">
                          <a:effectLst/>
                        </a:rPr>
                        <a:t>2020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127,091,642</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1,442</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1.1</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1,603</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1.26</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-0.1</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MX" sz="800">
                          <a:effectLst/>
                        </a:rPr>
                        <a:t>-161</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1203">
                <a:tc>
                  <a:txBody>
                    <a:bodyPr/>
                    <a:lstStyle/>
                    <a:p>
                      <a:pPr algn="ctr">
                        <a:lnSpc>
                          <a:spcPct val="107000"/>
                        </a:lnSpc>
                        <a:spcAft>
                          <a:spcPts val="0"/>
                        </a:spcAft>
                      </a:pPr>
                      <a:r>
                        <a:rPr lang="es-MX" sz="800">
                          <a:effectLst/>
                        </a:rPr>
                        <a:t>2021</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128,230,519</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1,458</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1.1</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1,648</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1.29</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-0.1</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MX" sz="800">
                          <a:effectLst/>
                        </a:rPr>
                        <a:t>-190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1203">
                <a:tc>
                  <a:txBody>
                    <a:bodyPr/>
                    <a:lstStyle/>
                    <a:p>
                      <a:pPr algn="ctr">
                        <a:lnSpc>
                          <a:spcPct val="107000"/>
                        </a:lnSpc>
                        <a:spcAft>
                          <a:spcPts val="0"/>
                        </a:spcAft>
                      </a:pPr>
                      <a:r>
                        <a:rPr lang="es-MX" sz="800">
                          <a:effectLst/>
                        </a:rPr>
                        <a:t>2022</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129,351,846</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1,474</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1.1</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1,693</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1.31</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-0.2</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MX" sz="800">
                          <a:effectLst/>
                        </a:rPr>
                        <a:t>-219</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1203">
                <a:tc>
                  <a:txBody>
                    <a:bodyPr/>
                    <a:lstStyle/>
                    <a:p>
                      <a:pPr algn="ctr">
                        <a:lnSpc>
                          <a:spcPct val="107000"/>
                        </a:lnSpc>
                        <a:spcAft>
                          <a:spcPts val="0"/>
                        </a:spcAft>
                      </a:pPr>
                      <a:r>
                        <a:rPr lang="es-MX" sz="800">
                          <a:effectLst/>
                        </a:rPr>
                        <a:t>2023</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130,451,691</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1,490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1.1</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1,739</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1.33</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-0.2</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MX" sz="800">
                          <a:effectLst/>
                        </a:rPr>
                        <a:t>-249</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1203">
                <a:tc>
                  <a:txBody>
                    <a:bodyPr/>
                    <a:lstStyle/>
                    <a:p>
                      <a:pPr algn="ctr">
                        <a:lnSpc>
                          <a:spcPct val="107000"/>
                        </a:lnSpc>
                        <a:spcAft>
                          <a:spcPts val="0"/>
                        </a:spcAft>
                      </a:pPr>
                      <a:r>
                        <a:rPr lang="es-MX" sz="800">
                          <a:effectLst/>
                        </a:rPr>
                        <a:t>2024</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131,529,468</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1,506</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1.1</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1,785</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1.36</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-0.2</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MX" sz="800" dirty="0">
                          <a:effectLst/>
                        </a:rPr>
                        <a:t>-279</a:t>
                      </a:r>
                      <a:endParaRPr lang="es-MX"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1203">
                <a:tc>
                  <a:txBody>
                    <a:bodyPr/>
                    <a:lstStyle/>
                    <a:p>
                      <a:pPr algn="ctr">
                        <a:lnSpc>
                          <a:spcPct val="107000"/>
                        </a:lnSpc>
                        <a:spcAft>
                          <a:spcPts val="0"/>
                        </a:spcAft>
                      </a:pPr>
                      <a:r>
                        <a:rPr lang="es-MX" sz="800">
                          <a:effectLst/>
                        </a:rPr>
                        <a:t>2025</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132,584,053</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1,521</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1.1</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1,831</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1.38</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-0.2</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MX" sz="800">
                          <a:effectLst/>
                        </a:rPr>
                        <a:t>-309</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1203">
                <a:tc>
                  <a:txBody>
                    <a:bodyPr/>
                    <a:lstStyle/>
                    <a:p>
                      <a:pPr algn="ctr">
                        <a:lnSpc>
                          <a:spcPct val="107000"/>
                        </a:lnSpc>
                        <a:spcAft>
                          <a:spcPts val="0"/>
                        </a:spcAft>
                      </a:pPr>
                      <a:r>
                        <a:rPr lang="es-MX" sz="800">
                          <a:effectLst/>
                        </a:rPr>
                        <a:t>2026</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133,614,190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1,537</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1.2</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1,877</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1.40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-0.3</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MX" sz="800">
                          <a:effectLst/>
                        </a:rPr>
                        <a:t>-340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1203">
                <a:tc>
                  <a:txBody>
                    <a:bodyPr/>
                    <a:lstStyle/>
                    <a:p>
                      <a:pPr algn="ctr">
                        <a:lnSpc>
                          <a:spcPct val="107000"/>
                        </a:lnSpc>
                        <a:spcAft>
                          <a:spcPts val="0"/>
                        </a:spcAft>
                      </a:pPr>
                      <a:r>
                        <a:rPr lang="es-MX" sz="800">
                          <a:effectLst/>
                        </a:rPr>
                        <a:t>2027</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134,619,411</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1,552</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1.2</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1,923</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1.43</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-0.3</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MX" sz="800">
                          <a:effectLst/>
                        </a:rPr>
                        <a:t>-370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1203">
                <a:tc>
                  <a:txBody>
                    <a:bodyPr/>
                    <a:lstStyle/>
                    <a:p>
                      <a:pPr algn="ctr">
                        <a:lnSpc>
                          <a:spcPct val="107000"/>
                        </a:lnSpc>
                        <a:spcAft>
                          <a:spcPts val="0"/>
                        </a:spcAft>
                      </a:pPr>
                      <a:r>
                        <a:rPr lang="es-MX" sz="800">
                          <a:effectLst/>
                        </a:rPr>
                        <a:t>2028</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135,599,641</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1,568</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1.2</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1,969</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1.45</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-0.3</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MX" sz="800">
                          <a:effectLst/>
                        </a:rPr>
                        <a:t>-401</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1203">
                <a:tc>
                  <a:txBody>
                    <a:bodyPr/>
                    <a:lstStyle/>
                    <a:p>
                      <a:pPr algn="ctr">
                        <a:lnSpc>
                          <a:spcPct val="107000"/>
                        </a:lnSpc>
                        <a:spcAft>
                          <a:spcPts val="0"/>
                        </a:spcAft>
                      </a:pPr>
                      <a:r>
                        <a:rPr lang="es-MX" sz="800">
                          <a:effectLst/>
                        </a:rPr>
                        <a:t>2029</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136,554,494</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1,583</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800">
                          <a:effectLst/>
                        </a:rPr>
                        <a:t>1.2</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2,016</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1.48</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800">
                          <a:effectLst/>
                        </a:rPr>
                        <a:t>-0.3</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MX" sz="800">
                          <a:effectLst/>
                        </a:rPr>
                        <a:t>-432</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1203">
                <a:tc>
                  <a:txBody>
                    <a:bodyPr/>
                    <a:lstStyle/>
                    <a:p>
                      <a:pPr algn="ctr">
                        <a:lnSpc>
                          <a:spcPct val="107000"/>
                        </a:lnSpc>
                        <a:spcAft>
                          <a:spcPts val="0"/>
                        </a:spcAft>
                      </a:pPr>
                      <a:r>
                        <a:rPr lang="es-MX" sz="800">
                          <a:effectLst/>
                        </a:rPr>
                        <a:t>2030</a:t>
                      </a:r>
                      <a:endParaRPr lang="es-MX" sz="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900" b="1" dirty="0">
                          <a:effectLst/>
                        </a:rPr>
                        <a:t>137,481,336</a:t>
                      </a:r>
                      <a:endParaRPr lang="es-MX"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900" b="1" dirty="0">
                          <a:effectLst/>
                        </a:rPr>
                        <a:t>1,599</a:t>
                      </a:r>
                      <a:endParaRPr lang="es-MX"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900" b="1" dirty="0">
                          <a:effectLst/>
                        </a:rPr>
                        <a:t>1.2</a:t>
                      </a:r>
                      <a:endParaRPr lang="es-MX"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900" b="1" dirty="0">
                          <a:effectLst/>
                        </a:rPr>
                        <a:t>2,062</a:t>
                      </a:r>
                      <a:endParaRPr lang="es-MX"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900" b="1" dirty="0">
                          <a:effectLst/>
                        </a:rPr>
                        <a:t>1.50</a:t>
                      </a:r>
                      <a:endParaRPr lang="es-MX"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MX" sz="900" b="1" dirty="0">
                          <a:effectLst/>
                        </a:rPr>
                        <a:t>-0.3</a:t>
                      </a:r>
                      <a:endParaRPr lang="es-MX"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MX" sz="900" b="1" dirty="0">
                          <a:effectLst/>
                        </a:rPr>
                        <a:t>-463</a:t>
                      </a:r>
                      <a:endParaRPr lang="es-MX"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pic>
        <p:nvPicPr>
          <p:cNvPr id="9"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44624"/>
            <a:ext cx="1154741" cy="1295183"/>
          </a:xfrm>
          <a:prstGeom prst="rect">
            <a:avLst/>
          </a:prstGeom>
        </p:spPr>
      </p:pic>
    </p:spTree>
    <p:extLst>
      <p:ext uri="{BB962C8B-B14F-4D97-AF65-F5344CB8AC3E}">
        <p14:creationId xmlns:p14="http://schemas.microsoft.com/office/powerpoint/2010/main" val="1990138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bwMode="auto">
          <a:xfrm>
            <a:off x="126199" y="260648"/>
            <a:ext cx="8712968" cy="51125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914400" lvl="1" indent="-457200" algn="just">
              <a:spcBef>
                <a:spcPct val="20000"/>
              </a:spcBef>
              <a:spcAft>
                <a:spcPts val="600"/>
              </a:spcAft>
              <a:buFont typeface="Wingdings" pitchFamily="2" charset="2"/>
              <a:buChar char="v"/>
              <a:defRPr/>
            </a:pPr>
            <a:endParaRPr lang="es-MX" sz="2400" dirty="0" smtClean="0"/>
          </a:p>
          <a:p>
            <a:pPr lvl="1" algn="just">
              <a:spcBef>
                <a:spcPct val="20000"/>
              </a:spcBef>
              <a:spcAft>
                <a:spcPts val="600"/>
              </a:spcAft>
              <a:defRPr/>
            </a:pPr>
            <a:r>
              <a:rPr lang="es-ES" sz="2400" dirty="0" smtClean="0"/>
              <a:t>			     </a:t>
            </a:r>
            <a:r>
              <a:rPr lang="es-ES" sz="2400" b="1" dirty="0" smtClean="0"/>
              <a:t>INTRODUCCIÓN</a:t>
            </a:r>
          </a:p>
          <a:p>
            <a:pPr lvl="1" algn="just">
              <a:spcBef>
                <a:spcPct val="20000"/>
              </a:spcBef>
              <a:spcAft>
                <a:spcPts val="600"/>
              </a:spcAft>
              <a:defRPr/>
            </a:pPr>
            <a:endParaRPr lang="es-MX" sz="2400" b="1" dirty="0"/>
          </a:p>
          <a:p>
            <a:pPr marL="914400" lvl="1" indent="-457200" algn="just">
              <a:spcBef>
                <a:spcPct val="20000"/>
              </a:spcBef>
              <a:spcAft>
                <a:spcPts val="1200"/>
              </a:spcAft>
              <a:buFont typeface="Wingdings" pitchFamily="2" charset="2"/>
              <a:buChar char="§"/>
              <a:defRPr/>
            </a:pPr>
            <a:r>
              <a:rPr lang="es-ES" sz="2200" dirty="0" smtClean="0"/>
              <a:t>La formación de médicos en el país representa uno de los grandes retos en la formación de recursos humanos necesarios para la atención médica, sin embargo ha estado desregulada por el estado mexicano y no suficientemente articulada con el Sistema Nacional de Salud en su conjunto.</a:t>
            </a:r>
          </a:p>
          <a:p>
            <a:pPr marL="914400" lvl="1" indent="-457200" algn="just">
              <a:spcBef>
                <a:spcPct val="20000"/>
              </a:spcBef>
              <a:spcAft>
                <a:spcPts val="1200"/>
              </a:spcAft>
              <a:buFont typeface="Wingdings" pitchFamily="2" charset="2"/>
              <a:buChar char="§"/>
              <a:defRPr/>
            </a:pPr>
            <a:r>
              <a:rPr lang="es-ES" sz="2200" dirty="0" smtClean="0"/>
              <a:t>Hoy las FM son mucho más que solo medicina, se han convertido en centros de estudio sobre ciencias de la salud.</a:t>
            </a:r>
          </a:p>
          <a:p>
            <a:pPr marL="914400" lvl="1" indent="-457200" algn="just">
              <a:spcBef>
                <a:spcPct val="20000"/>
              </a:spcBef>
              <a:spcAft>
                <a:spcPts val="1200"/>
              </a:spcAft>
              <a:buFont typeface="Wingdings" pitchFamily="2" charset="2"/>
              <a:buChar char="§"/>
              <a:defRPr/>
            </a:pPr>
            <a:r>
              <a:rPr lang="es-ES" sz="2200" dirty="0" smtClean="0"/>
              <a:t>Un factor importante sin duda es la materia prima, esto es el perfil de los que ingresan a la carrera, aspectos económicos, sociales y desde luego académicos.</a:t>
            </a:r>
          </a:p>
          <a:p>
            <a:pPr marL="914400" lvl="1" indent="-457200" algn="just">
              <a:spcBef>
                <a:spcPct val="20000"/>
              </a:spcBef>
              <a:spcAft>
                <a:spcPts val="1200"/>
              </a:spcAft>
              <a:buFont typeface="Wingdings" pitchFamily="2" charset="2"/>
              <a:buChar char="§"/>
              <a:defRPr/>
            </a:pPr>
            <a:endParaRPr lang="es-MX" sz="2400" dirty="0" smtClean="0"/>
          </a:p>
        </p:txBody>
      </p:sp>
      <p:pic>
        <p:nvPicPr>
          <p:cNvPr id="10"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44624"/>
            <a:ext cx="1154741" cy="1295183"/>
          </a:xfrm>
          <a:prstGeom prst="rect">
            <a:avLst/>
          </a:prstGeom>
        </p:spPr>
      </p:pic>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44624"/>
            <a:ext cx="1368152" cy="1295184"/>
          </a:xfrm>
          <a:prstGeom prst="rect">
            <a:avLst/>
          </a:prstGeom>
        </p:spPr>
      </p:pic>
    </p:spTree>
    <p:extLst>
      <p:ext uri="{BB962C8B-B14F-4D97-AF65-F5344CB8AC3E}">
        <p14:creationId xmlns:p14="http://schemas.microsoft.com/office/powerpoint/2010/main" val="2896427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5" y="30065"/>
            <a:ext cx="1115616" cy="10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4 Gráfico"/>
          <p:cNvGraphicFramePr>
            <a:graphicFrameLocks/>
          </p:cNvGraphicFramePr>
          <p:nvPr>
            <p:extLst/>
          </p:nvPr>
        </p:nvGraphicFramePr>
        <p:xfrm>
          <a:off x="395536" y="2204864"/>
          <a:ext cx="8280920" cy="4425280"/>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p:cNvSpPr txBox="1"/>
          <p:nvPr/>
        </p:nvSpPr>
        <p:spPr>
          <a:xfrm>
            <a:off x="276751" y="1268760"/>
            <a:ext cx="8352928" cy="830997"/>
          </a:xfrm>
          <a:prstGeom prst="rect">
            <a:avLst/>
          </a:prstGeom>
          <a:noFill/>
        </p:spPr>
        <p:txBody>
          <a:bodyPr wrap="square" rtlCol="0">
            <a:spAutoFit/>
          </a:bodyPr>
          <a:lstStyle/>
          <a:p>
            <a:pPr algn="ctr"/>
            <a:r>
              <a:rPr lang="es-MX" sz="2400" b="1" dirty="0" smtClean="0">
                <a:solidFill>
                  <a:schemeClr val="tx2">
                    <a:lumMod val="50000"/>
                  </a:schemeClr>
                </a:solidFill>
              </a:rPr>
              <a:t>El déficit de Cardiólogos será de 773 y 1,082 en el 2030, si el  aumento de la demanda es de 15% y 30%, respectivamente. </a:t>
            </a:r>
            <a:endParaRPr lang="es-MX" sz="2400" b="1" dirty="0">
              <a:solidFill>
                <a:schemeClr val="tx2">
                  <a:lumMod val="50000"/>
                </a:schemeClr>
              </a:solidFill>
            </a:endParaRPr>
          </a:p>
        </p:txBody>
      </p:sp>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44624"/>
            <a:ext cx="1154741" cy="1295183"/>
          </a:xfrm>
          <a:prstGeom prst="rect">
            <a:avLst/>
          </a:prstGeom>
        </p:spPr>
      </p:pic>
    </p:spTree>
    <p:extLst>
      <p:ext uri="{BB962C8B-B14F-4D97-AF65-F5344CB8AC3E}">
        <p14:creationId xmlns:p14="http://schemas.microsoft.com/office/powerpoint/2010/main" val="12054129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52446" y="3068960"/>
            <a:ext cx="7772400" cy="1470025"/>
          </a:xfrm>
        </p:spPr>
        <p:txBody>
          <a:bodyPr>
            <a:normAutofit/>
          </a:bodyPr>
          <a:lstStyle/>
          <a:p>
            <a:pPr algn="l"/>
            <a:r>
              <a:rPr lang="es-MX" b="0" i="0" dirty="0" smtClean="0">
                <a:solidFill>
                  <a:srgbClr val="323232"/>
                </a:solidFill>
                <a:effectLst/>
                <a:latin typeface="Arial"/>
              </a:rPr>
              <a:t/>
            </a:r>
            <a:br>
              <a:rPr lang="es-MX" b="0" i="0" dirty="0" smtClean="0">
                <a:solidFill>
                  <a:srgbClr val="323232"/>
                </a:solidFill>
                <a:effectLst/>
                <a:latin typeface="Arial"/>
              </a:rPr>
            </a:br>
            <a:endParaRPr lang="es-MX" dirty="0"/>
          </a:p>
        </p:txBody>
      </p:sp>
      <p:sp>
        <p:nvSpPr>
          <p:cNvPr id="3" name="2 Rectángulo"/>
          <p:cNvSpPr/>
          <p:nvPr/>
        </p:nvSpPr>
        <p:spPr>
          <a:xfrm>
            <a:off x="72807" y="753333"/>
            <a:ext cx="8784975" cy="2185214"/>
          </a:xfrm>
          <a:prstGeom prst="rect">
            <a:avLst/>
          </a:prstGeom>
        </p:spPr>
        <p:txBody>
          <a:bodyPr wrap="square">
            <a:spAutoFit/>
          </a:bodyPr>
          <a:lstStyle/>
          <a:p>
            <a:pPr algn="ctr"/>
            <a:endParaRPr lang="es-MX" sz="4800" b="1" dirty="0">
              <a:solidFill>
                <a:schemeClr val="tx2">
                  <a:lumMod val="75000"/>
                </a:schemeClr>
              </a:solidFill>
              <a:latin typeface="Palatino Linotype" pitchFamily="18" charset="0"/>
            </a:endParaRPr>
          </a:p>
          <a:p>
            <a:pPr algn="ctr"/>
            <a:endParaRPr lang="es-MX" sz="4000" b="1" dirty="0">
              <a:solidFill>
                <a:schemeClr val="tx2">
                  <a:lumMod val="75000"/>
                </a:schemeClr>
              </a:solidFill>
              <a:latin typeface="Palatino Linotype" pitchFamily="18" charset="0"/>
            </a:endParaRPr>
          </a:p>
          <a:p>
            <a:pPr algn="r"/>
            <a:r>
              <a:rPr lang="es-MX" sz="4800" dirty="0" smtClean="0">
                <a:solidFill>
                  <a:schemeClr val="tx2">
                    <a:lumMod val="75000"/>
                  </a:schemeClr>
                </a:solidFill>
                <a:latin typeface="Palatino Linotype" pitchFamily="18" charset="0"/>
              </a:rPr>
              <a:t> </a:t>
            </a:r>
            <a:endParaRPr lang="es-MX" sz="4800" dirty="0">
              <a:solidFill>
                <a:schemeClr val="tx2">
                  <a:lumMod val="75000"/>
                </a:schemeClr>
              </a:solidFill>
              <a:latin typeface="Palatino Linotype" pitchFamily="18" charset="0"/>
            </a:endParaRPr>
          </a:p>
        </p:txBody>
      </p:sp>
      <p:pic>
        <p:nvPicPr>
          <p:cNvPr id="6" name="1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44624"/>
            <a:ext cx="1154741" cy="1295183"/>
          </a:xfrm>
          <a:prstGeom prst="rect">
            <a:avLst/>
          </a:prstGeom>
        </p:spPr>
      </p:pic>
      <p:pic>
        <p:nvPicPr>
          <p:cNvPr id="8" name="1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1144" y="44624"/>
            <a:ext cx="1597360" cy="1512168"/>
          </a:xfrm>
          <a:prstGeom prst="rect">
            <a:avLst/>
          </a:prstGeom>
        </p:spPr>
      </p:pic>
      <p:sp>
        <p:nvSpPr>
          <p:cNvPr id="5" name="CuadroTexto 4"/>
          <p:cNvSpPr txBox="1"/>
          <p:nvPr/>
        </p:nvSpPr>
        <p:spPr>
          <a:xfrm>
            <a:off x="758189" y="1866032"/>
            <a:ext cx="8136904" cy="3970318"/>
          </a:xfrm>
          <a:prstGeom prst="rect">
            <a:avLst/>
          </a:prstGeom>
          <a:noFill/>
        </p:spPr>
        <p:txBody>
          <a:bodyPr wrap="square" rtlCol="0">
            <a:spAutoFit/>
          </a:bodyPr>
          <a:lstStyle/>
          <a:p>
            <a:pPr marL="571500" indent="-571500">
              <a:buFont typeface="Wingdings" charset="2"/>
              <a:buChar char="§"/>
            </a:pPr>
            <a:r>
              <a:rPr lang="es-ES_tradnl" sz="3600" dirty="0" smtClean="0"/>
              <a:t>¿Necesitamos formar m</a:t>
            </a:r>
            <a:r>
              <a:rPr lang="es-ES" sz="3600" dirty="0" err="1" smtClean="0"/>
              <a:t>ás</a:t>
            </a:r>
            <a:r>
              <a:rPr lang="es-ES" sz="3600" dirty="0" smtClean="0"/>
              <a:t> </a:t>
            </a:r>
            <a:r>
              <a:rPr lang="es-ES" sz="3600" dirty="0" smtClean="0"/>
              <a:t>médicos generales y especialistas?</a:t>
            </a:r>
            <a:endParaRPr lang="es-ES_tradnl" sz="3600" dirty="0" smtClean="0"/>
          </a:p>
          <a:p>
            <a:pPr marL="571500" indent="-571500">
              <a:buFont typeface="Wingdings" charset="2"/>
              <a:buChar char="§"/>
            </a:pPr>
            <a:r>
              <a:rPr lang="es-ES_tradnl" sz="3600" dirty="0" smtClean="0"/>
              <a:t>¿</a:t>
            </a:r>
            <a:r>
              <a:rPr lang="es-ES" sz="3600" dirty="0"/>
              <a:t>Qué tipo de </a:t>
            </a:r>
            <a:r>
              <a:rPr lang="es-ES" sz="3600" dirty="0" smtClean="0"/>
              <a:t>médicos está contratando el sistema</a:t>
            </a:r>
            <a:r>
              <a:rPr lang="es-ES" sz="3600" dirty="0" smtClean="0"/>
              <a:t>?</a:t>
            </a:r>
          </a:p>
          <a:p>
            <a:pPr marL="571500" indent="-571500">
              <a:buFont typeface="Wingdings" charset="2"/>
              <a:buChar char="§"/>
            </a:pPr>
            <a:r>
              <a:rPr lang="es-ES" sz="3600" dirty="0" smtClean="0"/>
              <a:t>¿Qué modelo va a prevalecer?</a:t>
            </a:r>
            <a:endParaRPr lang="es-ES" sz="3600" dirty="0" smtClean="0"/>
          </a:p>
          <a:p>
            <a:pPr marL="571500" indent="-571500">
              <a:buFont typeface="Wingdings" charset="2"/>
              <a:buChar char="§"/>
            </a:pPr>
            <a:r>
              <a:rPr lang="es-ES" sz="3600" dirty="0" smtClean="0"/>
              <a:t>¿En donde?</a:t>
            </a:r>
          </a:p>
          <a:p>
            <a:pPr marL="571500" indent="-571500">
              <a:buFont typeface="Wingdings" charset="2"/>
              <a:buChar char="§"/>
            </a:pPr>
            <a:r>
              <a:rPr lang="es-ES" sz="3600" dirty="0" smtClean="0"/>
              <a:t>¿Qué hace el resto? </a:t>
            </a:r>
            <a:endParaRPr lang="es-ES_tradnl" sz="3600" dirty="0"/>
          </a:p>
        </p:txBody>
      </p:sp>
    </p:spTree>
    <p:extLst>
      <p:ext uri="{BB962C8B-B14F-4D97-AF65-F5344CB8AC3E}">
        <p14:creationId xmlns:p14="http://schemas.microsoft.com/office/powerpoint/2010/main" val="13577901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52446" y="3068960"/>
            <a:ext cx="7772400" cy="1470025"/>
          </a:xfrm>
        </p:spPr>
        <p:txBody>
          <a:bodyPr>
            <a:normAutofit/>
          </a:bodyPr>
          <a:lstStyle/>
          <a:p>
            <a:pPr algn="l"/>
            <a:r>
              <a:rPr lang="es-MX" b="0" i="0" dirty="0" smtClean="0">
                <a:solidFill>
                  <a:srgbClr val="323232"/>
                </a:solidFill>
                <a:effectLst/>
                <a:latin typeface="Arial"/>
              </a:rPr>
              <a:t/>
            </a:r>
            <a:br>
              <a:rPr lang="es-MX" b="0" i="0" dirty="0" smtClean="0">
                <a:solidFill>
                  <a:srgbClr val="323232"/>
                </a:solidFill>
                <a:effectLst/>
                <a:latin typeface="Arial"/>
              </a:rPr>
            </a:br>
            <a:endParaRPr lang="es-MX" dirty="0"/>
          </a:p>
        </p:txBody>
      </p:sp>
      <p:sp>
        <p:nvSpPr>
          <p:cNvPr id="3" name="2 Rectángulo"/>
          <p:cNvSpPr/>
          <p:nvPr/>
        </p:nvSpPr>
        <p:spPr>
          <a:xfrm>
            <a:off x="72807" y="753333"/>
            <a:ext cx="8784975" cy="2185214"/>
          </a:xfrm>
          <a:prstGeom prst="rect">
            <a:avLst/>
          </a:prstGeom>
        </p:spPr>
        <p:txBody>
          <a:bodyPr wrap="square">
            <a:spAutoFit/>
          </a:bodyPr>
          <a:lstStyle/>
          <a:p>
            <a:pPr algn="ctr"/>
            <a:endParaRPr lang="es-MX" sz="4800" b="1" dirty="0">
              <a:solidFill>
                <a:schemeClr val="tx2">
                  <a:lumMod val="75000"/>
                </a:schemeClr>
              </a:solidFill>
              <a:latin typeface="Palatino Linotype" pitchFamily="18" charset="0"/>
            </a:endParaRPr>
          </a:p>
          <a:p>
            <a:pPr algn="ctr"/>
            <a:endParaRPr lang="es-MX" sz="4000" b="1" dirty="0">
              <a:solidFill>
                <a:schemeClr val="tx2">
                  <a:lumMod val="75000"/>
                </a:schemeClr>
              </a:solidFill>
              <a:latin typeface="Palatino Linotype" pitchFamily="18" charset="0"/>
            </a:endParaRPr>
          </a:p>
          <a:p>
            <a:pPr algn="r"/>
            <a:r>
              <a:rPr lang="es-MX" sz="4800" dirty="0" smtClean="0">
                <a:solidFill>
                  <a:schemeClr val="tx2">
                    <a:lumMod val="75000"/>
                  </a:schemeClr>
                </a:solidFill>
                <a:latin typeface="Palatino Linotype" pitchFamily="18" charset="0"/>
              </a:rPr>
              <a:t> </a:t>
            </a:r>
            <a:endParaRPr lang="es-MX" sz="4800" dirty="0">
              <a:solidFill>
                <a:schemeClr val="tx2">
                  <a:lumMod val="75000"/>
                </a:schemeClr>
              </a:solidFill>
              <a:latin typeface="Palatino Linotype"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85274400"/>
              </p:ext>
            </p:extLst>
          </p:nvPr>
        </p:nvGraphicFramePr>
        <p:xfrm>
          <a:off x="179503" y="1556792"/>
          <a:ext cx="8964496" cy="4383236"/>
        </p:xfrm>
        <a:graphic>
          <a:graphicData uri="http://schemas.openxmlformats.org/drawingml/2006/table">
            <a:tbl>
              <a:tblPr/>
              <a:tblGrid>
                <a:gridCol w="1458812"/>
                <a:gridCol w="72040"/>
                <a:gridCol w="450251"/>
                <a:gridCol w="450251"/>
                <a:gridCol w="450251"/>
                <a:gridCol w="72040"/>
                <a:gridCol w="450251"/>
                <a:gridCol w="450251"/>
                <a:gridCol w="450251"/>
                <a:gridCol w="72040"/>
                <a:gridCol w="450251"/>
                <a:gridCol w="450251"/>
                <a:gridCol w="450251"/>
                <a:gridCol w="72040"/>
                <a:gridCol w="450251"/>
                <a:gridCol w="450251"/>
                <a:gridCol w="450251"/>
                <a:gridCol w="72040"/>
                <a:gridCol w="450251"/>
                <a:gridCol w="450251"/>
                <a:gridCol w="725312"/>
                <a:gridCol w="116658"/>
              </a:tblGrid>
              <a:tr h="298078">
                <a:tc gridSpan="21">
                  <a:txBody>
                    <a:bodyPr/>
                    <a:lstStyle/>
                    <a:p>
                      <a:pPr algn="ctr" fontAlgn="b"/>
                      <a:r>
                        <a:rPr lang="es-ES_tradnl" sz="1600" b="1" i="0" u="none" strike="noStrike" dirty="0">
                          <a:solidFill>
                            <a:srgbClr val="000000"/>
                          </a:solidFill>
                          <a:effectLst/>
                          <a:latin typeface="Calibri" charset="0"/>
                        </a:rPr>
                        <a:t>Contratación de Médicos por Especialidad</a:t>
                      </a:r>
                    </a:p>
                  </a:txBody>
                  <a:tcPr marL="5512" marR="5512" marT="5512" marB="0" anchor="b">
                    <a:lnL>
                      <a:noFill/>
                    </a:lnL>
                    <a:lnR>
                      <a:noFill/>
                    </a:lnR>
                    <a:lnT>
                      <a:noFill/>
                    </a:lnT>
                    <a:lnB>
                      <a:noFill/>
                    </a:lnB>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a:txBody>
                    <a:bodyPr/>
                    <a:lstStyle/>
                    <a:p>
                      <a:pPr algn="l" fontAlgn="b"/>
                      <a:endParaRPr lang="es-ES_tradnl" sz="500" b="0" i="0" u="none" strike="noStrike" dirty="0">
                        <a:solidFill>
                          <a:srgbClr val="000000"/>
                        </a:solidFill>
                        <a:effectLst/>
                        <a:latin typeface="Calibri" charset="0"/>
                      </a:endParaRPr>
                    </a:p>
                  </a:txBody>
                  <a:tcPr marL="5512" marR="5512" marT="5512" marB="0" anchor="b">
                    <a:lnL>
                      <a:noFill/>
                    </a:lnL>
                    <a:lnR>
                      <a:noFill/>
                    </a:lnR>
                    <a:lnT>
                      <a:noFill/>
                    </a:lnT>
                    <a:lnB>
                      <a:noFill/>
                    </a:lnB>
                  </a:tcPr>
                </a:tc>
              </a:tr>
              <a:tr h="298078">
                <a:tc gridSpan="21">
                  <a:txBody>
                    <a:bodyPr/>
                    <a:lstStyle/>
                    <a:p>
                      <a:pPr algn="ctr" fontAlgn="b"/>
                      <a:r>
                        <a:rPr lang="es-ES_tradnl" sz="1600" b="1" i="0" u="none" strike="noStrike" dirty="0">
                          <a:solidFill>
                            <a:srgbClr val="000000"/>
                          </a:solidFill>
                          <a:effectLst/>
                          <a:latin typeface="Calibri" charset="0"/>
                        </a:rPr>
                        <a:t>Residentes IMSS y Médicos Externos</a:t>
                      </a:r>
                    </a:p>
                  </a:txBody>
                  <a:tcPr marL="5512" marR="5512" marT="5512" marB="0" anchor="b">
                    <a:lnL>
                      <a:noFill/>
                    </a:lnL>
                    <a:lnR>
                      <a:noFill/>
                    </a:lnR>
                    <a:lnT>
                      <a:noFill/>
                    </a:lnT>
                    <a:lnB>
                      <a:noFill/>
                    </a:lnB>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a:txBody>
                    <a:bodyPr/>
                    <a:lstStyle/>
                    <a:p>
                      <a:pPr algn="l" fontAlgn="b"/>
                      <a:endParaRPr lang="es-ES_tradnl" sz="500" b="0" i="0" u="none" strike="noStrike" dirty="0">
                        <a:solidFill>
                          <a:srgbClr val="000000"/>
                        </a:solidFill>
                        <a:effectLst/>
                        <a:latin typeface="Calibri" charset="0"/>
                      </a:endParaRPr>
                    </a:p>
                  </a:txBody>
                  <a:tcPr marL="5512" marR="5512" marT="5512" marB="0" anchor="b">
                    <a:lnL>
                      <a:noFill/>
                    </a:lnL>
                    <a:lnR>
                      <a:noFill/>
                    </a:lnR>
                    <a:lnT>
                      <a:noFill/>
                    </a:lnT>
                    <a:lnB>
                      <a:noFill/>
                    </a:lnB>
                  </a:tcPr>
                </a:tc>
              </a:tr>
              <a:tr h="298078">
                <a:tc gridSpan="21">
                  <a:txBody>
                    <a:bodyPr/>
                    <a:lstStyle/>
                    <a:p>
                      <a:pPr algn="ctr" fontAlgn="b"/>
                      <a:r>
                        <a:rPr lang="es-ES_tradnl" sz="1600" b="0" i="0" u="none" strike="noStrike" dirty="0">
                          <a:solidFill>
                            <a:srgbClr val="000000"/>
                          </a:solidFill>
                          <a:effectLst/>
                          <a:latin typeface="Arial" charset="0"/>
                        </a:rPr>
                        <a:t>Información al 31 de Mayo de 2016</a:t>
                      </a:r>
                    </a:p>
                  </a:txBody>
                  <a:tcPr marL="5512" marR="5512" marT="5512" marB="0" anchor="b">
                    <a:lnL>
                      <a:noFill/>
                    </a:lnL>
                    <a:lnR>
                      <a:noFill/>
                    </a:lnR>
                    <a:lnT>
                      <a:noFill/>
                    </a:lnT>
                    <a:lnB>
                      <a:noFill/>
                    </a:lnB>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a:txBody>
                    <a:bodyPr/>
                    <a:lstStyle/>
                    <a:p>
                      <a:pPr algn="l" fontAlgn="b"/>
                      <a:endParaRPr lang="es-ES_tradnl" sz="500" b="0" i="0" u="none" strike="noStrike" dirty="0">
                        <a:solidFill>
                          <a:srgbClr val="000000"/>
                        </a:solidFill>
                        <a:effectLst/>
                        <a:latin typeface="Calibri" charset="0"/>
                      </a:endParaRPr>
                    </a:p>
                  </a:txBody>
                  <a:tcPr marL="5512" marR="5512" marT="5512" marB="0" anchor="b">
                    <a:lnL>
                      <a:noFill/>
                    </a:lnL>
                    <a:lnR>
                      <a:noFill/>
                    </a:lnR>
                    <a:lnT>
                      <a:noFill/>
                    </a:lnT>
                    <a:lnB>
                      <a:noFill/>
                    </a:lnB>
                  </a:tcPr>
                </a:tc>
              </a:tr>
              <a:tr h="298078">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l" fontAlgn="b"/>
                      <a:endParaRPr lang="es-ES_tradnl" sz="1400" b="0" i="0" u="none" strike="noStrike" dirty="0">
                        <a:solidFill>
                          <a:srgbClr val="000000"/>
                        </a:solidFill>
                        <a:effectLst/>
                        <a:latin typeface="Calibri" charset="0"/>
                      </a:endParaRPr>
                    </a:p>
                  </a:txBody>
                  <a:tcPr marL="5512" marR="5512" marT="5512" marB="0" anchor="b">
                    <a:lnL>
                      <a:noFill/>
                    </a:lnL>
                    <a:lnR>
                      <a:noFill/>
                    </a:lnR>
                    <a:lnT>
                      <a:noFill/>
                    </a:lnT>
                    <a:lnB>
                      <a:noFill/>
                    </a:lnB>
                  </a:tcPr>
                </a:tc>
                <a:tc>
                  <a:txBody>
                    <a:bodyPr/>
                    <a:lstStyle/>
                    <a:p>
                      <a:pPr algn="l" fontAlgn="b"/>
                      <a:endParaRPr lang="es-ES_tradnl" sz="1400" b="0" i="0" u="none" strike="noStrike" dirty="0">
                        <a:solidFill>
                          <a:srgbClr val="000000"/>
                        </a:solidFill>
                        <a:effectLst/>
                        <a:latin typeface="Calibri" charset="0"/>
                      </a:endParaRPr>
                    </a:p>
                  </a:txBody>
                  <a:tcPr marL="5512" marR="5512" marT="5512" marB="0" anchor="b">
                    <a:lnL>
                      <a:noFill/>
                    </a:lnL>
                    <a:lnR>
                      <a:noFill/>
                    </a:lnR>
                    <a:lnT>
                      <a:noFill/>
                    </a:lnT>
                    <a:lnB>
                      <a:noFill/>
                    </a:lnB>
                  </a:tcPr>
                </a:tc>
                <a:tc>
                  <a:txBody>
                    <a:bodyPr/>
                    <a:lstStyle/>
                    <a:p>
                      <a:pPr algn="l" fontAlgn="b"/>
                      <a:endParaRPr lang="es-ES_tradnl" sz="1400" b="0" i="0" u="none" strike="noStrike" dirty="0">
                        <a:solidFill>
                          <a:srgbClr val="000000"/>
                        </a:solidFill>
                        <a:effectLst/>
                        <a:latin typeface="Calibri" charset="0"/>
                      </a:endParaRPr>
                    </a:p>
                  </a:txBody>
                  <a:tcPr marL="5512" marR="5512" marT="5512" marB="0" anchor="b">
                    <a:lnL>
                      <a:noFill/>
                    </a:lnL>
                    <a:lnR>
                      <a:noFill/>
                    </a:lnR>
                    <a:lnT>
                      <a:noFill/>
                    </a:lnT>
                    <a:lnB>
                      <a:noFill/>
                    </a:lnB>
                  </a:tcPr>
                </a:tc>
                <a:tc>
                  <a:txBody>
                    <a:bodyPr/>
                    <a:lstStyle/>
                    <a:p>
                      <a:pPr algn="l" fontAlgn="b"/>
                      <a:endParaRPr lang="es-ES_tradnl" sz="1400" b="0" i="0" u="none" strike="noStrike" dirty="0">
                        <a:solidFill>
                          <a:srgbClr val="000000"/>
                        </a:solidFill>
                        <a:effectLst/>
                        <a:latin typeface="Calibri" charset="0"/>
                      </a:endParaRPr>
                    </a:p>
                  </a:txBody>
                  <a:tcPr marL="5512" marR="5512" marT="5512" marB="0" anchor="b">
                    <a:lnL>
                      <a:noFill/>
                    </a:lnL>
                    <a:lnR>
                      <a:noFill/>
                    </a:lnR>
                    <a:lnT>
                      <a:noFill/>
                    </a:lnT>
                    <a:lnB>
                      <a:noFill/>
                    </a:lnB>
                  </a:tcPr>
                </a:tc>
                <a:tc>
                  <a:txBody>
                    <a:bodyPr/>
                    <a:lstStyle/>
                    <a:p>
                      <a:pPr algn="l" fontAlgn="b"/>
                      <a:endParaRPr lang="es-ES_tradnl" sz="500" b="0" i="0" u="none" strike="noStrike" dirty="0">
                        <a:solidFill>
                          <a:srgbClr val="000000"/>
                        </a:solidFill>
                        <a:effectLst/>
                        <a:latin typeface="Calibri" charset="0"/>
                      </a:endParaRPr>
                    </a:p>
                  </a:txBody>
                  <a:tcPr marL="5512" marR="5512" marT="5512" marB="0" anchor="b">
                    <a:lnL>
                      <a:noFill/>
                    </a:lnL>
                    <a:lnR>
                      <a:noFill/>
                    </a:lnR>
                    <a:lnT>
                      <a:noFill/>
                    </a:lnT>
                    <a:lnB>
                      <a:noFill/>
                    </a:lnB>
                  </a:tcPr>
                </a:tc>
              </a:tr>
              <a:tr h="298078">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l" fontAlgn="b"/>
                      <a:endParaRPr lang="es-ES_tradnl" sz="1400" b="0" i="0" u="none" strike="noStrike" dirty="0">
                        <a:solidFill>
                          <a:srgbClr val="000000"/>
                        </a:solidFill>
                        <a:effectLst/>
                        <a:latin typeface="Calibri" charset="0"/>
                      </a:endParaRPr>
                    </a:p>
                  </a:txBody>
                  <a:tcPr marL="5512" marR="5512" marT="5512" marB="0" anchor="b">
                    <a:lnL>
                      <a:noFill/>
                    </a:lnL>
                    <a:lnR>
                      <a:noFill/>
                    </a:lnR>
                    <a:lnT>
                      <a:noFill/>
                    </a:lnT>
                    <a:lnB>
                      <a:noFill/>
                    </a:lnB>
                  </a:tcPr>
                </a:tc>
                <a:tc>
                  <a:txBody>
                    <a:bodyPr/>
                    <a:lstStyle/>
                    <a:p>
                      <a:pPr algn="l" fontAlgn="b"/>
                      <a:endParaRPr lang="es-ES_tradnl" sz="1400" b="0" i="0" u="none" strike="noStrike" dirty="0">
                        <a:solidFill>
                          <a:srgbClr val="000000"/>
                        </a:solidFill>
                        <a:effectLst/>
                        <a:latin typeface="Calibri" charset="0"/>
                      </a:endParaRPr>
                    </a:p>
                  </a:txBody>
                  <a:tcPr marL="5512" marR="5512" marT="5512" marB="0" anchor="b">
                    <a:lnL>
                      <a:noFill/>
                    </a:lnL>
                    <a:lnR>
                      <a:noFill/>
                    </a:lnR>
                    <a:lnT>
                      <a:noFill/>
                    </a:lnT>
                    <a:lnB>
                      <a:noFill/>
                    </a:lnB>
                  </a:tcPr>
                </a:tc>
                <a:tc>
                  <a:txBody>
                    <a:bodyPr/>
                    <a:lstStyle/>
                    <a:p>
                      <a:pPr algn="l" fontAlgn="b"/>
                      <a:endParaRPr lang="es-ES_tradnl" sz="1400" b="0" i="0" u="none" strike="noStrike" dirty="0">
                        <a:solidFill>
                          <a:srgbClr val="000000"/>
                        </a:solidFill>
                        <a:effectLst/>
                        <a:latin typeface="Calibri" charset="0"/>
                      </a:endParaRPr>
                    </a:p>
                  </a:txBody>
                  <a:tcPr marL="5512" marR="5512" marT="5512" marB="0" anchor="b">
                    <a:lnL>
                      <a:noFill/>
                    </a:lnL>
                    <a:lnR>
                      <a:noFill/>
                    </a:lnR>
                    <a:lnT>
                      <a:noFill/>
                    </a:lnT>
                    <a:lnB>
                      <a:noFill/>
                    </a:lnB>
                  </a:tcPr>
                </a:tc>
                <a:tc>
                  <a:txBody>
                    <a:bodyPr/>
                    <a:lstStyle/>
                    <a:p>
                      <a:pPr algn="l" fontAlgn="b"/>
                      <a:endParaRPr lang="es-ES_tradnl" sz="1400" b="0" i="0" u="none" strike="noStrike" dirty="0">
                        <a:solidFill>
                          <a:srgbClr val="000000"/>
                        </a:solidFill>
                        <a:effectLst/>
                        <a:latin typeface="Calibri" charset="0"/>
                      </a:endParaRPr>
                    </a:p>
                  </a:txBody>
                  <a:tcPr marL="5512" marR="5512" marT="5512" marB="0" anchor="b">
                    <a:lnL>
                      <a:noFill/>
                    </a:lnL>
                    <a:lnR>
                      <a:noFill/>
                    </a:lnR>
                    <a:lnT>
                      <a:noFill/>
                    </a:lnT>
                    <a:lnB>
                      <a:noFill/>
                    </a:lnB>
                  </a:tcPr>
                </a:tc>
                <a:tc>
                  <a:txBody>
                    <a:bodyPr/>
                    <a:lstStyle/>
                    <a:p>
                      <a:pPr algn="l" fontAlgn="b"/>
                      <a:endParaRPr lang="es-ES_tradnl" sz="500" b="0" i="0" u="none" strike="noStrike" dirty="0">
                        <a:solidFill>
                          <a:srgbClr val="000000"/>
                        </a:solidFill>
                        <a:effectLst/>
                        <a:latin typeface="Calibri" charset="0"/>
                      </a:endParaRPr>
                    </a:p>
                  </a:txBody>
                  <a:tcPr marL="5512" marR="5512" marT="5512" marB="0" anchor="b">
                    <a:lnL>
                      <a:noFill/>
                    </a:lnL>
                    <a:lnR>
                      <a:noFill/>
                    </a:lnR>
                    <a:lnT>
                      <a:noFill/>
                    </a:lnT>
                    <a:lnB>
                      <a:noFill/>
                    </a:lnB>
                  </a:tcPr>
                </a:tc>
              </a:tr>
              <a:tr h="298078">
                <a:tc>
                  <a:txBody>
                    <a:bodyPr/>
                    <a:lstStyle/>
                    <a:p>
                      <a:pPr algn="ctr" fontAlgn="b"/>
                      <a:endParaRPr lang="es-ES_tradnl" sz="1400" b="1" i="0" u="none" strike="noStrike" dirty="0">
                        <a:solidFill>
                          <a:srgbClr val="000000"/>
                        </a:solidFill>
                        <a:effectLst/>
                        <a:latin typeface="Calibri" charset="0"/>
                      </a:endParaRPr>
                    </a:p>
                  </a:txBody>
                  <a:tcPr marL="5512" marR="5512" marT="5512" marB="0" anchor="b">
                    <a:lnL>
                      <a:noFill/>
                    </a:lnL>
                    <a:lnR>
                      <a:noFill/>
                    </a:lnR>
                    <a:lnT>
                      <a:noFill/>
                    </a:lnT>
                    <a:lnB>
                      <a:noFill/>
                    </a:lnB>
                  </a:tcPr>
                </a:tc>
                <a:tc>
                  <a:txBody>
                    <a:bodyPr/>
                    <a:lstStyle/>
                    <a:p>
                      <a:pPr algn="ctr" fontAlgn="b"/>
                      <a:endParaRPr lang="es-ES_tradnl" sz="1400" b="1" i="0" u="none" strike="noStrike" dirty="0">
                        <a:solidFill>
                          <a:srgbClr val="000000"/>
                        </a:solidFill>
                        <a:effectLst/>
                        <a:latin typeface="Calibri" charset="0"/>
                      </a:endParaRPr>
                    </a:p>
                  </a:txBody>
                  <a:tcPr marL="5512" marR="5512" marT="5512" marB="0" anchor="b">
                    <a:lnL>
                      <a:noFill/>
                    </a:lnL>
                    <a:lnR>
                      <a:noFill/>
                    </a:lnR>
                    <a:lnT>
                      <a:noFill/>
                    </a:lnT>
                    <a:lnB>
                      <a:noFill/>
                    </a:lnB>
                  </a:tcPr>
                </a:tc>
                <a:tc gridSpan="3">
                  <a:txBody>
                    <a:bodyPr/>
                    <a:lstStyle/>
                    <a:p>
                      <a:pPr algn="ctr" fontAlgn="b"/>
                      <a:r>
                        <a:rPr lang="es-ES_tradnl" sz="1400" b="1" i="0" u="none" strike="noStrike" dirty="0">
                          <a:solidFill>
                            <a:srgbClr val="000000"/>
                          </a:solidFill>
                          <a:effectLst/>
                          <a:latin typeface="Calibri" charset="0"/>
                        </a:rPr>
                        <a:t>Año</a:t>
                      </a:r>
                    </a:p>
                  </a:txBody>
                  <a:tcPr marL="5512" marR="5512" marT="5512" marB="0" anchor="b">
                    <a:lnL>
                      <a:noFill/>
                    </a:lnL>
                    <a:lnR>
                      <a:noFill/>
                    </a:lnR>
                    <a:lnT>
                      <a:noFill/>
                    </a:lnT>
                    <a:lnB>
                      <a:noFill/>
                    </a:lnB>
                  </a:tcPr>
                </a:tc>
                <a:tc hMerge="1">
                  <a:txBody>
                    <a:bodyPr/>
                    <a:lstStyle/>
                    <a:p>
                      <a:endParaRPr lang="es-ES_tradnl"/>
                    </a:p>
                  </a:txBody>
                  <a:tcPr/>
                </a:tc>
                <a:tc hMerge="1">
                  <a:txBody>
                    <a:bodyPr/>
                    <a:lstStyle/>
                    <a:p>
                      <a:endParaRPr lang="es-ES_tradnl"/>
                    </a:p>
                  </a:txBody>
                  <a:tcPr/>
                </a:tc>
                <a:tc>
                  <a:txBody>
                    <a:bodyPr/>
                    <a:lstStyle/>
                    <a:p>
                      <a:pPr algn="ctr" fontAlgn="b"/>
                      <a:endParaRPr lang="es-ES_tradnl" sz="1400" b="1" i="0" u="none" strike="noStrike" dirty="0">
                        <a:solidFill>
                          <a:srgbClr val="000000"/>
                        </a:solidFill>
                        <a:effectLst/>
                        <a:latin typeface="Calibri" charset="0"/>
                      </a:endParaRPr>
                    </a:p>
                  </a:txBody>
                  <a:tcPr marL="5512" marR="5512" marT="5512" marB="0" anchor="b">
                    <a:lnL>
                      <a:noFill/>
                    </a:lnL>
                    <a:lnR>
                      <a:noFill/>
                    </a:lnR>
                    <a:lnT>
                      <a:noFill/>
                    </a:lnT>
                    <a:lnB>
                      <a:noFill/>
                    </a:lnB>
                  </a:tcPr>
                </a:tc>
                <a:tc gridSpan="3">
                  <a:txBody>
                    <a:bodyPr/>
                    <a:lstStyle/>
                    <a:p>
                      <a:pPr algn="ctr" fontAlgn="b"/>
                      <a:r>
                        <a:rPr lang="es-ES_tradnl" sz="1400" b="1" i="0" u="none" strike="noStrike" dirty="0">
                          <a:solidFill>
                            <a:srgbClr val="000000"/>
                          </a:solidFill>
                          <a:effectLst/>
                          <a:latin typeface="Calibri" charset="0"/>
                        </a:rPr>
                        <a:t>Año</a:t>
                      </a:r>
                    </a:p>
                  </a:txBody>
                  <a:tcPr marL="5512" marR="5512" marT="5512" marB="0" anchor="b">
                    <a:lnL>
                      <a:noFill/>
                    </a:lnL>
                    <a:lnR>
                      <a:noFill/>
                    </a:lnR>
                    <a:lnT>
                      <a:noFill/>
                    </a:lnT>
                    <a:lnB>
                      <a:noFill/>
                    </a:lnB>
                  </a:tcPr>
                </a:tc>
                <a:tc hMerge="1">
                  <a:txBody>
                    <a:bodyPr/>
                    <a:lstStyle/>
                    <a:p>
                      <a:endParaRPr lang="es-ES_tradnl"/>
                    </a:p>
                  </a:txBody>
                  <a:tcPr/>
                </a:tc>
                <a:tc hMerge="1">
                  <a:txBody>
                    <a:bodyPr/>
                    <a:lstStyle/>
                    <a:p>
                      <a:endParaRPr lang="es-ES_tradnl"/>
                    </a:p>
                  </a:txBody>
                  <a:tcPr/>
                </a:tc>
                <a:tc>
                  <a:txBody>
                    <a:bodyPr/>
                    <a:lstStyle/>
                    <a:p>
                      <a:pPr algn="ctr" fontAlgn="b"/>
                      <a:endParaRPr lang="es-ES_tradnl" sz="1400" b="1" i="0" u="none" strike="noStrike" dirty="0">
                        <a:solidFill>
                          <a:srgbClr val="000000"/>
                        </a:solidFill>
                        <a:effectLst/>
                        <a:latin typeface="Calibri" charset="0"/>
                      </a:endParaRPr>
                    </a:p>
                  </a:txBody>
                  <a:tcPr marL="5512" marR="5512" marT="5512" marB="0" anchor="b">
                    <a:lnL>
                      <a:noFill/>
                    </a:lnL>
                    <a:lnR>
                      <a:noFill/>
                    </a:lnR>
                    <a:lnT>
                      <a:noFill/>
                    </a:lnT>
                    <a:lnB>
                      <a:noFill/>
                    </a:lnB>
                  </a:tcPr>
                </a:tc>
                <a:tc gridSpan="3">
                  <a:txBody>
                    <a:bodyPr/>
                    <a:lstStyle/>
                    <a:p>
                      <a:pPr algn="ctr" fontAlgn="b"/>
                      <a:r>
                        <a:rPr lang="es-ES_tradnl" sz="1400" b="1" i="0" u="none" strike="noStrike" dirty="0">
                          <a:solidFill>
                            <a:srgbClr val="000000"/>
                          </a:solidFill>
                          <a:effectLst/>
                          <a:latin typeface="Calibri" charset="0"/>
                        </a:rPr>
                        <a:t>Año</a:t>
                      </a:r>
                    </a:p>
                  </a:txBody>
                  <a:tcPr marL="5512" marR="5512" marT="5512" marB="0" anchor="b">
                    <a:lnL>
                      <a:noFill/>
                    </a:lnL>
                    <a:lnR>
                      <a:noFill/>
                    </a:lnR>
                    <a:lnT>
                      <a:noFill/>
                    </a:lnT>
                    <a:lnB>
                      <a:noFill/>
                    </a:lnB>
                  </a:tcPr>
                </a:tc>
                <a:tc hMerge="1">
                  <a:txBody>
                    <a:bodyPr/>
                    <a:lstStyle/>
                    <a:p>
                      <a:endParaRPr lang="es-ES_tradnl"/>
                    </a:p>
                  </a:txBody>
                  <a:tcPr/>
                </a:tc>
                <a:tc hMerge="1">
                  <a:txBody>
                    <a:bodyPr/>
                    <a:lstStyle/>
                    <a:p>
                      <a:endParaRPr lang="es-ES_tradnl"/>
                    </a:p>
                  </a:txBody>
                  <a:tcPr/>
                </a:tc>
                <a:tc>
                  <a:txBody>
                    <a:bodyPr/>
                    <a:lstStyle/>
                    <a:p>
                      <a:pPr algn="ctr" fontAlgn="b"/>
                      <a:endParaRPr lang="es-ES_tradnl" sz="1400" b="1" i="0" u="none" strike="noStrike" dirty="0">
                        <a:solidFill>
                          <a:srgbClr val="000000"/>
                        </a:solidFill>
                        <a:effectLst/>
                        <a:latin typeface="Calibri" charset="0"/>
                      </a:endParaRPr>
                    </a:p>
                  </a:txBody>
                  <a:tcPr marL="5512" marR="5512" marT="5512" marB="0" anchor="b">
                    <a:lnL>
                      <a:noFill/>
                    </a:lnL>
                    <a:lnR>
                      <a:noFill/>
                    </a:lnR>
                    <a:lnT>
                      <a:noFill/>
                    </a:lnT>
                    <a:lnB>
                      <a:noFill/>
                    </a:lnB>
                  </a:tcPr>
                </a:tc>
                <a:tc gridSpan="3">
                  <a:txBody>
                    <a:bodyPr/>
                    <a:lstStyle/>
                    <a:p>
                      <a:pPr algn="ctr" fontAlgn="b"/>
                      <a:r>
                        <a:rPr lang="es-ES_tradnl" sz="1400" b="1" i="0" u="none" strike="noStrike" dirty="0">
                          <a:solidFill>
                            <a:srgbClr val="000000"/>
                          </a:solidFill>
                          <a:effectLst/>
                          <a:latin typeface="Calibri" charset="0"/>
                        </a:rPr>
                        <a:t>Año</a:t>
                      </a:r>
                    </a:p>
                  </a:txBody>
                  <a:tcPr marL="5512" marR="5512" marT="5512" marB="0" anchor="b">
                    <a:lnL>
                      <a:noFill/>
                    </a:lnL>
                    <a:lnR>
                      <a:noFill/>
                    </a:lnR>
                    <a:lnT>
                      <a:noFill/>
                    </a:lnT>
                    <a:lnB>
                      <a:noFill/>
                    </a:lnB>
                  </a:tcPr>
                </a:tc>
                <a:tc hMerge="1">
                  <a:txBody>
                    <a:bodyPr/>
                    <a:lstStyle/>
                    <a:p>
                      <a:endParaRPr lang="es-ES_tradnl"/>
                    </a:p>
                  </a:txBody>
                  <a:tcPr/>
                </a:tc>
                <a:tc hMerge="1">
                  <a:txBody>
                    <a:bodyPr/>
                    <a:lstStyle/>
                    <a:p>
                      <a:endParaRPr lang="es-ES_tradnl"/>
                    </a:p>
                  </a:txBody>
                  <a:tcPr/>
                </a:tc>
                <a:tc>
                  <a:txBody>
                    <a:bodyPr/>
                    <a:lstStyle/>
                    <a:p>
                      <a:pPr algn="l" fontAlgn="b"/>
                      <a:endParaRPr lang="es-ES_tradnl" sz="1400" b="0" i="0" u="none" strike="noStrike" dirty="0">
                        <a:solidFill>
                          <a:srgbClr val="000000"/>
                        </a:solidFill>
                        <a:effectLst/>
                        <a:latin typeface="Calibri" charset="0"/>
                      </a:endParaRPr>
                    </a:p>
                  </a:txBody>
                  <a:tcPr marL="5512" marR="5512" marT="5512" marB="0" anchor="b">
                    <a:lnL>
                      <a:noFill/>
                    </a:lnL>
                    <a:lnR>
                      <a:noFill/>
                    </a:lnR>
                    <a:lnT>
                      <a:noFill/>
                    </a:lnT>
                    <a:lnB>
                      <a:noFill/>
                    </a:lnB>
                  </a:tcPr>
                </a:tc>
                <a:tc gridSpan="3">
                  <a:txBody>
                    <a:bodyPr/>
                    <a:lstStyle/>
                    <a:p>
                      <a:pPr algn="ctr" fontAlgn="b"/>
                      <a:r>
                        <a:rPr lang="es-ES_tradnl" sz="1400" b="1" i="0" u="none" strike="noStrike" dirty="0">
                          <a:solidFill>
                            <a:srgbClr val="000000"/>
                          </a:solidFill>
                          <a:effectLst/>
                          <a:latin typeface="Calibri" charset="0"/>
                        </a:rPr>
                        <a:t>Año</a:t>
                      </a:r>
                    </a:p>
                  </a:txBody>
                  <a:tcPr marL="5512" marR="5512" marT="5512" marB="0" anchor="b">
                    <a:lnL>
                      <a:noFill/>
                    </a:lnL>
                    <a:lnR>
                      <a:noFill/>
                    </a:lnR>
                    <a:lnT>
                      <a:noFill/>
                    </a:lnT>
                    <a:lnB>
                      <a:noFill/>
                    </a:lnB>
                  </a:tcPr>
                </a:tc>
                <a:tc hMerge="1">
                  <a:txBody>
                    <a:bodyPr/>
                    <a:lstStyle/>
                    <a:p>
                      <a:endParaRPr lang="es-ES_tradnl"/>
                    </a:p>
                  </a:txBody>
                  <a:tcPr/>
                </a:tc>
                <a:tc hMerge="1">
                  <a:txBody>
                    <a:bodyPr/>
                    <a:lstStyle/>
                    <a:p>
                      <a:endParaRPr lang="es-ES_tradnl"/>
                    </a:p>
                  </a:txBody>
                  <a:tcPr/>
                </a:tc>
                <a:tc>
                  <a:txBody>
                    <a:bodyPr/>
                    <a:lstStyle/>
                    <a:p>
                      <a:pPr algn="l" fontAlgn="b"/>
                      <a:endParaRPr lang="es-ES_tradnl" sz="500" b="0" i="0" u="none" strike="noStrike" dirty="0">
                        <a:solidFill>
                          <a:srgbClr val="000000"/>
                        </a:solidFill>
                        <a:effectLst/>
                        <a:latin typeface="Calibri" charset="0"/>
                      </a:endParaRPr>
                    </a:p>
                  </a:txBody>
                  <a:tcPr marL="5512" marR="5512" marT="5512" marB="0" anchor="b">
                    <a:lnL>
                      <a:noFill/>
                    </a:lnL>
                    <a:lnR>
                      <a:noFill/>
                    </a:lnR>
                    <a:lnT>
                      <a:noFill/>
                    </a:lnT>
                    <a:lnB>
                      <a:noFill/>
                    </a:lnB>
                  </a:tcPr>
                </a:tc>
              </a:tr>
              <a:tr h="283881">
                <a:tc>
                  <a:txBody>
                    <a:bodyPr/>
                    <a:lstStyle/>
                    <a:p>
                      <a:pPr algn="l" fontAlgn="b"/>
                      <a:r>
                        <a:rPr lang="sk-SK" sz="1400" b="1" i="0" u="none" strike="noStrike" dirty="0">
                          <a:solidFill>
                            <a:srgbClr val="000000"/>
                          </a:solidFill>
                          <a:effectLst/>
                          <a:latin typeface="Calibri" charset="0"/>
                        </a:rPr>
                        <a:t> </a:t>
                      </a:r>
                    </a:p>
                  </a:txBody>
                  <a:tcPr marL="198436" marR="5512" marT="5512" marB="0" anchor="b">
                    <a:lnL>
                      <a:noFill/>
                    </a:lnL>
                    <a:lnR>
                      <a:noFill/>
                    </a:lnR>
                    <a:lnT>
                      <a:noFill/>
                    </a:lnT>
                    <a:lnB>
                      <a:noFill/>
                    </a:lnB>
                    <a:solidFill>
                      <a:srgbClr val="FFFFFF"/>
                    </a:solidFill>
                  </a:tcPr>
                </a:tc>
                <a:tc>
                  <a:txBody>
                    <a:bodyPr/>
                    <a:lstStyle/>
                    <a:p>
                      <a:pPr algn="l" fontAlgn="b"/>
                      <a:r>
                        <a:rPr lang="sk-SK" sz="1400" b="1"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FFFFFF"/>
                    </a:solidFill>
                  </a:tcPr>
                </a:tc>
                <a:tc gridSpan="3">
                  <a:txBody>
                    <a:bodyPr/>
                    <a:lstStyle/>
                    <a:p>
                      <a:pPr algn="ctr" fontAlgn="b"/>
                      <a:r>
                        <a:rPr lang="is-IS" sz="1400" b="1" i="0" u="none" strike="noStrike" dirty="0">
                          <a:solidFill>
                            <a:srgbClr val="000000"/>
                          </a:solidFill>
                          <a:effectLst/>
                          <a:latin typeface="Calibri" charset="0"/>
                        </a:rPr>
                        <a:t>2012</a:t>
                      </a:r>
                    </a:p>
                  </a:txBody>
                  <a:tcPr marL="5512" marR="5512" marT="551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hMerge="1">
                  <a:txBody>
                    <a:bodyPr/>
                    <a:lstStyle/>
                    <a:p>
                      <a:endParaRPr lang="es-ES_tradnl"/>
                    </a:p>
                  </a:txBody>
                  <a:tcPr/>
                </a:tc>
                <a:tc>
                  <a:txBody>
                    <a:bodyPr/>
                    <a:lstStyle/>
                    <a:p>
                      <a:pPr algn="ctr" fontAlgn="b"/>
                      <a:r>
                        <a:rPr lang="sk-SK" sz="1400" b="1"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FFFFFF"/>
                    </a:solidFill>
                  </a:tcPr>
                </a:tc>
                <a:tc gridSpan="3">
                  <a:txBody>
                    <a:bodyPr/>
                    <a:lstStyle/>
                    <a:p>
                      <a:pPr algn="ctr" fontAlgn="b"/>
                      <a:r>
                        <a:rPr lang="is-IS" sz="1400" b="1" i="0" u="none" strike="noStrike">
                          <a:solidFill>
                            <a:srgbClr val="000000"/>
                          </a:solidFill>
                          <a:effectLst/>
                          <a:latin typeface="Calibri" charset="0"/>
                        </a:rPr>
                        <a:t>2013</a:t>
                      </a:r>
                    </a:p>
                  </a:txBody>
                  <a:tcPr marL="5512" marR="5512" marT="551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hMerge="1">
                  <a:txBody>
                    <a:bodyPr/>
                    <a:lstStyle/>
                    <a:p>
                      <a:endParaRPr lang="es-ES_tradnl"/>
                    </a:p>
                  </a:txBody>
                  <a:tcPr/>
                </a:tc>
                <a:tc>
                  <a:txBody>
                    <a:bodyPr/>
                    <a:lstStyle/>
                    <a:p>
                      <a:pPr algn="ctr" fontAlgn="b"/>
                      <a:r>
                        <a:rPr lang="sk-SK" sz="1400" b="1"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FFFFFF"/>
                    </a:solidFill>
                  </a:tcPr>
                </a:tc>
                <a:tc gridSpan="3">
                  <a:txBody>
                    <a:bodyPr/>
                    <a:lstStyle/>
                    <a:p>
                      <a:pPr algn="ctr" fontAlgn="b"/>
                      <a:r>
                        <a:rPr lang="is-IS" sz="1400" b="1" i="0" u="none" strike="noStrike" dirty="0">
                          <a:solidFill>
                            <a:srgbClr val="000000"/>
                          </a:solidFill>
                          <a:effectLst/>
                          <a:latin typeface="Calibri" charset="0"/>
                        </a:rPr>
                        <a:t>2014</a:t>
                      </a:r>
                    </a:p>
                  </a:txBody>
                  <a:tcPr marL="5512" marR="5512" marT="551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hMerge="1">
                  <a:txBody>
                    <a:bodyPr/>
                    <a:lstStyle/>
                    <a:p>
                      <a:endParaRPr lang="es-ES_tradnl"/>
                    </a:p>
                  </a:txBody>
                  <a:tcPr/>
                </a:tc>
                <a:tc>
                  <a:txBody>
                    <a:bodyPr/>
                    <a:lstStyle/>
                    <a:p>
                      <a:pPr algn="ctr" fontAlgn="b"/>
                      <a:r>
                        <a:rPr lang="sk-SK" sz="1400" b="1"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FFFFFF"/>
                    </a:solidFill>
                  </a:tcPr>
                </a:tc>
                <a:tc gridSpan="3">
                  <a:txBody>
                    <a:bodyPr/>
                    <a:lstStyle/>
                    <a:p>
                      <a:pPr algn="ctr" fontAlgn="b"/>
                      <a:r>
                        <a:rPr lang="is-IS" sz="1400" b="1" i="0" u="none" strike="noStrike">
                          <a:solidFill>
                            <a:srgbClr val="000000"/>
                          </a:solidFill>
                          <a:effectLst/>
                          <a:latin typeface="Calibri" charset="0"/>
                        </a:rPr>
                        <a:t>2015</a:t>
                      </a:r>
                    </a:p>
                  </a:txBody>
                  <a:tcPr marL="5512" marR="5512" marT="551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hMerge="1">
                  <a:txBody>
                    <a:bodyPr/>
                    <a:lstStyle/>
                    <a:p>
                      <a:endParaRPr lang="es-ES_tradnl"/>
                    </a:p>
                  </a:txBody>
                  <a:tcPr/>
                </a:tc>
                <a:tc>
                  <a:txBody>
                    <a:bodyPr/>
                    <a:lstStyle/>
                    <a:p>
                      <a:pPr algn="l" fontAlgn="b"/>
                      <a:endParaRPr lang="es-ES_tradnl" sz="1400" b="0" i="0" u="none" strike="noStrike" dirty="0">
                        <a:solidFill>
                          <a:srgbClr val="000000"/>
                        </a:solidFill>
                        <a:effectLst/>
                        <a:latin typeface="Calibri" charset="0"/>
                      </a:endParaRPr>
                    </a:p>
                  </a:txBody>
                  <a:tcPr marL="5512" marR="5512" marT="5512" marB="0" anchor="b">
                    <a:lnL>
                      <a:noFill/>
                    </a:lnL>
                    <a:lnR>
                      <a:noFill/>
                    </a:lnR>
                    <a:lnT>
                      <a:noFill/>
                    </a:lnT>
                    <a:lnB>
                      <a:noFill/>
                    </a:lnB>
                  </a:tcPr>
                </a:tc>
                <a:tc gridSpan="3">
                  <a:txBody>
                    <a:bodyPr/>
                    <a:lstStyle/>
                    <a:p>
                      <a:pPr algn="ctr" fontAlgn="b"/>
                      <a:r>
                        <a:rPr lang="is-IS" sz="1400" b="1" i="0" u="none" strike="noStrike">
                          <a:solidFill>
                            <a:srgbClr val="000000"/>
                          </a:solidFill>
                          <a:effectLst/>
                          <a:latin typeface="Calibri" charset="0"/>
                        </a:rPr>
                        <a:t>2016</a:t>
                      </a:r>
                    </a:p>
                  </a:txBody>
                  <a:tcPr marL="5512" marR="5512" marT="551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ES_tradnl"/>
                    </a:p>
                  </a:txBody>
                  <a:tcPr/>
                </a:tc>
                <a:tc hMerge="1">
                  <a:txBody>
                    <a:bodyPr/>
                    <a:lstStyle/>
                    <a:p>
                      <a:endParaRPr lang="es-ES_tradnl"/>
                    </a:p>
                  </a:txBody>
                  <a:tcPr/>
                </a:tc>
                <a:tc>
                  <a:txBody>
                    <a:bodyPr/>
                    <a:lstStyle/>
                    <a:p>
                      <a:pPr algn="l" fontAlgn="b"/>
                      <a:endParaRPr lang="es-ES_tradnl" sz="500" b="0" i="0" u="none" strike="noStrike" dirty="0">
                        <a:solidFill>
                          <a:srgbClr val="000000"/>
                        </a:solidFill>
                        <a:effectLst/>
                        <a:latin typeface="Calibri" charset="0"/>
                      </a:endParaRPr>
                    </a:p>
                  </a:txBody>
                  <a:tcPr marL="5512" marR="5512" marT="5512" marB="0" anchor="b">
                    <a:lnL>
                      <a:noFill/>
                    </a:lnL>
                    <a:lnR>
                      <a:noFill/>
                    </a:lnR>
                    <a:lnT>
                      <a:noFill/>
                    </a:lnT>
                    <a:lnB>
                      <a:noFill/>
                    </a:lnB>
                  </a:tcPr>
                </a:tc>
              </a:tr>
              <a:tr h="283881">
                <a:tc>
                  <a:txBody>
                    <a:bodyPr/>
                    <a:lstStyle/>
                    <a:p>
                      <a:pPr algn="l" fontAlgn="b"/>
                      <a:r>
                        <a:rPr lang="sk-SK" sz="1400" b="1" i="0" u="none" strike="noStrike" dirty="0">
                          <a:solidFill>
                            <a:srgbClr val="000000"/>
                          </a:solidFill>
                          <a:effectLst/>
                          <a:latin typeface="Calibri" charset="0"/>
                        </a:rPr>
                        <a:t> </a:t>
                      </a:r>
                    </a:p>
                  </a:txBody>
                  <a:tcPr marL="198436" marR="5512" marT="5512" marB="0" anchor="b">
                    <a:lnL>
                      <a:noFill/>
                    </a:lnL>
                    <a:lnR>
                      <a:noFill/>
                    </a:lnR>
                    <a:lnT>
                      <a:noFill/>
                    </a:lnT>
                    <a:lnB>
                      <a:noFill/>
                    </a:lnB>
                    <a:solidFill>
                      <a:srgbClr val="FFFFFF"/>
                    </a:solidFill>
                  </a:tcPr>
                </a:tc>
                <a:tc>
                  <a:txBody>
                    <a:bodyPr/>
                    <a:lstStyle/>
                    <a:p>
                      <a:pPr algn="l" fontAlgn="b"/>
                      <a:r>
                        <a:rPr lang="sk-SK" sz="1400" b="1"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FFFFFF"/>
                    </a:solidFill>
                  </a:tcPr>
                </a:tc>
                <a:tc>
                  <a:txBody>
                    <a:bodyPr/>
                    <a:lstStyle/>
                    <a:p>
                      <a:pPr algn="ctr" fontAlgn="b"/>
                      <a:r>
                        <a:rPr lang="es-ES_tradnl" sz="1400" b="1" i="0" u="none" strike="noStrike" dirty="0">
                          <a:solidFill>
                            <a:srgbClr val="000000"/>
                          </a:solidFill>
                          <a:effectLst/>
                          <a:latin typeface="Calibri" charset="0"/>
                        </a:rPr>
                        <a:t>Residentes</a:t>
                      </a:r>
                    </a:p>
                  </a:txBody>
                  <a:tcPr marL="5512" marR="5512" marT="551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s-ES_tradnl" sz="1400" b="1" i="0" u="none" strike="noStrike" dirty="0">
                          <a:solidFill>
                            <a:srgbClr val="000000"/>
                          </a:solidFill>
                          <a:effectLst/>
                          <a:latin typeface="Calibri" charset="0"/>
                        </a:rPr>
                        <a:t>Externos</a:t>
                      </a:r>
                    </a:p>
                  </a:txBody>
                  <a:tcPr marL="5512" marR="5512" marT="551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s-ES_tradnl" sz="1400" b="1" i="0" u="none" strike="noStrike" dirty="0">
                          <a:solidFill>
                            <a:srgbClr val="000000"/>
                          </a:solidFill>
                          <a:effectLst/>
                          <a:latin typeface="Calibri" charset="0"/>
                        </a:rPr>
                        <a:t>Total</a:t>
                      </a:r>
                    </a:p>
                  </a:txBody>
                  <a:tcPr marL="5512" marR="5512" marT="551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sk-SK" sz="1400" b="1"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FFFFFF"/>
                    </a:solidFill>
                  </a:tcPr>
                </a:tc>
                <a:tc>
                  <a:txBody>
                    <a:bodyPr/>
                    <a:lstStyle/>
                    <a:p>
                      <a:pPr algn="ctr" fontAlgn="b"/>
                      <a:r>
                        <a:rPr lang="es-ES_tradnl" sz="1400" b="1" i="0" u="none" strike="noStrike" dirty="0">
                          <a:solidFill>
                            <a:srgbClr val="000000"/>
                          </a:solidFill>
                          <a:effectLst/>
                          <a:latin typeface="Calibri" charset="0"/>
                        </a:rPr>
                        <a:t>Residentes</a:t>
                      </a:r>
                    </a:p>
                  </a:txBody>
                  <a:tcPr marL="5512" marR="5512" marT="551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s-ES_tradnl" sz="1400" b="1" i="0" u="none" strike="noStrike" dirty="0">
                          <a:solidFill>
                            <a:srgbClr val="000000"/>
                          </a:solidFill>
                          <a:effectLst/>
                          <a:latin typeface="Calibri" charset="0"/>
                        </a:rPr>
                        <a:t>Externos</a:t>
                      </a:r>
                    </a:p>
                  </a:txBody>
                  <a:tcPr marL="5512" marR="5512" marT="551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s-ES_tradnl" sz="1400" b="1" i="0" u="none" strike="noStrike" dirty="0">
                          <a:solidFill>
                            <a:srgbClr val="000000"/>
                          </a:solidFill>
                          <a:effectLst/>
                          <a:latin typeface="Calibri" charset="0"/>
                        </a:rPr>
                        <a:t>Total</a:t>
                      </a:r>
                    </a:p>
                  </a:txBody>
                  <a:tcPr marL="5512" marR="5512" marT="551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sk-SK" sz="1400" b="1"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FFFFFF"/>
                    </a:solidFill>
                  </a:tcPr>
                </a:tc>
                <a:tc>
                  <a:txBody>
                    <a:bodyPr/>
                    <a:lstStyle/>
                    <a:p>
                      <a:pPr algn="ctr" fontAlgn="b"/>
                      <a:r>
                        <a:rPr lang="es-ES_tradnl" sz="1400" b="1" i="0" u="none" strike="noStrike" dirty="0">
                          <a:solidFill>
                            <a:srgbClr val="000000"/>
                          </a:solidFill>
                          <a:effectLst/>
                          <a:latin typeface="Calibri" charset="0"/>
                        </a:rPr>
                        <a:t>Residentes</a:t>
                      </a:r>
                    </a:p>
                  </a:txBody>
                  <a:tcPr marL="5512" marR="5512" marT="551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s-ES_tradnl" sz="1400" b="1" i="0" u="none" strike="noStrike" dirty="0">
                          <a:solidFill>
                            <a:srgbClr val="000000"/>
                          </a:solidFill>
                          <a:effectLst/>
                          <a:latin typeface="Calibri" charset="0"/>
                        </a:rPr>
                        <a:t>Externos</a:t>
                      </a:r>
                    </a:p>
                  </a:txBody>
                  <a:tcPr marL="5512" marR="5512" marT="551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s-ES_tradnl" sz="1400" b="1" i="0" u="none" strike="noStrike" dirty="0">
                          <a:solidFill>
                            <a:srgbClr val="000000"/>
                          </a:solidFill>
                          <a:effectLst/>
                          <a:latin typeface="Calibri" charset="0"/>
                        </a:rPr>
                        <a:t>Total</a:t>
                      </a:r>
                    </a:p>
                  </a:txBody>
                  <a:tcPr marL="5512" marR="5512" marT="551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sk-SK" sz="1400" b="1"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FFFFFF"/>
                    </a:solidFill>
                  </a:tcPr>
                </a:tc>
                <a:tc>
                  <a:txBody>
                    <a:bodyPr/>
                    <a:lstStyle/>
                    <a:p>
                      <a:pPr algn="ctr" fontAlgn="b"/>
                      <a:r>
                        <a:rPr lang="es-ES_tradnl" sz="1400" b="1" i="0" u="none" strike="noStrike" dirty="0">
                          <a:solidFill>
                            <a:srgbClr val="000000"/>
                          </a:solidFill>
                          <a:effectLst/>
                          <a:latin typeface="Calibri" charset="0"/>
                        </a:rPr>
                        <a:t>Residentes</a:t>
                      </a:r>
                    </a:p>
                  </a:txBody>
                  <a:tcPr marL="5512" marR="5512" marT="551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s-ES_tradnl" sz="1400" b="1" i="0" u="none" strike="noStrike" dirty="0">
                          <a:solidFill>
                            <a:srgbClr val="000000"/>
                          </a:solidFill>
                          <a:effectLst/>
                          <a:latin typeface="Calibri" charset="0"/>
                        </a:rPr>
                        <a:t>Externos</a:t>
                      </a:r>
                    </a:p>
                  </a:txBody>
                  <a:tcPr marL="5512" marR="5512" marT="551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s-ES_tradnl" sz="1400" b="1" i="0" u="none" strike="noStrike" dirty="0">
                          <a:solidFill>
                            <a:srgbClr val="000000"/>
                          </a:solidFill>
                          <a:effectLst/>
                          <a:latin typeface="Calibri" charset="0"/>
                        </a:rPr>
                        <a:t>Total</a:t>
                      </a:r>
                    </a:p>
                  </a:txBody>
                  <a:tcPr marL="5512" marR="5512" marT="551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s-ES_tradnl" sz="1400" b="0" i="0" u="none" strike="noStrike" dirty="0">
                        <a:solidFill>
                          <a:srgbClr val="000000"/>
                        </a:solidFill>
                        <a:effectLst/>
                        <a:latin typeface="Calibri" charset="0"/>
                      </a:endParaRPr>
                    </a:p>
                  </a:txBody>
                  <a:tcPr marL="5512" marR="5512" marT="5512" marB="0" anchor="b">
                    <a:lnL>
                      <a:noFill/>
                    </a:lnL>
                    <a:lnR>
                      <a:noFill/>
                    </a:lnR>
                    <a:lnT>
                      <a:noFill/>
                    </a:lnT>
                    <a:lnB>
                      <a:noFill/>
                    </a:lnB>
                  </a:tcPr>
                </a:tc>
                <a:tc>
                  <a:txBody>
                    <a:bodyPr/>
                    <a:lstStyle/>
                    <a:p>
                      <a:pPr algn="ctr" fontAlgn="b"/>
                      <a:r>
                        <a:rPr lang="es-ES_tradnl" sz="1400" b="1" i="0" u="none" strike="noStrike" dirty="0">
                          <a:solidFill>
                            <a:srgbClr val="000000"/>
                          </a:solidFill>
                          <a:effectLst/>
                          <a:latin typeface="Calibri" charset="0"/>
                        </a:rPr>
                        <a:t>Residentes</a:t>
                      </a:r>
                    </a:p>
                  </a:txBody>
                  <a:tcPr marL="5512" marR="5512" marT="551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s-ES_tradnl" sz="1400" b="1" i="0" u="none" strike="noStrike" dirty="0">
                          <a:solidFill>
                            <a:srgbClr val="000000"/>
                          </a:solidFill>
                          <a:effectLst/>
                          <a:latin typeface="Calibri" charset="0"/>
                        </a:rPr>
                        <a:t>Externos</a:t>
                      </a:r>
                    </a:p>
                  </a:txBody>
                  <a:tcPr marL="5512" marR="5512" marT="551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s-ES_tradnl" sz="1400" b="1" i="0" u="none" strike="noStrike" dirty="0">
                          <a:solidFill>
                            <a:srgbClr val="000000"/>
                          </a:solidFill>
                          <a:effectLst/>
                          <a:latin typeface="Calibri" charset="0"/>
                        </a:rPr>
                        <a:t>Total</a:t>
                      </a:r>
                    </a:p>
                  </a:txBody>
                  <a:tcPr marL="5512" marR="5512" marT="551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s-ES_tradnl" sz="500" b="0" i="0" u="none" strike="noStrike" dirty="0">
                        <a:solidFill>
                          <a:srgbClr val="000000"/>
                        </a:solidFill>
                        <a:effectLst/>
                        <a:latin typeface="Calibri" charset="0"/>
                      </a:endParaRPr>
                    </a:p>
                  </a:txBody>
                  <a:tcPr marL="5512" marR="5512" marT="5512" marB="0" anchor="b">
                    <a:lnL>
                      <a:noFill/>
                    </a:lnL>
                    <a:lnR>
                      <a:noFill/>
                    </a:lnR>
                    <a:lnT>
                      <a:noFill/>
                    </a:lnT>
                    <a:lnB>
                      <a:noFill/>
                    </a:lnB>
                  </a:tcPr>
                </a:tc>
              </a:tr>
              <a:tr h="283881">
                <a:tc>
                  <a:txBody>
                    <a:bodyPr/>
                    <a:lstStyle/>
                    <a:p>
                      <a:pPr algn="l" fontAlgn="b"/>
                      <a:r>
                        <a:rPr lang="es-ES_tradnl" sz="1400" b="0" i="0" u="none" strike="noStrike" dirty="0">
                          <a:solidFill>
                            <a:srgbClr val="000000"/>
                          </a:solidFill>
                          <a:effectLst/>
                          <a:latin typeface="Calibri" charset="0"/>
                        </a:rPr>
                        <a:t>Egresados IMSS</a:t>
                      </a:r>
                    </a:p>
                  </a:txBody>
                  <a:tcPr marL="5512" marR="5512" marT="5512" marB="0" anchor="b">
                    <a:lnL>
                      <a:noFill/>
                    </a:lnL>
                    <a:lnR>
                      <a:noFill/>
                    </a:lnR>
                    <a:lnT>
                      <a:noFill/>
                    </a:lnT>
                    <a:lnB>
                      <a:noFill/>
                    </a:lnB>
                    <a:solidFill>
                      <a:srgbClr val="EBF1DE"/>
                    </a:solidFill>
                  </a:tcPr>
                </a:tc>
                <a:tc>
                  <a:txBody>
                    <a:bodyPr/>
                    <a:lstStyle/>
                    <a:p>
                      <a:pPr algn="l" fontAlgn="b"/>
                      <a:r>
                        <a:rPr lang="sk-SK" sz="1400" b="0"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FFFFFF"/>
                    </a:solidFill>
                  </a:tcPr>
                </a:tc>
                <a:tc>
                  <a:txBody>
                    <a:bodyPr/>
                    <a:lstStyle/>
                    <a:p>
                      <a:pPr algn="ctr" fontAlgn="b"/>
                      <a:r>
                        <a:rPr lang="fi-FI" sz="1400" b="0" i="0" u="none" strike="noStrike" dirty="0">
                          <a:solidFill>
                            <a:srgbClr val="000000"/>
                          </a:solidFill>
                          <a:effectLst/>
                          <a:latin typeface="Calibri" charset="0"/>
                        </a:rPr>
                        <a:t>2,931</a:t>
                      </a:r>
                    </a:p>
                  </a:txBody>
                  <a:tcPr marL="5512" marR="5512" marT="5512" marB="0" anchor="b">
                    <a:lnL>
                      <a:noFill/>
                    </a:lnL>
                    <a:lnR>
                      <a:noFill/>
                    </a:lnR>
                    <a:lnT>
                      <a:noFill/>
                    </a:lnT>
                    <a:lnB>
                      <a:noFill/>
                    </a:lnB>
                    <a:solidFill>
                      <a:srgbClr val="EBF1DE"/>
                    </a:solidFill>
                  </a:tcPr>
                </a:tc>
                <a:tc>
                  <a:txBody>
                    <a:bodyPr/>
                    <a:lstStyle/>
                    <a:p>
                      <a:pPr algn="ctr" fontAlgn="b"/>
                      <a:r>
                        <a:rPr lang="sk-SK" sz="1400" b="0"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EBF1DE"/>
                    </a:solidFill>
                  </a:tcPr>
                </a:tc>
                <a:tc>
                  <a:txBody>
                    <a:bodyPr/>
                    <a:lstStyle/>
                    <a:p>
                      <a:pPr algn="ctr" fontAlgn="b"/>
                      <a:r>
                        <a:rPr lang="fi-FI" sz="1400" b="0" i="0" u="none" strike="noStrike" dirty="0">
                          <a:solidFill>
                            <a:srgbClr val="000000"/>
                          </a:solidFill>
                          <a:effectLst/>
                          <a:latin typeface="Calibri" charset="0"/>
                        </a:rPr>
                        <a:t>2,931</a:t>
                      </a:r>
                    </a:p>
                  </a:txBody>
                  <a:tcPr marL="5512" marR="5512" marT="5512" marB="0" anchor="b">
                    <a:lnL>
                      <a:noFill/>
                    </a:lnL>
                    <a:lnR>
                      <a:noFill/>
                    </a:lnR>
                    <a:lnT>
                      <a:noFill/>
                    </a:lnT>
                    <a:lnB>
                      <a:noFill/>
                    </a:lnB>
                    <a:solidFill>
                      <a:srgbClr val="EBF1DE"/>
                    </a:solidFill>
                  </a:tcPr>
                </a:tc>
                <a:tc>
                  <a:txBody>
                    <a:bodyPr/>
                    <a:lstStyle/>
                    <a:p>
                      <a:pPr algn="ctr" fontAlgn="b"/>
                      <a:r>
                        <a:rPr lang="sk-SK" sz="1400" b="0"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FFFFFF"/>
                    </a:solidFill>
                  </a:tcPr>
                </a:tc>
                <a:tc>
                  <a:txBody>
                    <a:bodyPr/>
                    <a:lstStyle/>
                    <a:p>
                      <a:pPr algn="ctr" fontAlgn="b"/>
                      <a:r>
                        <a:rPr lang="cs-CZ" sz="1400" b="0" i="0" u="none" strike="noStrike" dirty="0">
                          <a:solidFill>
                            <a:srgbClr val="000000"/>
                          </a:solidFill>
                          <a:effectLst/>
                          <a:latin typeface="Calibri" charset="0"/>
                        </a:rPr>
                        <a:t>3,183</a:t>
                      </a:r>
                    </a:p>
                  </a:txBody>
                  <a:tcPr marL="5512" marR="5512" marT="5512" marB="0" anchor="b">
                    <a:lnL>
                      <a:noFill/>
                    </a:lnL>
                    <a:lnR>
                      <a:noFill/>
                    </a:lnR>
                    <a:lnT>
                      <a:noFill/>
                    </a:lnT>
                    <a:lnB>
                      <a:noFill/>
                    </a:lnB>
                    <a:solidFill>
                      <a:srgbClr val="EBF1DE"/>
                    </a:solidFill>
                  </a:tcPr>
                </a:tc>
                <a:tc>
                  <a:txBody>
                    <a:bodyPr/>
                    <a:lstStyle/>
                    <a:p>
                      <a:pPr algn="ctr" fontAlgn="b"/>
                      <a:r>
                        <a:rPr lang="sk-SK" sz="1400" b="0"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EBF1DE"/>
                    </a:solidFill>
                  </a:tcPr>
                </a:tc>
                <a:tc>
                  <a:txBody>
                    <a:bodyPr/>
                    <a:lstStyle/>
                    <a:p>
                      <a:pPr algn="ctr" fontAlgn="b"/>
                      <a:r>
                        <a:rPr lang="cs-CZ" sz="1400" b="0" i="0" u="none" strike="noStrike" dirty="0">
                          <a:solidFill>
                            <a:srgbClr val="000000"/>
                          </a:solidFill>
                          <a:effectLst/>
                          <a:latin typeface="Calibri" charset="0"/>
                        </a:rPr>
                        <a:t>3,183</a:t>
                      </a:r>
                    </a:p>
                  </a:txBody>
                  <a:tcPr marL="5512" marR="5512" marT="5512" marB="0" anchor="b">
                    <a:lnL>
                      <a:noFill/>
                    </a:lnL>
                    <a:lnR>
                      <a:noFill/>
                    </a:lnR>
                    <a:lnT>
                      <a:noFill/>
                    </a:lnT>
                    <a:lnB>
                      <a:noFill/>
                    </a:lnB>
                    <a:solidFill>
                      <a:srgbClr val="EBF1DE"/>
                    </a:solidFill>
                  </a:tcPr>
                </a:tc>
                <a:tc>
                  <a:txBody>
                    <a:bodyPr/>
                    <a:lstStyle/>
                    <a:p>
                      <a:pPr algn="ctr" fontAlgn="b"/>
                      <a:r>
                        <a:rPr lang="sk-SK" sz="1400" b="0"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FFFFFF"/>
                    </a:solidFill>
                  </a:tcPr>
                </a:tc>
                <a:tc>
                  <a:txBody>
                    <a:bodyPr/>
                    <a:lstStyle/>
                    <a:p>
                      <a:pPr algn="ctr" fontAlgn="b"/>
                      <a:r>
                        <a:rPr lang="is-IS" sz="1400" b="0" i="0" u="none" strike="noStrike">
                          <a:solidFill>
                            <a:srgbClr val="000000"/>
                          </a:solidFill>
                          <a:effectLst/>
                          <a:latin typeface="Calibri" charset="0"/>
                        </a:rPr>
                        <a:t>3,085</a:t>
                      </a:r>
                    </a:p>
                  </a:txBody>
                  <a:tcPr marL="5512" marR="5512" marT="5512" marB="0" anchor="b">
                    <a:lnL>
                      <a:noFill/>
                    </a:lnL>
                    <a:lnR>
                      <a:noFill/>
                    </a:lnR>
                    <a:lnT>
                      <a:noFill/>
                    </a:lnT>
                    <a:lnB>
                      <a:noFill/>
                    </a:lnB>
                    <a:solidFill>
                      <a:srgbClr val="EBF1DE"/>
                    </a:solidFill>
                  </a:tcPr>
                </a:tc>
                <a:tc>
                  <a:txBody>
                    <a:bodyPr/>
                    <a:lstStyle/>
                    <a:p>
                      <a:pPr algn="ctr" fontAlgn="b"/>
                      <a:r>
                        <a:rPr lang="sk-SK" sz="1400" b="0"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EBF1DE"/>
                    </a:solidFill>
                  </a:tcPr>
                </a:tc>
                <a:tc>
                  <a:txBody>
                    <a:bodyPr/>
                    <a:lstStyle/>
                    <a:p>
                      <a:pPr algn="ctr" fontAlgn="b"/>
                      <a:r>
                        <a:rPr lang="is-IS" sz="1400" b="0" i="0" u="none" strike="noStrike">
                          <a:solidFill>
                            <a:srgbClr val="000000"/>
                          </a:solidFill>
                          <a:effectLst/>
                          <a:latin typeface="Calibri" charset="0"/>
                        </a:rPr>
                        <a:t>3,085</a:t>
                      </a:r>
                    </a:p>
                  </a:txBody>
                  <a:tcPr marL="5512" marR="5512" marT="5512" marB="0" anchor="b">
                    <a:lnL>
                      <a:noFill/>
                    </a:lnL>
                    <a:lnR>
                      <a:noFill/>
                    </a:lnR>
                    <a:lnT>
                      <a:noFill/>
                    </a:lnT>
                    <a:lnB>
                      <a:noFill/>
                    </a:lnB>
                    <a:solidFill>
                      <a:srgbClr val="EBF1DE"/>
                    </a:solidFill>
                  </a:tcPr>
                </a:tc>
                <a:tc>
                  <a:txBody>
                    <a:bodyPr/>
                    <a:lstStyle/>
                    <a:p>
                      <a:pPr algn="ctr" fontAlgn="b"/>
                      <a:r>
                        <a:rPr lang="sk-SK" sz="1400" b="0"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FFFFFF"/>
                    </a:solidFill>
                  </a:tcPr>
                </a:tc>
                <a:tc>
                  <a:txBody>
                    <a:bodyPr/>
                    <a:lstStyle/>
                    <a:p>
                      <a:pPr algn="ctr" fontAlgn="b"/>
                      <a:r>
                        <a:rPr lang="es-ES_tradnl" sz="1400" b="0" i="0" u="none" strike="noStrike" dirty="0">
                          <a:solidFill>
                            <a:srgbClr val="000000"/>
                          </a:solidFill>
                          <a:effectLst/>
                          <a:latin typeface="Calibri" charset="0"/>
                        </a:rPr>
                        <a:t>3,544</a:t>
                      </a:r>
                    </a:p>
                  </a:txBody>
                  <a:tcPr marL="5512" marR="5512" marT="5512" marB="0" anchor="b">
                    <a:lnL>
                      <a:noFill/>
                    </a:lnL>
                    <a:lnR>
                      <a:noFill/>
                    </a:lnR>
                    <a:lnT>
                      <a:noFill/>
                    </a:lnT>
                    <a:lnB>
                      <a:noFill/>
                    </a:lnB>
                    <a:solidFill>
                      <a:srgbClr val="EBF1DE"/>
                    </a:solidFill>
                  </a:tcPr>
                </a:tc>
                <a:tc>
                  <a:txBody>
                    <a:bodyPr/>
                    <a:lstStyle/>
                    <a:p>
                      <a:pPr algn="ctr" fontAlgn="b"/>
                      <a:r>
                        <a:rPr lang="sk-SK" sz="1400" b="0"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EBF1DE"/>
                    </a:solidFill>
                  </a:tcPr>
                </a:tc>
                <a:tc>
                  <a:txBody>
                    <a:bodyPr/>
                    <a:lstStyle/>
                    <a:p>
                      <a:pPr algn="ctr" fontAlgn="b"/>
                      <a:r>
                        <a:rPr lang="es-ES_tradnl" sz="1400" b="0" i="0" u="none" strike="noStrike" dirty="0">
                          <a:solidFill>
                            <a:srgbClr val="000000"/>
                          </a:solidFill>
                          <a:effectLst/>
                          <a:latin typeface="Calibri" charset="0"/>
                        </a:rPr>
                        <a:t>3,544</a:t>
                      </a:r>
                    </a:p>
                  </a:txBody>
                  <a:tcPr marL="5512" marR="5512" marT="5512" marB="0" anchor="b">
                    <a:lnL>
                      <a:noFill/>
                    </a:lnL>
                    <a:lnR>
                      <a:noFill/>
                    </a:lnR>
                    <a:lnT>
                      <a:noFill/>
                    </a:lnT>
                    <a:lnB>
                      <a:noFill/>
                    </a:lnB>
                    <a:solidFill>
                      <a:srgbClr val="EBF1DE"/>
                    </a:solidFill>
                  </a:tcPr>
                </a:tc>
                <a:tc>
                  <a:txBody>
                    <a:bodyPr/>
                    <a:lstStyle/>
                    <a:p>
                      <a:pPr algn="l" fontAlgn="b"/>
                      <a:endParaRPr lang="es-ES_tradnl" sz="1400" b="0" i="0" u="none" strike="noStrike" dirty="0">
                        <a:solidFill>
                          <a:srgbClr val="000000"/>
                        </a:solidFill>
                        <a:effectLst/>
                        <a:latin typeface="Calibri" charset="0"/>
                      </a:endParaRPr>
                    </a:p>
                  </a:txBody>
                  <a:tcPr marL="5512" marR="5512" marT="5512" marB="0" anchor="b">
                    <a:lnL>
                      <a:noFill/>
                    </a:lnL>
                    <a:lnR>
                      <a:noFill/>
                    </a:lnR>
                    <a:lnT>
                      <a:noFill/>
                    </a:lnT>
                    <a:lnB>
                      <a:noFill/>
                    </a:lnB>
                  </a:tcPr>
                </a:tc>
                <a:tc>
                  <a:txBody>
                    <a:bodyPr/>
                    <a:lstStyle/>
                    <a:p>
                      <a:pPr algn="ctr" fontAlgn="b"/>
                      <a:r>
                        <a:rPr lang="fi-FI" sz="1400" b="0" i="0" u="none" strike="noStrike" dirty="0">
                          <a:solidFill>
                            <a:srgbClr val="000000"/>
                          </a:solidFill>
                          <a:effectLst/>
                          <a:latin typeface="Calibri" charset="0"/>
                        </a:rPr>
                        <a:t>3,764</a:t>
                      </a:r>
                    </a:p>
                  </a:txBody>
                  <a:tcPr marL="5512" marR="5512" marT="5512" marB="0" anchor="b">
                    <a:lnL>
                      <a:noFill/>
                    </a:lnL>
                    <a:lnR>
                      <a:noFill/>
                    </a:lnR>
                    <a:lnT>
                      <a:noFill/>
                    </a:lnT>
                    <a:lnB>
                      <a:noFill/>
                    </a:lnB>
                    <a:solidFill>
                      <a:srgbClr val="EBF1DE"/>
                    </a:solidFill>
                  </a:tcPr>
                </a:tc>
                <a:tc>
                  <a:txBody>
                    <a:bodyPr/>
                    <a:lstStyle/>
                    <a:p>
                      <a:pPr algn="ctr" fontAlgn="b"/>
                      <a:r>
                        <a:rPr lang="sk-SK" sz="1400" b="0"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EBF1DE"/>
                    </a:solidFill>
                  </a:tcPr>
                </a:tc>
                <a:tc>
                  <a:txBody>
                    <a:bodyPr/>
                    <a:lstStyle/>
                    <a:p>
                      <a:pPr algn="ctr" fontAlgn="b"/>
                      <a:r>
                        <a:rPr lang="fi-FI" sz="1400" b="0" i="0" u="none" strike="noStrike" dirty="0">
                          <a:solidFill>
                            <a:srgbClr val="000000"/>
                          </a:solidFill>
                          <a:effectLst/>
                          <a:latin typeface="Calibri" charset="0"/>
                        </a:rPr>
                        <a:t>3,764</a:t>
                      </a:r>
                    </a:p>
                  </a:txBody>
                  <a:tcPr marL="5512" marR="5512" marT="5512" marB="0" anchor="b">
                    <a:lnL>
                      <a:noFill/>
                    </a:lnL>
                    <a:lnR>
                      <a:noFill/>
                    </a:lnR>
                    <a:lnT>
                      <a:noFill/>
                    </a:lnT>
                    <a:lnB>
                      <a:noFill/>
                    </a:lnB>
                    <a:solidFill>
                      <a:srgbClr val="EBF1DE"/>
                    </a:solidFill>
                  </a:tcPr>
                </a:tc>
                <a:tc>
                  <a:txBody>
                    <a:bodyPr/>
                    <a:lstStyle/>
                    <a:p>
                      <a:pPr algn="l" fontAlgn="b"/>
                      <a:endParaRPr lang="es-ES_tradnl" sz="500" b="0" i="0" u="none" strike="noStrike" dirty="0">
                        <a:solidFill>
                          <a:srgbClr val="000000"/>
                        </a:solidFill>
                        <a:effectLst/>
                        <a:latin typeface="Calibri" charset="0"/>
                      </a:endParaRPr>
                    </a:p>
                  </a:txBody>
                  <a:tcPr marL="5512" marR="5512" marT="5512" marB="0" anchor="b">
                    <a:lnL>
                      <a:noFill/>
                    </a:lnL>
                    <a:lnR>
                      <a:noFill/>
                    </a:lnR>
                    <a:lnT>
                      <a:noFill/>
                    </a:lnT>
                    <a:lnB>
                      <a:noFill/>
                    </a:lnB>
                  </a:tcPr>
                </a:tc>
              </a:tr>
              <a:tr h="283881">
                <a:tc>
                  <a:txBody>
                    <a:bodyPr/>
                    <a:lstStyle/>
                    <a:p>
                      <a:pPr algn="l" fontAlgn="b"/>
                      <a:r>
                        <a:rPr lang="es-ES_tradnl" sz="1400" b="0" i="0" u="none" strike="noStrike" dirty="0">
                          <a:solidFill>
                            <a:srgbClr val="000000"/>
                          </a:solidFill>
                          <a:effectLst/>
                          <a:latin typeface="Calibri" charset="0"/>
                        </a:rPr>
                        <a:t>Captación en Evento anual</a:t>
                      </a:r>
                    </a:p>
                  </a:txBody>
                  <a:tcPr marL="5512" marR="5512" marT="5512" marB="0" anchor="b">
                    <a:lnL>
                      <a:noFill/>
                    </a:lnL>
                    <a:lnR>
                      <a:noFill/>
                    </a:lnR>
                    <a:lnT>
                      <a:noFill/>
                    </a:lnT>
                    <a:lnB>
                      <a:noFill/>
                    </a:lnB>
                    <a:solidFill>
                      <a:srgbClr val="EBF1DE"/>
                    </a:solidFill>
                  </a:tcPr>
                </a:tc>
                <a:tc>
                  <a:txBody>
                    <a:bodyPr/>
                    <a:lstStyle/>
                    <a:p>
                      <a:pPr algn="l" fontAlgn="b"/>
                      <a:r>
                        <a:rPr lang="sk-SK" sz="1400" b="0"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FFFFFF"/>
                    </a:solidFill>
                  </a:tcPr>
                </a:tc>
                <a:tc>
                  <a:txBody>
                    <a:bodyPr/>
                    <a:lstStyle/>
                    <a:p>
                      <a:pPr algn="ctr" fontAlgn="b"/>
                      <a:r>
                        <a:rPr lang="fi-FI" sz="1400" b="0" i="0" u="none" strike="noStrike" dirty="0">
                          <a:solidFill>
                            <a:srgbClr val="000000"/>
                          </a:solidFill>
                          <a:effectLst/>
                          <a:latin typeface="Calibri" charset="0"/>
                        </a:rPr>
                        <a:t>2,886</a:t>
                      </a:r>
                    </a:p>
                  </a:txBody>
                  <a:tcPr marL="5512" marR="5512" marT="5512" marB="0" anchor="b">
                    <a:lnL>
                      <a:noFill/>
                    </a:lnL>
                    <a:lnR>
                      <a:noFill/>
                    </a:lnR>
                    <a:lnT>
                      <a:noFill/>
                    </a:lnT>
                    <a:lnB>
                      <a:noFill/>
                    </a:lnB>
                    <a:solidFill>
                      <a:srgbClr val="EBF1DE"/>
                    </a:solidFill>
                  </a:tcPr>
                </a:tc>
                <a:tc>
                  <a:txBody>
                    <a:bodyPr/>
                    <a:lstStyle/>
                    <a:p>
                      <a:pPr algn="ctr" fontAlgn="b"/>
                      <a:r>
                        <a:rPr lang="fi-FI" sz="1400" b="0" i="0" u="none" strike="noStrike" dirty="0">
                          <a:solidFill>
                            <a:srgbClr val="000000"/>
                          </a:solidFill>
                          <a:effectLst/>
                          <a:latin typeface="Calibri" charset="0"/>
                        </a:rPr>
                        <a:t>1,993</a:t>
                      </a:r>
                    </a:p>
                  </a:txBody>
                  <a:tcPr marL="5512" marR="5512" marT="5512" marB="0" anchor="b">
                    <a:lnL>
                      <a:noFill/>
                    </a:lnL>
                    <a:lnR>
                      <a:noFill/>
                    </a:lnR>
                    <a:lnT>
                      <a:noFill/>
                    </a:lnT>
                    <a:lnB>
                      <a:noFill/>
                    </a:lnB>
                    <a:solidFill>
                      <a:srgbClr val="EBF1DE"/>
                    </a:solidFill>
                  </a:tcPr>
                </a:tc>
                <a:tc>
                  <a:txBody>
                    <a:bodyPr/>
                    <a:lstStyle/>
                    <a:p>
                      <a:pPr algn="ctr" fontAlgn="b"/>
                      <a:r>
                        <a:rPr lang="fi-FI" sz="1400" b="0" i="0" u="none" strike="noStrike" dirty="0">
                          <a:solidFill>
                            <a:srgbClr val="000000"/>
                          </a:solidFill>
                          <a:effectLst/>
                          <a:latin typeface="Calibri" charset="0"/>
                        </a:rPr>
                        <a:t>4,879</a:t>
                      </a:r>
                    </a:p>
                  </a:txBody>
                  <a:tcPr marL="5512" marR="5512" marT="5512" marB="0" anchor="b">
                    <a:lnL>
                      <a:noFill/>
                    </a:lnL>
                    <a:lnR>
                      <a:noFill/>
                    </a:lnR>
                    <a:lnT>
                      <a:noFill/>
                    </a:lnT>
                    <a:lnB>
                      <a:noFill/>
                    </a:lnB>
                    <a:solidFill>
                      <a:srgbClr val="EBF1DE"/>
                    </a:solidFill>
                  </a:tcPr>
                </a:tc>
                <a:tc>
                  <a:txBody>
                    <a:bodyPr/>
                    <a:lstStyle/>
                    <a:p>
                      <a:pPr algn="ctr" fontAlgn="b"/>
                      <a:r>
                        <a:rPr lang="sk-SK" sz="1400" b="0"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FFFFFF"/>
                    </a:solidFill>
                  </a:tcPr>
                </a:tc>
                <a:tc>
                  <a:txBody>
                    <a:bodyPr/>
                    <a:lstStyle/>
                    <a:p>
                      <a:pPr algn="ctr" fontAlgn="b"/>
                      <a:r>
                        <a:rPr lang="fi-FI" sz="1400" b="0" i="0" u="none" strike="noStrike" dirty="0">
                          <a:solidFill>
                            <a:srgbClr val="000000"/>
                          </a:solidFill>
                          <a:effectLst/>
                          <a:latin typeface="Calibri" charset="0"/>
                        </a:rPr>
                        <a:t>2,844</a:t>
                      </a:r>
                    </a:p>
                  </a:txBody>
                  <a:tcPr marL="5512" marR="5512" marT="5512" marB="0" anchor="b">
                    <a:lnL>
                      <a:noFill/>
                    </a:lnL>
                    <a:lnR>
                      <a:noFill/>
                    </a:lnR>
                    <a:lnT>
                      <a:noFill/>
                    </a:lnT>
                    <a:lnB>
                      <a:noFill/>
                    </a:lnB>
                    <a:solidFill>
                      <a:srgbClr val="EBF1DE"/>
                    </a:solidFill>
                  </a:tcPr>
                </a:tc>
                <a:tc>
                  <a:txBody>
                    <a:bodyPr/>
                    <a:lstStyle/>
                    <a:p>
                      <a:pPr algn="ctr" fontAlgn="b"/>
                      <a:r>
                        <a:rPr lang="es-ES_tradnl" sz="1400" b="0" i="0" u="none" strike="noStrike" dirty="0">
                          <a:solidFill>
                            <a:srgbClr val="000000"/>
                          </a:solidFill>
                          <a:effectLst/>
                          <a:latin typeface="Calibri" charset="0"/>
                        </a:rPr>
                        <a:t>0</a:t>
                      </a:r>
                    </a:p>
                  </a:txBody>
                  <a:tcPr marL="5512" marR="5512" marT="5512" marB="0" anchor="b">
                    <a:lnL>
                      <a:noFill/>
                    </a:lnL>
                    <a:lnR>
                      <a:noFill/>
                    </a:lnR>
                    <a:lnT>
                      <a:noFill/>
                    </a:lnT>
                    <a:lnB>
                      <a:noFill/>
                    </a:lnB>
                    <a:solidFill>
                      <a:srgbClr val="EBF1DE"/>
                    </a:solidFill>
                  </a:tcPr>
                </a:tc>
                <a:tc>
                  <a:txBody>
                    <a:bodyPr/>
                    <a:lstStyle/>
                    <a:p>
                      <a:pPr algn="ctr" fontAlgn="b"/>
                      <a:r>
                        <a:rPr lang="fi-FI" sz="1400" b="0" i="0" u="none" strike="noStrike" dirty="0">
                          <a:solidFill>
                            <a:srgbClr val="000000"/>
                          </a:solidFill>
                          <a:effectLst/>
                          <a:latin typeface="Calibri" charset="0"/>
                        </a:rPr>
                        <a:t>2,844</a:t>
                      </a:r>
                    </a:p>
                  </a:txBody>
                  <a:tcPr marL="5512" marR="5512" marT="5512" marB="0" anchor="b">
                    <a:lnL>
                      <a:noFill/>
                    </a:lnL>
                    <a:lnR>
                      <a:noFill/>
                    </a:lnR>
                    <a:lnT>
                      <a:noFill/>
                    </a:lnT>
                    <a:lnB>
                      <a:noFill/>
                    </a:lnB>
                    <a:solidFill>
                      <a:srgbClr val="EBF1DE"/>
                    </a:solidFill>
                  </a:tcPr>
                </a:tc>
                <a:tc>
                  <a:txBody>
                    <a:bodyPr/>
                    <a:lstStyle/>
                    <a:p>
                      <a:pPr algn="ctr" fontAlgn="b"/>
                      <a:r>
                        <a:rPr lang="sk-SK" sz="1400" b="0"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FFFFFF"/>
                    </a:solidFill>
                  </a:tcPr>
                </a:tc>
                <a:tc>
                  <a:txBody>
                    <a:bodyPr/>
                    <a:lstStyle/>
                    <a:p>
                      <a:pPr algn="ctr" fontAlgn="b"/>
                      <a:r>
                        <a:rPr lang="fi-FI" sz="1400" b="0" i="0" u="none" strike="noStrike" dirty="0">
                          <a:solidFill>
                            <a:srgbClr val="000000"/>
                          </a:solidFill>
                          <a:effectLst/>
                          <a:latin typeface="Calibri" charset="0"/>
                        </a:rPr>
                        <a:t>2,870</a:t>
                      </a:r>
                    </a:p>
                  </a:txBody>
                  <a:tcPr marL="5512" marR="5512" marT="5512" marB="0" anchor="b">
                    <a:lnL>
                      <a:noFill/>
                    </a:lnL>
                    <a:lnR>
                      <a:noFill/>
                    </a:lnR>
                    <a:lnT>
                      <a:noFill/>
                    </a:lnT>
                    <a:lnB>
                      <a:noFill/>
                    </a:lnB>
                    <a:solidFill>
                      <a:srgbClr val="EBF1DE"/>
                    </a:solidFill>
                  </a:tcPr>
                </a:tc>
                <a:tc>
                  <a:txBody>
                    <a:bodyPr/>
                    <a:lstStyle/>
                    <a:p>
                      <a:pPr algn="ctr" fontAlgn="b"/>
                      <a:r>
                        <a:rPr lang="es-ES_tradnl" sz="1400" b="0" i="0" u="none" strike="noStrike" dirty="0">
                          <a:solidFill>
                            <a:srgbClr val="000000"/>
                          </a:solidFill>
                          <a:effectLst/>
                          <a:latin typeface="Calibri" charset="0"/>
                        </a:rPr>
                        <a:t>469</a:t>
                      </a:r>
                    </a:p>
                  </a:txBody>
                  <a:tcPr marL="5512" marR="5512" marT="5512" marB="0" anchor="b">
                    <a:lnL>
                      <a:noFill/>
                    </a:lnL>
                    <a:lnR>
                      <a:noFill/>
                    </a:lnR>
                    <a:lnT>
                      <a:noFill/>
                    </a:lnT>
                    <a:lnB>
                      <a:noFill/>
                    </a:lnB>
                    <a:solidFill>
                      <a:srgbClr val="EBF1DE"/>
                    </a:solidFill>
                  </a:tcPr>
                </a:tc>
                <a:tc>
                  <a:txBody>
                    <a:bodyPr/>
                    <a:lstStyle/>
                    <a:p>
                      <a:pPr algn="ctr" fontAlgn="b"/>
                      <a:r>
                        <a:rPr lang="uk-UA" sz="1400" b="0" i="0" u="none" strike="noStrike" dirty="0">
                          <a:solidFill>
                            <a:srgbClr val="000000"/>
                          </a:solidFill>
                          <a:effectLst/>
                          <a:latin typeface="Calibri" charset="0"/>
                        </a:rPr>
                        <a:t>3,339</a:t>
                      </a:r>
                    </a:p>
                  </a:txBody>
                  <a:tcPr marL="5512" marR="5512" marT="5512" marB="0" anchor="b">
                    <a:lnL>
                      <a:noFill/>
                    </a:lnL>
                    <a:lnR>
                      <a:noFill/>
                    </a:lnR>
                    <a:lnT>
                      <a:noFill/>
                    </a:lnT>
                    <a:lnB>
                      <a:noFill/>
                    </a:lnB>
                    <a:solidFill>
                      <a:srgbClr val="EBF1DE"/>
                    </a:solidFill>
                  </a:tcPr>
                </a:tc>
                <a:tc>
                  <a:txBody>
                    <a:bodyPr/>
                    <a:lstStyle/>
                    <a:p>
                      <a:pPr algn="ctr" fontAlgn="b"/>
                      <a:r>
                        <a:rPr lang="sk-SK" sz="1400" b="0"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FFFFFF"/>
                    </a:solidFill>
                  </a:tcPr>
                </a:tc>
                <a:tc>
                  <a:txBody>
                    <a:bodyPr/>
                    <a:lstStyle/>
                    <a:p>
                      <a:pPr algn="ctr" fontAlgn="b"/>
                      <a:r>
                        <a:rPr lang="is-IS" sz="1400" b="0" i="0" u="none" strike="noStrike">
                          <a:solidFill>
                            <a:srgbClr val="000000"/>
                          </a:solidFill>
                          <a:effectLst/>
                          <a:latin typeface="Calibri" charset="0"/>
                        </a:rPr>
                        <a:t>2,867</a:t>
                      </a:r>
                    </a:p>
                  </a:txBody>
                  <a:tcPr marL="5512" marR="5512" marT="5512" marB="0" anchor="b">
                    <a:lnL>
                      <a:noFill/>
                    </a:lnL>
                    <a:lnR>
                      <a:noFill/>
                    </a:lnR>
                    <a:lnT>
                      <a:noFill/>
                    </a:lnT>
                    <a:lnB>
                      <a:noFill/>
                    </a:lnB>
                    <a:solidFill>
                      <a:srgbClr val="EBF1DE"/>
                    </a:solidFill>
                  </a:tcPr>
                </a:tc>
                <a:tc>
                  <a:txBody>
                    <a:bodyPr/>
                    <a:lstStyle/>
                    <a:p>
                      <a:pPr algn="ctr" fontAlgn="b"/>
                      <a:r>
                        <a:rPr lang="fi-FI" sz="1400" b="0" i="0" u="none" strike="noStrike" dirty="0">
                          <a:solidFill>
                            <a:srgbClr val="000000"/>
                          </a:solidFill>
                          <a:effectLst/>
                          <a:latin typeface="Calibri" charset="0"/>
                        </a:rPr>
                        <a:t>1,381</a:t>
                      </a:r>
                    </a:p>
                  </a:txBody>
                  <a:tcPr marL="5512" marR="5512" marT="5512" marB="0" anchor="b">
                    <a:lnL>
                      <a:noFill/>
                    </a:lnL>
                    <a:lnR>
                      <a:noFill/>
                    </a:lnR>
                    <a:lnT>
                      <a:noFill/>
                    </a:lnT>
                    <a:lnB>
                      <a:noFill/>
                    </a:lnB>
                    <a:solidFill>
                      <a:srgbClr val="EBF1DE"/>
                    </a:solidFill>
                  </a:tcPr>
                </a:tc>
                <a:tc>
                  <a:txBody>
                    <a:bodyPr/>
                    <a:lstStyle/>
                    <a:p>
                      <a:pPr algn="ctr" fontAlgn="b"/>
                      <a:r>
                        <a:rPr lang="is-IS" sz="1400" b="0" i="0" u="none" strike="noStrike">
                          <a:solidFill>
                            <a:srgbClr val="000000"/>
                          </a:solidFill>
                          <a:effectLst/>
                          <a:latin typeface="Calibri" charset="0"/>
                        </a:rPr>
                        <a:t>4,248</a:t>
                      </a:r>
                    </a:p>
                  </a:txBody>
                  <a:tcPr marL="5512" marR="5512" marT="5512" marB="0" anchor="b">
                    <a:lnL>
                      <a:noFill/>
                    </a:lnL>
                    <a:lnR>
                      <a:noFill/>
                    </a:lnR>
                    <a:lnT>
                      <a:noFill/>
                    </a:lnT>
                    <a:lnB>
                      <a:noFill/>
                    </a:lnB>
                    <a:solidFill>
                      <a:srgbClr val="EBF1DE"/>
                    </a:solidFill>
                  </a:tcPr>
                </a:tc>
                <a:tc>
                  <a:txBody>
                    <a:bodyPr/>
                    <a:lstStyle/>
                    <a:p>
                      <a:pPr algn="l" fontAlgn="b"/>
                      <a:endParaRPr lang="es-ES_tradnl" sz="1400" b="0" i="0" u="none" strike="noStrike" dirty="0">
                        <a:solidFill>
                          <a:srgbClr val="000000"/>
                        </a:solidFill>
                        <a:effectLst/>
                        <a:latin typeface="Calibri" charset="0"/>
                      </a:endParaRPr>
                    </a:p>
                  </a:txBody>
                  <a:tcPr marL="5512" marR="5512" marT="5512" marB="0" anchor="b">
                    <a:lnL>
                      <a:noFill/>
                    </a:lnL>
                    <a:lnR>
                      <a:noFill/>
                    </a:lnR>
                    <a:lnT>
                      <a:noFill/>
                    </a:lnT>
                    <a:lnB>
                      <a:noFill/>
                    </a:lnB>
                  </a:tcPr>
                </a:tc>
                <a:tc>
                  <a:txBody>
                    <a:bodyPr/>
                    <a:lstStyle/>
                    <a:p>
                      <a:pPr algn="ctr" fontAlgn="b"/>
                      <a:r>
                        <a:rPr lang="is-IS" sz="1400" b="0" i="0" u="none" strike="noStrike">
                          <a:solidFill>
                            <a:srgbClr val="000000"/>
                          </a:solidFill>
                          <a:effectLst/>
                          <a:latin typeface="Calibri" charset="0"/>
                        </a:rPr>
                        <a:t>3,286</a:t>
                      </a:r>
                    </a:p>
                  </a:txBody>
                  <a:tcPr marL="5512" marR="5512" marT="5512" marB="0" anchor="b">
                    <a:lnL>
                      <a:noFill/>
                    </a:lnL>
                    <a:lnR>
                      <a:noFill/>
                    </a:lnR>
                    <a:lnT>
                      <a:noFill/>
                    </a:lnT>
                    <a:lnB>
                      <a:noFill/>
                    </a:lnB>
                    <a:solidFill>
                      <a:srgbClr val="EBF1DE"/>
                    </a:solidFill>
                  </a:tcPr>
                </a:tc>
                <a:tc>
                  <a:txBody>
                    <a:bodyPr/>
                    <a:lstStyle/>
                    <a:p>
                      <a:pPr algn="ctr" fontAlgn="b"/>
                      <a:r>
                        <a:rPr lang="is-IS" sz="1400" b="0" i="0" u="none" strike="noStrike">
                          <a:solidFill>
                            <a:srgbClr val="000000"/>
                          </a:solidFill>
                          <a:effectLst/>
                          <a:latin typeface="Calibri" charset="0"/>
                        </a:rPr>
                        <a:t>773</a:t>
                      </a:r>
                    </a:p>
                  </a:txBody>
                  <a:tcPr marL="5512" marR="5512" marT="5512" marB="0" anchor="b">
                    <a:lnL>
                      <a:noFill/>
                    </a:lnL>
                    <a:lnR>
                      <a:noFill/>
                    </a:lnR>
                    <a:lnT>
                      <a:noFill/>
                    </a:lnT>
                    <a:lnB>
                      <a:noFill/>
                    </a:lnB>
                    <a:solidFill>
                      <a:srgbClr val="EBF1DE"/>
                    </a:solidFill>
                  </a:tcPr>
                </a:tc>
                <a:tc>
                  <a:txBody>
                    <a:bodyPr/>
                    <a:lstStyle/>
                    <a:p>
                      <a:pPr algn="ctr" fontAlgn="b"/>
                      <a:r>
                        <a:rPr lang="is-IS" sz="1400" b="0" i="0" u="none" strike="noStrike">
                          <a:solidFill>
                            <a:srgbClr val="000000"/>
                          </a:solidFill>
                          <a:effectLst/>
                          <a:latin typeface="Calibri" charset="0"/>
                        </a:rPr>
                        <a:t>4,059</a:t>
                      </a:r>
                    </a:p>
                  </a:txBody>
                  <a:tcPr marL="5512" marR="5512" marT="5512" marB="0" anchor="b">
                    <a:lnL>
                      <a:noFill/>
                    </a:lnL>
                    <a:lnR>
                      <a:noFill/>
                    </a:lnR>
                    <a:lnT>
                      <a:noFill/>
                    </a:lnT>
                    <a:lnB>
                      <a:noFill/>
                    </a:lnB>
                    <a:solidFill>
                      <a:srgbClr val="EBF1DE"/>
                    </a:solidFill>
                  </a:tcPr>
                </a:tc>
                <a:tc>
                  <a:txBody>
                    <a:bodyPr/>
                    <a:lstStyle/>
                    <a:p>
                      <a:pPr algn="l" fontAlgn="b"/>
                      <a:endParaRPr lang="es-ES_tradnl" sz="500" b="0" i="0" u="none" strike="noStrike" dirty="0">
                        <a:solidFill>
                          <a:srgbClr val="000000"/>
                        </a:solidFill>
                        <a:effectLst/>
                        <a:latin typeface="Calibri" charset="0"/>
                      </a:endParaRPr>
                    </a:p>
                  </a:txBody>
                  <a:tcPr marL="5512" marR="5512" marT="5512" marB="0" anchor="b">
                    <a:lnL>
                      <a:noFill/>
                    </a:lnL>
                    <a:lnR>
                      <a:noFill/>
                    </a:lnR>
                    <a:lnT>
                      <a:noFill/>
                    </a:lnT>
                    <a:lnB>
                      <a:noFill/>
                    </a:lnB>
                  </a:tcPr>
                </a:tc>
              </a:tr>
              <a:tr h="252657">
                <a:tc>
                  <a:txBody>
                    <a:bodyPr/>
                    <a:lstStyle/>
                    <a:p>
                      <a:pPr algn="l" fontAlgn="b"/>
                      <a:r>
                        <a:rPr lang="es-ES_tradnl" sz="1400" b="0" i="0" u="none" strike="noStrike" dirty="0">
                          <a:solidFill>
                            <a:srgbClr val="000000"/>
                          </a:solidFill>
                          <a:effectLst/>
                          <a:latin typeface="Calibri" charset="0"/>
                        </a:rPr>
                        <a:t>Incorporados al Instituto</a:t>
                      </a:r>
                    </a:p>
                  </a:txBody>
                  <a:tcPr marL="5512" marR="5512" marT="5512" marB="0" anchor="b">
                    <a:lnL>
                      <a:noFill/>
                    </a:lnL>
                    <a:lnR>
                      <a:noFill/>
                    </a:lnR>
                    <a:lnT>
                      <a:noFill/>
                    </a:lnT>
                    <a:lnB>
                      <a:noFill/>
                    </a:lnB>
                    <a:solidFill>
                      <a:srgbClr val="EBF1DE"/>
                    </a:solidFill>
                  </a:tcPr>
                </a:tc>
                <a:tc>
                  <a:txBody>
                    <a:bodyPr/>
                    <a:lstStyle/>
                    <a:p>
                      <a:pPr algn="l" fontAlgn="b"/>
                      <a:r>
                        <a:rPr lang="sk-SK" sz="1400" b="0"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FFFFFF"/>
                    </a:solidFill>
                  </a:tcPr>
                </a:tc>
                <a:tc>
                  <a:txBody>
                    <a:bodyPr/>
                    <a:lstStyle/>
                    <a:p>
                      <a:pPr algn="ctr" fontAlgn="b"/>
                      <a:r>
                        <a:rPr lang="fi-FI" sz="1400" b="0" i="0" u="none" strike="noStrike" dirty="0">
                          <a:solidFill>
                            <a:srgbClr val="000000"/>
                          </a:solidFill>
                          <a:effectLst/>
                          <a:latin typeface="Calibri" charset="0"/>
                        </a:rPr>
                        <a:t>2,886</a:t>
                      </a:r>
                    </a:p>
                  </a:txBody>
                  <a:tcPr marL="5512" marR="5512" marT="5512" marB="0" anchor="b">
                    <a:lnL>
                      <a:noFill/>
                    </a:lnL>
                    <a:lnR>
                      <a:noFill/>
                    </a:lnR>
                    <a:lnT>
                      <a:noFill/>
                    </a:lnT>
                    <a:lnB>
                      <a:noFill/>
                    </a:lnB>
                    <a:solidFill>
                      <a:srgbClr val="EBF1DE"/>
                    </a:solidFill>
                  </a:tcPr>
                </a:tc>
                <a:tc>
                  <a:txBody>
                    <a:bodyPr/>
                    <a:lstStyle/>
                    <a:p>
                      <a:pPr algn="ctr" fontAlgn="b"/>
                      <a:r>
                        <a:rPr lang="fi-FI" sz="1400" b="0" i="0" u="none" strike="noStrike" dirty="0">
                          <a:solidFill>
                            <a:srgbClr val="000000"/>
                          </a:solidFill>
                          <a:effectLst/>
                          <a:latin typeface="Calibri" charset="0"/>
                        </a:rPr>
                        <a:t>1,993</a:t>
                      </a:r>
                    </a:p>
                  </a:txBody>
                  <a:tcPr marL="5512" marR="5512" marT="5512" marB="0" anchor="b">
                    <a:lnL>
                      <a:noFill/>
                    </a:lnL>
                    <a:lnR>
                      <a:noFill/>
                    </a:lnR>
                    <a:lnT>
                      <a:noFill/>
                    </a:lnT>
                    <a:lnB>
                      <a:noFill/>
                    </a:lnB>
                    <a:solidFill>
                      <a:srgbClr val="EBF1DE"/>
                    </a:solidFill>
                  </a:tcPr>
                </a:tc>
                <a:tc>
                  <a:txBody>
                    <a:bodyPr/>
                    <a:lstStyle/>
                    <a:p>
                      <a:pPr algn="ctr" fontAlgn="b"/>
                      <a:r>
                        <a:rPr lang="fi-FI" sz="1400" b="0" i="0" u="none" strike="noStrike" dirty="0">
                          <a:solidFill>
                            <a:srgbClr val="000000"/>
                          </a:solidFill>
                          <a:effectLst/>
                          <a:latin typeface="Calibri" charset="0"/>
                        </a:rPr>
                        <a:t>4,879</a:t>
                      </a:r>
                    </a:p>
                  </a:txBody>
                  <a:tcPr marL="5512" marR="5512" marT="5512" marB="0" anchor="b">
                    <a:lnL>
                      <a:noFill/>
                    </a:lnL>
                    <a:lnR>
                      <a:noFill/>
                    </a:lnR>
                    <a:lnT>
                      <a:noFill/>
                    </a:lnT>
                    <a:lnB>
                      <a:noFill/>
                    </a:lnB>
                    <a:solidFill>
                      <a:srgbClr val="EBF1DE"/>
                    </a:solidFill>
                  </a:tcPr>
                </a:tc>
                <a:tc>
                  <a:txBody>
                    <a:bodyPr/>
                    <a:lstStyle/>
                    <a:p>
                      <a:pPr algn="l" fontAlgn="b"/>
                      <a:r>
                        <a:rPr lang="sk-SK" sz="1400" b="0"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FFFFFF"/>
                    </a:solidFill>
                  </a:tcPr>
                </a:tc>
                <a:tc>
                  <a:txBody>
                    <a:bodyPr/>
                    <a:lstStyle/>
                    <a:p>
                      <a:pPr algn="ctr" fontAlgn="b"/>
                      <a:r>
                        <a:rPr lang="fi-FI" sz="1400" b="0" i="0" u="none" strike="noStrike" dirty="0">
                          <a:solidFill>
                            <a:srgbClr val="000000"/>
                          </a:solidFill>
                          <a:effectLst/>
                          <a:latin typeface="Calibri" charset="0"/>
                        </a:rPr>
                        <a:t>2,844</a:t>
                      </a:r>
                    </a:p>
                  </a:txBody>
                  <a:tcPr marL="5512" marR="5512" marT="5512" marB="0" anchor="b">
                    <a:lnL>
                      <a:noFill/>
                    </a:lnL>
                    <a:lnR>
                      <a:noFill/>
                    </a:lnR>
                    <a:lnT>
                      <a:noFill/>
                    </a:lnT>
                    <a:lnB>
                      <a:noFill/>
                    </a:lnB>
                    <a:solidFill>
                      <a:srgbClr val="EBF1DE"/>
                    </a:solidFill>
                  </a:tcPr>
                </a:tc>
                <a:tc>
                  <a:txBody>
                    <a:bodyPr/>
                    <a:lstStyle/>
                    <a:p>
                      <a:pPr algn="ctr" fontAlgn="b"/>
                      <a:r>
                        <a:rPr lang="es-ES_tradnl" sz="1400" b="0" i="0" u="none" strike="noStrike" dirty="0">
                          <a:solidFill>
                            <a:srgbClr val="000000"/>
                          </a:solidFill>
                          <a:effectLst/>
                          <a:latin typeface="Calibri" charset="0"/>
                        </a:rPr>
                        <a:t>447</a:t>
                      </a:r>
                    </a:p>
                  </a:txBody>
                  <a:tcPr marL="5512" marR="5512" marT="5512" marB="0" anchor="b">
                    <a:lnL>
                      <a:noFill/>
                    </a:lnL>
                    <a:lnR>
                      <a:noFill/>
                    </a:lnR>
                    <a:lnT>
                      <a:noFill/>
                    </a:lnT>
                    <a:lnB>
                      <a:noFill/>
                    </a:lnB>
                    <a:solidFill>
                      <a:srgbClr val="EBF1DE"/>
                    </a:solidFill>
                  </a:tcPr>
                </a:tc>
                <a:tc>
                  <a:txBody>
                    <a:bodyPr/>
                    <a:lstStyle/>
                    <a:p>
                      <a:pPr algn="ctr" fontAlgn="b"/>
                      <a:r>
                        <a:rPr lang="is-IS" sz="1400" b="0" i="0" u="none" strike="noStrike" dirty="0">
                          <a:solidFill>
                            <a:srgbClr val="000000"/>
                          </a:solidFill>
                          <a:effectLst/>
                          <a:latin typeface="Calibri" charset="0"/>
                        </a:rPr>
                        <a:t>3,291</a:t>
                      </a:r>
                    </a:p>
                  </a:txBody>
                  <a:tcPr marL="5512" marR="5512" marT="5512" marB="0" anchor="b">
                    <a:lnL>
                      <a:noFill/>
                    </a:lnL>
                    <a:lnR>
                      <a:noFill/>
                    </a:lnR>
                    <a:lnT>
                      <a:noFill/>
                    </a:lnT>
                    <a:lnB>
                      <a:noFill/>
                    </a:lnB>
                    <a:solidFill>
                      <a:srgbClr val="EBF1DE"/>
                    </a:solidFill>
                  </a:tcPr>
                </a:tc>
                <a:tc>
                  <a:txBody>
                    <a:bodyPr/>
                    <a:lstStyle/>
                    <a:p>
                      <a:pPr algn="l" fontAlgn="b"/>
                      <a:r>
                        <a:rPr lang="sk-SK" sz="1400" b="0"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FFFFFF"/>
                    </a:solidFill>
                  </a:tcPr>
                </a:tc>
                <a:tc>
                  <a:txBody>
                    <a:bodyPr/>
                    <a:lstStyle/>
                    <a:p>
                      <a:pPr algn="ctr" fontAlgn="b"/>
                      <a:r>
                        <a:rPr lang="fi-FI" sz="1400" b="0" i="0" u="none" strike="noStrike" dirty="0">
                          <a:solidFill>
                            <a:srgbClr val="000000"/>
                          </a:solidFill>
                          <a:effectLst/>
                          <a:latin typeface="Calibri" charset="0"/>
                        </a:rPr>
                        <a:t>2,734</a:t>
                      </a:r>
                    </a:p>
                  </a:txBody>
                  <a:tcPr marL="5512" marR="5512" marT="5512" marB="0" anchor="b">
                    <a:lnL>
                      <a:noFill/>
                    </a:lnL>
                    <a:lnR>
                      <a:noFill/>
                    </a:lnR>
                    <a:lnT>
                      <a:noFill/>
                    </a:lnT>
                    <a:lnB>
                      <a:noFill/>
                    </a:lnB>
                    <a:solidFill>
                      <a:srgbClr val="EBF1DE"/>
                    </a:solidFill>
                  </a:tcPr>
                </a:tc>
                <a:tc>
                  <a:txBody>
                    <a:bodyPr/>
                    <a:lstStyle/>
                    <a:p>
                      <a:pPr algn="ctr" fontAlgn="b"/>
                      <a:r>
                        <a:rPr lang="es-ES_tradnl" sz="1400" b="0" i="0" u="none" strike="noStrike" dirty="0">
                          <a:solidFill>
                            <a:srgbClr val="000000"/>
                          </a:solidFill>
                          <a:effectLst/>
                          <a:latin typeface="Calibri" charset="0"/>
                        </a:rPr>
                        <a:t>955</a:t>
                      </a:r>
                    </a:p>
                  </a:txBody>
                  <a:tcPr marL="5512" marR="5512" marT="5512" marB="0" anchor="b">
                    <a:lnL>
                      <a:noFill/>
                    </a:lnL>
                    <a:lnR>
                      <a:noFill/>
                    </a:lnR>
                    <a:lnT>
                      <a:noFill/>
                    </a:lnT>
                    <a:lnB>
                      <a:noFill/>
                    </a:lnB>
                    <a:solidFill>
                      <a:srgbClr val="EBF1DE"/>
                    </a:solidFill>
                  </a:tcPr>
                </a:tc>
                <a:tc>
                  <a:txBody>
                    <a:bodyPr/>
                    <a:lstStyle/>
                    <a:p>
                      <a:pPr algn="ctr" fontAlgn="b"/>
                      <a:r>
                        <a:rPr lang="cs-CZ" sz="1400" b="0" i="0" u="none" strike="noStrike" dirty="0">
                          <a:solidFill>
                            <a:srgbClr val="000000"/>
                          </a:solidFill>
                          <a:effectLst/>
                          <a:latin typeface="Calibri" charset="0"/>
                        </a:rPr>
                        <a:t>3,689</a:t>
                      </a:r>
                    </a:p>
                  </a:txBody>
                  <a:tcPr marL="5512" marR="5512" marT="5512" marB="0" anchor="b">
                    <a:lnL>
                      <a:noFill/>
                    </a:lnL>
                    <a:lnR>
                      <a:noFill/>
                    </a:lnR>
                    <a:lnT>
                      <a:noFill/>
                    </a:lnT>
                    <a:lnB>
                      <a:noFill/>
                    </a:lnB>
                    <a:solidFill>
                      <a:srgbClr val="EBF1DE"/>
                    </a:solidFill>
                  </a:tcPr>
                </a:tc>
                <a:tc>
                  <a:txBody>
                    <a:bodyPr/>
                    <a:lstStyle/>
                    <a:p>
                      <a:pPr algn="l" fontAlgn="b"/>
                      <a:r>
                        <a:rPr lang="sk-SK" sz="1400" b="0"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FFFFFF"/>
                    </a:solidFill>
                  </a:tcPr>
                </a:tc>
                <a:tc>
                  <a:txBody>
                    <a:bodyPr/>
                    <a:lstStyle/>
                    <a:p>
                      <a:pPr algn="ctr" fontAlgn="b"/>
                      <a:r>
                        <a:rPr lang="fi-FI" sz="1400" b="0" i="0" u="none" strike="noStrike" dirty="0">
                          <a:solidFill>
                            <a:srgbClr val="000000"/>
                          </a:solidFill>
                          <a:effectLst/>
                          <a:latin typeface="Calibri" charset="0"/>
                        </a:rPr>
                        <a:t>2,746</a:t>
                      </a:r>
                    </a:p>
                  </a:txBody>
                  <a:tcPr marL="5512" marR="5512" marT="5512" marB="0" anchor="b">
                    <a:lnL>
                      <a:noFill/>
                    </a:lnL>
                    <a:lnR>
                      <a:noFill/>
                    </a:lnR>
                    <a:lnT>
                      <a:noFill/>
                    </a:lnT>
                    <a:lnB>
                      <a:noFill/>
                    </a:lnB>
                    <a:solidFill>
                      <a:srgbClr val="EBF1DE"/>
                    </a:solidFill>
                  </a:tcPr>
                </a:tc>
                <a:tc>
                  <a:txBody>
                    <a:bodyPr/>
                    <a:lstStyle/>
                    <a:p>
                      <a:pPr algn="ctr" fontAlgn="b"/>
                      <a:r>
                        <a:rPr lang="uk-UA" sz="1400" b="0" i="0" u="none" strike="noStrike" dirty="0">
                          <a:solidFill>
                            <a:srgbClr val="000000"/>
                          </a:solidFill>
                          <a:effectLst/>
                          <a:latin typeface="Calibri" charset="0"/>
                        </a:rPr>
                        <a:t>851</a:t>
                      </a:r>
                    </a:p>
                  </a:txBody>
                  <a:tcPr marL="5512" marR="5512" marT="5512" marB="0" anchor="b">
                    <a:lnL>
                      <a:noFill/>
                    </a:lnL>
                    <a:lnR>
                      <a:noFill/>
                    </a:lnR>
                    <a:lnT>
                      <a:noFill/>
                    </a:lnT>
                    <a:lnB>
                      <a:noFill/>
                    </a:lnB>
                    <a:solidFill>
                      <a:srgbClr val="EBF1DE"/>
                    </a:solidFill>
                  </a:tcPr>
                </a:tc>
                <a:tc>
                  <a:txBody>
                    <a:bodyPr/>
                    <a:lstStyle/>
                    <a:p>
                      <a:pPr algn="ctr" fontAlgn="b"/>
                      <a:r>
                        <a:rPr lang="cs-CZ" sz="1400" b="0" i="0" u="none" strike="noStrike" dirty="0">
                          <a:solidFill>
                            <a:srgbClr val="000000"/>
                          </a:solidFill>
                          <a:effectLst/>
                          <a:latin typeface="Calibri" charset="0"/>
                        </a:rPr>
                        <a:t>3,597</a:t>
                      </a:r>
                    </a:p>
                  </a:txBody>
                  <a:tcPr marL="5512" marR="5512" marT="5512" marB="0" anchor="b">
                    <a:lnL>
                      <a:noFill/>
                    </a:lnL>
                    <a:lnR>
                      <a:noFill/>
                    </a:lnR>
                    <a:lnT>
                      <a:noFill/>
                    </a:lnT>
                    <a:lnB>
                      <a:noFill/>
                    </a:lnB>
                    <a:solidFill>
                      <a:srgbClr val="EBF1DE"/>
                    </a:solidFill>
                  </a:tcPr>
                </a:tc>
                <a:tc>
                  <a:txBody>
                    <a:bodyPr/>
                    <a:lstStyle/>
                    <a:p>
                      <a:pPr algn="l" fontAlgn="b"/>
                      <a:endParaRPr lang="es-ES_tradnl" sz="1400" b="0" i="0" u="none" strike="noStrike" dirty="0">
                        <a:solidFill>
                          <a:srgbClr val="000000"/>
                        </a:solidFill>
                        <a:effectLst/>
                        <a:latin typeface="Calibri" charset="0"/>
                      </a:endParaRPr>
                    </a:p>
                  </a:txBody>
                  <a:tcPr marL="5512" marR="5512" marT="5512" marB="0" anchor="b">
                    <a:lnL>
                      <a:noFill/>
                    </a:lnL>
                    <a:lnR>
                      <a:noFill/>
                    </a:lnR>
                    <a:lnT>
                      <a:noFill/>
                    </a:lnT>
                    <a:lnB>
                      <a:noFill/>
                    </a:lnB>
                  </a:tcPr>
                </a:tc>
                <a:tc>
                  <a:txBody>
                    <a:bodyPr/>
                    <a:lstStyle/>
                    <a:p>
                      <a:pPr algn="ctr" fontAlgn="b"/>
                      <a:r>
                        <a:rPr lang="is-IS" sz="1400" b="0" i="0" u="none" strike="noStrike">
                          <a:solidFill>
                            <a:srgbClr val="000000"/>
                          </a:solidFill>
                          <a:effectLst/>
                          <a:latin typeface="Calibri" charset="0"/>
                        </a:rPr>
                        <a:t>3,076</a:t>
                      </a:r>
                    </a:p>
                  </a:txBody>
                  <a:tcPr marL="5512" marR="5512" marT="5512" marB="0" anchor="b">
                    <a:lnL>
                      <a:noFill/>
                    </a:lnL>
                    <a:lnR>
                      <a:noFill/>
                    </a:lnR>
                    <a:lnT>
                      <a:noFill/>
                    </a:lnT>
                    <a:lnB>
                      <a:noFill/>
                    </a:lnB>
                    <a:solidFill>
                      <a:srgbClr val="EBF1DE"/>
                    </a:solidFill>
                  </a:tcPr>
                </a:tc>
                <a:tc>
                  <a:txBody>
                    <a:bodyPr/>
                    <a:lstStyle/>
                    <a:p>
                      <a:pPr algn="ctr" fontAlgn="b"/>
                      <a:r>
                        <a:rPr lang="is-IS" sz="1400" b="0" i="0" u="none" strike="noStrike">
                          <a:solidFill>
                            <a:srgbClr val="000000"/>
                          </a:solidFill>
                          <a:effectLst/>
                          <a:latin typeface="Calibri" charset="0"/>
                        </a:rPr>
                        <a:t>566</a:t>
                      </a:r>
                    </a:p>
                  </a:txBody>
                  <a:tcPr marL="5512" marR="5512" marT="5512" marB="0" anchor="b">
                    <a:lnL>
                      <a:noFill/>
                    </a:lnL>
                    <a:lnR>
                      <a:noFill/>
                    </a:lnR>
                    <a:lnT>
                      <a:noFill/>
                    </a:lnT>
                    <a:lnB>
                      <a:noFill/>
                    </a:lnB>
                    <a:solidFill>
                      <a:srgbClr val="EBF1DE"/>
                    </a:solidFill>
                  </a:tcPr>
                </a:tc>
                <a:tc>
                  <a:txBody>
                    <a:bodyPr/>
                    <a:lstStyle/>
                    <a:p>
                      <a:pPr algn="ctr" fontAlgn="b"/>
                      <a:r>
                        <a:rPr lang="is-IS" sz="1400" b="0" i="0" u="none" strike="noStrike" dirty="0">
                          <a:solidFill>
                            <a:srgbClr val="000000"/>
                          </a:solidFill>
                          <a:effectLst/>
                          <a:latin typeface="Calibri" charset="0"/>
                        </a:rPr>
                        <a:t>3,642</a:t>
                      </a:r>
                    </a:p>
                  </a:txBody>
                  <a:tcPr marL="5512" marR="5512" marT="5512" marB="0" anchor="b">
                    <a:lnL>
                      <a:noFill/>
                    </a:lnL>
                    <a:lnR>
                      <a:noFill/>
                    </a:lnR>
                    <a:lnT>
                      <a:noFill/>
                    </a:lnT>
                    <a:lnB>
                      <a:noFill/>
                    </a:lnB>
                    <a:solidFill>
                      <a:srgbClr val="EBF1DE"/>
                    </a:solidFill>
                  </a:tcPr>
                </a:tc>
                <a:tc>
                  <a:txBody>
                    <a:bodyPr/>
                    <a:lstStyle/>
                    <a:p>
                      <a:pPr algn="l" fontAlgn="b"/>
                      <a:endParaRPr lang="es-ES_tradnl" sz="500" b="0" i="0" u="none" strike="noStrike" dirty="0">
                        <a:solidFill>
                          <a:srgbClr val="000000"/>
                        </a:solidFill>
                        <a:effectLst/>
                        <a:latin typeface="Calibri" charset="0"/>
                      </a:endParaRPr>
                    </a:p>
                  </a:txBody>
                  <a:tcPr marL="5512" marR="5512" marT="5512" marB="0" anchor="b">
                    <a:lnL>
                      <a:noFill/>
                    </a:lnL>
                    <a:lnR>
                      <a:noFill/>
                    </a:lnR>
                    <a:lnT>
                      <a:noFill/>
                    </a:lnT>
                    <a:lnB>
                      <a:noFill/>
                    </a:lnB>
                  </a:tcPr>
                </a:tc>
              </a:tr>
              <a:tr h="63711">
                <a:tc>
                  <a:txBody>
                    <a:bodyPr/>
                    <a:lstStyle/>
                    <a:p>
                      <a:pPr algn="l" fontAlgn="b"/>
                      <a:r>
                        <a:rPr lang="es-ES_tradnl" sz="1400" b="1" i="0" u="none" strike="noStrike" dirty="0">
                          <a:solidFill>
                            <a:srgbClr val="000000"/>
                          </a:solidFill>
                          <a:effectLst/>
                          <a:latin typeface="Calibri" charset="0"/>
                        </a:rPr>
                        <a:t>Porcentaje de Incorporados</a:t>
                      </a:r>
                    </a:p>
                  </a:txBody>
                  <a:tcPr marL="5512" marR="5512" marT="5512" marB="0" anchor="b">
                    <a:lnL>
                      <a:noFill/>
                    </a:lnL>
                    <a:lnR>
                      <a:noFill/>
                    </a:lnR>
                    <a:lnT>
                      <a:noFill/>
                    </a:lnT>
                    <a:lnB>
                      <a:noFill/>
                    </a:lnB>
                    <a:solidFill>
                      <a:srgbClr val="EBF1DE"/>
                    </a:solidFill>
                  </a:tcPr>
                </a:tc>
                <a:tc>
                  <a:txBody>
                    <a:bodyPr/>
                    <a:lstStyle/>
                    <a:p>
                      <a:pPr algn="l" fontAlgn="b"/>
                      <a:r>
                        <a:rPr lang="sk-SK" sz="1400" b="1"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FFFFFF"/>
                    </a:solidFill>
                  </a:tcPr>
                </a:tc>
                <a:tc>
                  <a:txBody>
                    <a:bodyPr/>
                    <a:lstStyle/>
                    <a:p>
                      <a:pPr algn="ctr" fontAlgn="b"/>
                      <a:r>
                        <a:rPr lang="pt-BR" sz="1400" b="1" i="0" u="none" strike="noStrike" dirty="0">
                          <a:solidFill>
                            <a:srgbClr val="000000"/>
                          </a:solidFill>
                          <a:effectLst/>
                          <a:latin typeface="Calibri" charset="0"/>
                        </a:rPr>
                        <a:t>98%</a:t>
                      </a:r>
                    </a:p>
                  </a:txBody>
                  <a:tcPr marL="5512" marR="5512" marT="5512" marB="0" anchor="b">
                    <a:lnL>
                      <a:noFill/>
                    </a:lnL>
                    <a:lnR>
                      <a:noFill/>
                    </a:lnR>
                    <a:lnT>
                      <a:noFill/>
                    </a:lnT>
                    <a:lnB>
                      <a:noFill/>
                    </a:lnB>
                    <a:solidFill>
                      <a:srgbClr val="EBF1DE"/>
                    </a:solidFill>
                  </a:tcPr>
                </a:tc>
                <a:tc>
                  <a:txBody>
                    <a:bodyPr/>
                    <a:lstStyle/>
                    <a:p>
                      <a:pPr algn="ctr" fontAlgn="b"/>
                      <a:r>
                        <a:rPr lang="sk-SK" sz="1400" b="1"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EBF1DE"/>
                    </a:solidFill>
                  </a:tcPr>
                </a:tc>
                <a:tc>
                  <a:txBody>
                    <a:bodyPr/>
                    <a:lstStyle/>
                    <a:p>
                      <a:pPr algn="ctr" fontAlgn="b"/>
                      <a:r>
                        <a:rPr lang="sk-SK" sz="1400" b="1"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EBF1DE"/>
                    </a:solidFill>
                  </a:tcPr>
                </a:tc>
                <a:tc>
                  <a:txBody>
                    <a:bodyPr/>
                    <a:lstStyle/>
                    <a:p>
                      <a:pPr algn="l" fontAlgn="b"/>
                      <a:r>
                        <a:rPr lang="sk-SK" sz="1400" b="1"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FFFFFF"/>
                    </a:solidFill>
                  </a:tcPr>
                </a:tc>
                <a:tc>
                  <a:txBody>
                    <a:bodyPr/>
                    <a:lstStyle/>
                    <a:p>
                      <a:pPr algn="ctr" fontAlgn="b"/>
                      <a:r>
                        <a:rPr lang="it-IT" sz="1400" b="1" i="0" u="none" strike="noStrike" dirty="0">
                          <a:solidFill>
                            <a:srgbClr val="000000"/>
                          </a:solidFill>
                          <a:effectLst/>
                          <a:latin typeface="Calibri" charset="0"/>
                        </a:rPr>
                        <a:t>89%</a:t>
                      </a:r>
                    </a:p>
                  </a:txBody>
                  <a:tcPr marL="5512" marR="5512" marT="5512" marB="0" anchor="b">
                    <a:lnL>
                      <a:noFill/>
                    </a:lnL>
                    <a:lnR>
                      <a:noFill/>
                    </a:lnR>
                    <a:lnT>
                      <a:noFill/>
                    </a:lnT>
                    <a:lnB>
                      <a:noFill/>
                    </a:lnB>
                    <a:solidFill>
                      <a:srgbClr val="EBF1DE"/>
                    </a:solidFill>
                  </a:tcPr>
                </a:tc>
                <a:tc>
                  <a:txBody>
                    <a:bodyPr/>
                    <a:lstStyle/>
                    <a:p>
                      <a:pPr algn="ctr" fontAlgn="b"/>
                      <a:r>
                        <a:rPr lang="sk-SK" sz="1400" b="1"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EBF1DE"/>
                    </a:solidFill>
                  </a:tcPr>
                </a:tc>
                <a:tc>
                  <a:txBody>
                    <a:bodyPr/>
                    <a:lstStyle/>
                    <a:p>
                      <a:pPr algn="ctr" fontAlgn="b"/>
                      <a:r>
                        <a:rPr lang="sk-SK" sz="1400" b="1"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EBF1DE"/>
                    </a:solidFill>
                  </a:tcPr>
                </a:tc>
                <a:tc>
                  <a:txBody>
                    <a:bodyPr/>
                    <a:lstStyle/>
                    <a:p>
                      <a:pPr algn="l" fontAlgn="b"/>
                      <a:r>
                        <a:rPr lang="sk-SK" sz="1400" b="1"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FFFFFF"/>
                    </a:solidFill>
                  </a:tcPr>
                </a:tc>
                <a:tc>
                  <a:txBody>
                    <a:bodyPr/>
                    <a:lstStyle/>
                    <a:p>
                      <a:pPr algn="ctr" fontAlgn="b"/>
                      <a:r>
                        <a:rPr lang="it-IT" sz="1400" b="1" i="0" u="none" strike="noStrike" dirty="0">
                          <a:solidFill>
                            <a:srgbClr val="000000"/>
                          </a:solidFill>
                          <a:effectLst/>
                          <a:latin typeface="Calibri" charset="0"/>
                        </a:rPr>
                        <a:t>89%</a:t>
                      </a:r>
                    </a:p>
                  </a:txBody>
                  <a:tcPr marL="5512" marR="5512" marT="5512" marB="0" anchor="b">
                    <a:lnL>
                      <a:noFill/>
                    </a:lnL>
                    <a:lnR>
                      <a:noFill/>
                    </a:lnR>
                    <a:lnT>
                      <a:noFill/>
                    </a:lnT>
                    <a:lnB>
                      <a:noFill/>
                    </a:lnB>
                    <a:solidFill>
                      <a:srgbClr val="EBF1DE"/>
                    </a:solidFill>
                  </a:tcPr>
                </a:tc>
                <a:tc>
                  <a:txBody>
                    <a:bodyPr/>
                    <a:lstStyle/>
                    <a:p>
                      <a:pPr algn="ctr" fontAlgn="b"/>
                      <a:r>
                        <a:rPr lang="sk-SK" sz="1400" b="1"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EBF1DE"/>
                    </a:solidFill>
                  </a:tcPr>
                </a:tc>
                <a:tc>
                  <a:txBody>
                    <a:bodyPr/>
                    <a:lstStyle/>
                    <a:p>
                      <a:pPr algn="ctr" fontAlgn="b"/>
                      <a:r>
                        <a:rPr lang="sk-SK" sz="1400" b="1"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EBF1DE"/>
                    </a:solidFill>
                  </a:tcPr>
                </a:tc>
                <a:tc>
                  <a:txBody>
                    <a:bodyPr/>
                    <a:lstStyle/>
                    <a:p>
                      <a:pPr algn="l" fontAlgn="b"/>
                      <a:r>
                        <a:rPr lang="sk-SK" sz="1400" b="1"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FFFFFF"/>
                    </a:solidFill>
                  </a:tcPr>
                </a:tc>
                <a:tc>
                  <a:txBody>
                    <a:bodyPr/>
                    <a:lstStyle/>
                    <a:p>
                      <a:pPr algn="ctr" fontAlgn="b"/>
                      <a:r>
                        <a:rPr lang="uk-UA" sz="1400" b="1" i="0" u="none" strike="noStrike" dirty="0">
                          <a:solidFill>
                            <a:srgbClr val="000000"/>
                          </a:solidFill>
                          <a:effectLst/>
                          <a:latin typeface="Calibri" charset="0"/>
                        </a:rPr>
                        <a:t>77%</a:t>
                      </a:r>
                    </a:p>
                  </a:txBody>
                  <a:tcPr marL="5512" marR="5512" marT="5512" marB="0" anchor="b">
                    <a:lnL>
                      <a:noFill/>
                    </a:lnL>
                    <a:lnR>
                      <a:noFill/>
                    </a:lnR>
                    <a:lnT>
                      <a:noFill/>
                    </a:lnT>
                    <a:lnB>
                      <a:noFill/>
                    </a:lnB>
                    <a:solidFill>
                      <a:srgbClr val="EBF1DE"/>
                    </a:solidFill>
                  </a:tcPr>
                </a:tc>
                <a:tc>
                  <a:txBody>
                    <a:bodyPr/>
                    <a:lstStyle/>
                    <a:p>
                      <a:pPr algn="ctr" fontAlgn="b"/>
                      <a:r>
                        <a:rPr lang="sk-SK" sz="1400" b="1"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EBF1DE"/>
                    </a:solidFill>
                  </a:tcPr>
                </a:tc>
                <a:tc>
                  <a:txBody>
                    <a:bodyPr/>
                    <a:lstStyle/>
                    <a:p>
                      <a:pPr algn="ctr" fontAlgn="b"/>
                      <a:r>
                        <a:rPr lang="sk-SK" sz="1400" b="1"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EBF1DE"/>
                    </a:solidFill>
                  </a:tcPr>
                </a:tc>
                <a:tc>
                  <a:txBody>
                    <a:bodyPr/>
                    <a:lstStyle/>
                    <a:p>
                      <a:pPr algn="l" fontAlgn="b"/>
                      <a:endParaRPr lang="es-ES_tradnl" sz="1400" b="1" i="0" u="none" strike="noStrike" dirty="0">
                        <a:solidFill>
                          <a:srgbClr val="000000"/>
                        </a:solidFill>
                        <a:effectLst/>
                        <a:latin typeface="Calibri" charset="0"/>
                      </a:endParaRPr>
                    </a:p>
                  </a:txBody>
                  <a:tcPr marL="5512" marR="5512" marT="5512" marB="0" anchor="b">
                    <a:lnL>
                      <a:noFill/>
                    </a:lnL>
                    <a:lnR>
                      <a:noFill/>
                    </a:lnR>
                    <a:lnT>
                      <a:noFill/>
                    </a:lnT>
                    <a:lnB>
                      <a:noFill/>
                    </a:lnB>
                  </a:tcPr>
                </a:tc>
                <a:tc>
                  <a:txBody>
                    <a:bodyPr/>
                    <a:lstStyle/>
                    <a:p>
                      <a:pPr algn="ctr" fontAlgn="b"/>
                      <a:r>
                        <a:rPr lang="is-IS" sz="1400" b="1" i="0" u="none" strike="noStrike" dirty="0">
                          <a:solidFill>
                            <a:srgbClr val="000000"/>
                          </a:solidFill>
                          <a:effectLst/>
                          <a:latin typeface="Calibri" charset="0"/>
                        </a:rPr>
                        <a:t>82%</a:t>
                      </a:r>
                    </a:p>
                  </a:txBody>
                  <a:tcPr marL="5512" marR="5512" marT="5512" marB="0" anchor="b">
                    <a:lnL>
                      <a:noFill/>
                    </a:lnL>
                    <a:lnR>
                      <a:noFill/>
                    </a:lnR>
                    <a:lnT>
                      <a:noFill/>
                    </a:lnT>
                    <a:lnB>
                      <a:noFill/>
                    </a:lnB>
                    <a:solidFill>
                      <a:srgbClr val="EBF1DE"/>
                    </a:solidFill>
                  </a:tcPr>
                </a:tc>
                <a:tc>
                  <a:txBody>
                    <a:bodyPr/>
                    <a:lstStyle/>
                    <a:p>
                      <a:pPr algn="ctr" fontAlgn="b"/>
                      <a:r>
                        <a:rPr lang="sk-SK" sz="1400" b="1"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EBF1DE"/>
                    </a:solidFill>
                  </a:tcPr>
                </a:tc>
                <a:tc>
                  <a:txBody>
                    <a:bodyPr/>
                    <a:lstStyle/>
                    <a:p>
                      <a:pPr algn="ctr" fontAlgn="b"/>
                      <a:r>
                        <a:rPr lang="sk-SK" sz="1400" b="1" i="0" u="none" strike="noStrike" dirty="0">
                          <a:solidFill>
                            <a:srgbClr val="000000"/>
                          </a:solidFill>
                          <a:effectLst/>
                          <a:latin typeface="Calibri" charset="0"/>
                        </a:rPr>
                        <a:t> </a:t>
                      </a:r>
                    </a:p>
                  </a:txBody>
                  <a:tcPr marL="5512" marR="5512" marT="5512" marB="0" anchor="b">
                    <a:lnL>
                      <a:noFill/>
                    </a:lnL>
                    <a:lnR>
                      <a:noFill/>
                    </a:lnR>
                    <a:lnT>
                      <a:noFill/>
                    </a:lnT>
                    <a:lnB>
                      <a:noFill/>
                    </a:lnB>
                    <a:solidFill>
                      <a:srgbClr val="EBF1DE"/>
                    </a:solidFill>
                  </a:tcPr>
                </a:tc>
                <a:tc>
                  <a:txBody>
                    <a:bodyPr/>
                    <a:lstStyle/>
                    <a:p>
                      <a:pPr algn="l" fontAlgn="b"/>
                      <a:endParaRPr lang="es-ES_tradnl" sz="500" b="1" i="0" u="none" strike="noStrike" dirty="0">
                        <a:solidFill>
                          <a:srgbClr val="000000"/>
                        </a:solidFill>
                        <a:effectLst/>
                        <a:latin typeface="Calibri" charset="0"/>
                      </a:endParaRPr>
                    </a:p>
                  </a:txBody>
                  <a:tcPr marL="5512" marR="5512" marT="5512" marB="0" anchor="b">
                    <a:lnL>
                      <a:noFill/>
                    </a:lnL>
                    <a:lnR>
                      <a:noFill/>
                    </a:lnR>
                    <a:lnT>
                      <a:noFill/>
                    </a:lnT>
                    <a:lnB>
                      <a:noFill/>
                    </a:lnB>
                  </a:tcPr>
                </a:tc>
              </a:tr>
              <a:tr h="298078">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l" fontAlgn="b"/>
                      <a:endParaRPr lang="es-ES_tradnl" sz="1400" b="0" i="0" u="none" strike="noStrike" dirty="0">
                        <a:solidFill>
                          <a:srgbClr val="000000"/>
                        </a:solidFill>
                        <a:effectLst/>
                        <a:latin typeface="Calibri"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r" fontAlgn="b"/>
                      <a:endParaRPr lang="es-ES_tradnl" sz="1400" b="0" i="0" u="none" strike="noStrike" dirty="0">
                        <a:solidFill>
                          <a:srgbClr val="000000"/>
                        </a:solidFill>
                        <a:effectLst/>
                        <a:latin typeface="Arial" charset="0"/>
                      </a:endParaRPr>
                    </a:p>
                  </a:txBody>
                  <a:tcPr marL="5512" marR="5512" marT="5512" marB="0" anchor="b">
                    <a:lnL>
                      <a:noFill/>
                    </a:lnL>
                    <a:lnR>
                      <a:noFill/>
                    </a:lnR>
                    <a:lnT>
                      <a:noFill/>
                    </a:lnT>
                    <a:lnB>
                      <a:noFill/>
                    </a:lnB>
                  </a:tcPr>
                </a:tc>
                <a:tc>
                  <a:txBody>
                    <a:bodyPr/>
                    <a:lstStyle/>
                    <a:p>
                      <a:pPr algn="l" fontAlgn="b"/>
                      <a:endParaRPr lang="es-ES_tradnl" sz="500" b="0" i="0" u="none" strike="noStrike" dirty="0">
                        <a:solidFill>
                          <a:srgbClr val="000000"/>
                        </a:solidFill>
                        <a:effectLst/>
                        <a:latin typeface="Calibri" charset="0"/>
                      </a:endParaRPr>
                    </a:p>
                  </a:txBody>
                  <a:tcPr marL="5512" marR="5512" marT="5512" marB="0" anchor="b">
                    <a:lnL>
                      <a:noFill/>
                    </a:lnL>
                    <a:lnR>
                      <a:noFill/>
                    </a:lnR>
                    <a:lnT>
                      <a:noFill/>
                    </a:lnT>
                    <a:lnB>
                      <a:noFill/>
                    </a:lnB>
                  </a:tcPr>
                </a:tc>
              </a:tr>
            </a:tbl>
          </a:graphicData>
        </a:graphic>
      </p:graphicFrame>
      <p:pic>
        <p:nvPicPr>
          <p:cNvPr id="6" name="1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44624"/>
            <a:ext cx="1154741" cy="1295183"/>
          </a:xfrm>
          <a:prstGeom prst="rect">
            <a:avLst/>
          </a:prstGeom>
        </p:spPr>
      </p:pic>
      <p:pic>
        <p:nvPicPr>
          <p:cNvPr id="8" name="1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44624"/>
            <a:ext cx="1368152" cy="1295184"/>
          </a:xfrm>
          <a:prstGeom prst="rect">
            <a:avLst/>
          </a:prstGeom>
        </p:spPr>
      </p:pic>
    </p:spTree>
    <p:extLst>
      <p:ext uri="{BB962C8B-B14F-4D97-AF65-F5344CB8AC3E}">
        <p14:creationId xmlns:p14="http://schemas.microsoft.com/office/powerpoint/2010/main" val="17327356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52446" y="3068960"/>
            <a:ext cx="7772400" cy="1470025"/>
          </a:xfrm>
        </p:spPr>
        <p:txBody>
          <a:bodyPr>
            <a:normAutofit/>
          </a:bodyPr>
          <a:lstStyle/>
          <a:p>
            <a:pPr algn="l"/>
            <a:r>
              <a:rPr lang="es-MX" b="0" i="0" dirty="0" smtClean="0">
                <a:solidFill>
                  <a:srgbClr val="323232"/>
                </a:solidFill>
                <a:effectLst/>
                <a:latin typeface="Arial"/>
              </a:rPr>
              <a:t/>
            </a:r>
            <a:br>
              <a:rPr lang="es-MX" b="0" i="0" dirty="0" smtClean="0">
                <a:solidFill>
                  <a:srgbClr val="323232"/>
                </a:solidFill>
                <a:effectLst/>
                <a:latin typeface="Arial"/>
              </a:rPr>
            </a:br>
            <a:endParaRPr lang="es-MX" dirty="0"/>
          </a:p>
        </p:txBody>
      </p:sp>
      <p:sp>
        <p:nvSpPr>
          <p:cNvPr id="3" name="2 Rectángulo"/>
          <p:cNvSpPr/>
          <p:nvPr/>
        </p:nvSpPr>
        <p:spPr>
          <a:xfrm>
            <a:off x="72807" y="753333"/>
            <a:ext cx="8784975" cy="2185214"/>
          </a:xfrm>
          <a:prstGeom prst="rect">
            <a:avLst/>
          </a:prstGeom>
        </p:spPr>
        <p:txBody>
          <a:bodyPr wrap="square">
            <a:spAutoFit/>
          </a:bodyPr>
          <a:lstStyle/>
          <a:p>
            <a:pPr algn="ctr"/>
            <a:endParaRPr lang="es-MX" sz="4800" b="1" dirty="0">
              <a:solidFill>
                <a:schemeClr val="tx2">
                  <a:lumMod val="75000"/>
                </a:schemeClr>
              </a:solidFill>
              <a:latin typeface="Palatino Linotype" pitchFamily="18" charset="0"/>
            </a:endParaRPr>
          </a:p>
          <a:p>
            <a:pPr algn="ctr"/>
            <a:endParaRPr lang="es-MX" sz="4000" b="1" dirty="0">
              <a:solidFill>
                <a:schemeClr val="tx2">
                  <a:lumMod val="75000"/>
                </a:schemeClr>
              </a:solidFill>
              <a:latin typeface="Palatino Linotype" pitchFamily="18" charset="0"/>
            </a:endParaRPr>
          </a:p>
          <a:p>
            <a:pPr algn="r"/>
            <a:r>
              <a:rPr lang="es-MX" sz="4800" dirty="0" smtClean="0">
                <a:solidFill>
                  <a:schemeClr val="tx2">
                    <a:lumMod val="75000"/>
                  </a:schemeClr>
                </a:solidFill>
                <a:latin typeface="Palatino Linotype" pitchFamily="18" charset="0"/>
              </a:rPr>
              <a:t> </a:t>
            </a:r>
            <a:endParaRPr lang="es-MX" sz="4800" dirty="0">
              <a:solidFill>
                <a:schemeClr val="tx2">
                  <a:lumMod val="75000"/>
                </a:schemeClr>
              </a:solidFill>
              <a:latin typeface="Palatino Linotype"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971624964"/>
              </p:ext>
            </p:extLst>
          </p:nvPr>
        </p:nvGraphicFramePr>
        <p:xfrm>
          <a:off x="72802" y="-18"/>
          <a:ext cx="8891691" cy="10664458"/>
        </p:xfrm>
        <a:graphic>
          <a:graphicData uri="http://schemas.openxmlformats.org/drawingml/2006/table">
            <a:tbl>
              <a:tblPr/>
              <a:tblGrid>
                <a:gridCol w="1381968"/>
                <a:gridCol w="76005"/>
                <a:gridCol w="426534"/>
                <a:gridCol w="426534"/>
                <a:gridCol w="426534"/>
                <a:gridCol w="76005"/>
                <a:gridCol w="426534"/>
                <a:gridCol w="426534"/>
                <a:gridCol w="426534"/>
                <a:gridCol w="319901"/>
                <a:gridCol w="426534"/>
                <a:gridCol w="426534"/>
                <a:gridCol w="426534"/>
                <a:gridCol w="319901"/>
                <a:gridCol w="426534"/>
                <a:gridCol w="426534"/>
                <a:gridCol w="426534"/>
                <a:gridCol w="319901"/>
                <a:gridCol w="426534"/>
                <a:gridCol w="426534"/>
                <a:gridCol w="426534"/>
              </a:tblGrid>
              <a:tr h="122646">
                <a:tc rowSpan="2">
                  <a:txBody>
                    <a:bodyPr/>
                    <a:lstStyle/>
                    <a:p>
                      <a:pPr algn="ctr" fontAlgn="ctr"/>
                      <a:r>
                        <a:rPr lang="es-ES_tradnl" sz="1000" b="1" i="0" u="none" strike="noStrike" dirty="0">
                          <a:solidFill>
                            <a:srgbClr val="FFFFFF"/>
                          </a:solidFill>
                          <a:effectLst/>
                          <a:latin typeface="Calibri" charset="0"/>
                        </a:rPr>
                        <a:t>Especialidad</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ctr" fontAlgn="ctr"/>
                      <a:r>
                        <a:rPr lang="sk-SK" sz="1000" b="1" i="0" u="none" strike="noStrike" dirty="0">
                          <a:solidFill>
                            <a:srgbClr val="FFFFFF"/>
                          </a:solidFill>
                          <a:effectLst/>
                          <a:latin typeface="Calibri" charset="0"/>
                        </a:rPr>
                        <a:t> </a:t>
                      </a:r>
                    </a:p>
                  </a:txBody>
                  <a:tcPr marL="4859" marR="4859" marT="4859"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s-ES_tradnl" sz="1000" b="1" i="0" u="none" strike="noStrike" dirty="0">
                          <a:solidFill>
                            <a:srgbClr val="FFFFFF"/>
                          </a:solidFill>
                          <a:effectLst/>
                          <a:latin typeface="Calibri" charset="0"/>
                        </a:rPr>
                        <a:t>Residentes</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rowSpan="2">
                  <a:txBody>
                    <a:bodyPr/>
                    <a:lstStyle/>
                    <a:p>
                      <a:pPr algn="ctr" fontAlgn="ctr"/>
                      <a:r>
                        <a:rPr lang="es-ES_tradnl" sz="1000" b="1" i="0" u="none" strike="noStrike" dirty="0">
                          <a:solidFill>
                            <a:srgbClr val="FFFFFF"/>
                          </a:solidFill>
                          <a:effectLst/>
                          <a:latin typeface="Calibri" charset="0"/>
                        </a:rPr>
                        <a:t>Externos</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rowSpan="2">
                  <a:txBody>
                    <a:bodyPr/>
                    <a:lstStyle/>
                    <a:p>
                      <a:pPr algn="ctr" fontAlgn="ctr"/>
                      <a:r>
                        <a:rPr lang="nb-NO" sz="1000" b="1" i="0" u="none" strike="noStrike" dirty="0">
                          <a:solidFill>
                            <a:srgbClr val="FFFFFF"/>
                          </a:solidFill>
                          <a:effectLst/>
                          <a:latin typeface="Calibri" charset="0"/>
                        </a:rPr>
                        <a:t>Total</a:t>
                      </a:r>
                      <a:br>
                        <a:rPr lang="nb-NO" sz="1000" b="1" i="0" u="none" strike="noStrike" dirty="0">
                          <a:solidFill>
                            <a:srgbClr val="FFFFFF"/>
                          </a:solidFill>
                          <a:effectLst/>
                          <a:latin typeface="Calibri" charset="0"/>
                        </a:rPr>
                      </a:br>
                      <a:r>
                        <a:rPr lang="nb-NO" sz="1000" b="1" i="0" u="none" strike="noStrike" dirty="0">
                          <a:solidFill>
                            <a:srgbClr val="FFFFFF"/>
                          </a:solidFill>
                          <a:effectLst/>
                          <a:latin typeface="Calibri" charset="0"/>
                        </a:rPr>
                        <a:t>2012</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ctr" fontAlgn="ctr"/>
                      <a:r>
                        <a:rPr lang="sk-SK" sz="1000" b="1" i="0" u="none" strike="noStrike" dirty="0">
                          <a:solidFill>
                            <a:srgbClr val="FFFFFF"/>
                          </a:solidFill>
                          <a:effectLst/>
                          <a:latin typeface="Calibri" charset="0"/>
                        </a:rPr>
                        <a:t> </a:t>
                      </a:r>
                    </a:p>
                  </a:txBody>
                  <a:tcPr marL="4859" marR="4859" marT="4859"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s-ES_tradnl" sz="1000" b="1" i="0" u="none" strike="noStrike" dirty="0">
                          <a:solidFill>
                            <a:srgbClr val="FFFFFF"/>
                          </a:solidFill>
                          <a:effectLst/>
                          <a:latin typeface="Calibri" charset="0"/>
                        </a:rPr>
                        <a:t>Residentes</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rowSpan="2">
                  <a:txBody>
                    <a:bodyPr/>
                    <a:lstStyle/>
                    <a:p>
                      <a:pPr algn="ctr" fontAlgn="ctr"/>
                      <a:r>
                        <a:rPr lang="es-ES_tradnl" sz="1000" b="1" i="0" u="none" strike="noStrike" dirty="0">
                          <a:solidFill>
                            <a:srgbClr val="FFFFFF"/>
                          </a:solidFill>
                          <a:effectLst/>
                          <a:latin typeface="Calibri" charset="0"/>
                        </a:rPr>
                        <a:t>Externos</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rowSpan="2">
                  <a:txBody>
                    <a:bodyPr/>
                    <a:lstStyle/>
                    <a:p>
                      <a:pPr algn="ctr" fontAlgn="ctr"/>
                      <a:r>
                        <a:rPr lang="nb-NO" sz="1000" b="1" i="0" u="none" strike="noStrike" dirty="0">
                          <a:solidFill>
                            <a:srgbClr val="FFFFFF"/>
                          </a:solidFill>
                          <a:effectLst/>
                          <a:latin typeface="Calibri" charset="0"/>
                        </a:rPr>
                        <a:t>Total</a:t>
                      </a:r>
                      <a:br>
                        <a:rPr lang="nb-NO" sz="1000" b="1" i="0" u="none" strike="noStrike" dirty="0">
                          <a:solidFill>
                            <a:srgbClr val="FFFFFF"/>
                          </a:solidFill>
                          <a:effectLst/>
                          <a:latin typeface="Calibri" charset="0"/>
                        </a:rPr>
                      </a:br>
                      <a:r>
                        <a:rPr lang="nb-NO" sz="1000" b="1" i="0" u="none" strike="noStrike" dirty="0">
                          <a:solidFill>
                            <a:srgbClr val="FFFFFF"/>
                          </a:solidFill>
                          <a:effectLst/>
                          <a:latin typeface="Calibri" charset="0"/>
                        </a:rPr>
                        <a:t>2013</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ctr" fontAlgn="ctr"/>
                      <a:r>
                        <a:rPr lang="sk-SK" sz="1000" b="1" i="0" u="none" strike="noStrike" dirty="0">
                          <a:solidFill>
                            <a:srgbClr val="FFFFFF"/>
                          </a:solidFill>
                          <a:effectLst/>
                          <a:latin typeface="Calibri" charset="0"/>
                        </a:rPr>
                        <a:t> </a:t>
                      </a:r>
                    </a:p>
                  </a:txBody>
                  <a:tcPr marL="4859" marR="4859" marT="4859"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s-ES_tradnl" sz="1000" b="1" i="0" u="none" strike="noStrike" dirty="0">
                          <a:solidFill>
                            <a:srgbClr val="FFFFFF"/>
                          </a:solidFill>
                          <a:effectLst/>
                          <a:latin typeface="Calibri" charset="0"/>
                        </a:rPr>
                        <a:t>Residentes</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rowSpan="2">
                  <a:txBody>
                    <a:bodyPr/>
                    <a:lstStyle/>
                    <a:p>
                      <a:pPr algn="ctr" fontAlgn="ctr"/>
                      <a:r>
                        <a:rPr lang="es-ES_tradnl" sz="1000" b="1" i="0" u="none" strike="noStrike" dirty="0">
                          <a:solidFill>
                            <a:srgbClr val="FFFFFF"/>
                          </a:solidFill>
                          <a:effectLst/>
                          <a:latin typeface="Calibri" charset="0"/>
                        </a:rPr>
                        <a:t>Externos</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ctr" fontAlgn="ctr"/>
                      <a:r>
                        <a:rPr lang="es-ES_tradnl" sz="1000" b="1" i="0" u="none" strike="noStrike" dirty="0">
                          <a:solidFill>
                            <a:srgbClr val="FFFFFF"/>
                          </a:solidFill>
                          <a:effectLst/>
                          <a:latin typeface="Calibri" charset="0"/>
                        </a:rPr>
                        <a:t>Total</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6600"/>
                    </a:solidFill>
                  </a:tcPr>
                </a:tc>
                <a:tc>
                  <a:txBody>
                    <a:bodyPr/>
                    <a:lstStyle/>
                    <a:p>
                      <a:pPr algn="ctr" fontAlgn="ctr"/>
                      <a:r>
                        <a:rPr lang="sk-SK" sz="1000" b="1" i="0" u="none" strike="noStrike" dirty="0">
                          <a:solidFill>
                            <a:srgbClr val="FFFFFF"/>
                          </a:solidFill>
                          <a:effectLst/>
                          <a:latin typeface="Calibri" charset="0"/>
                        </a:rPr>
                        <a:t> </a:t>
                      </a:r>
                    </a:p>
                  </a:txBody>
                  <a:tcPr marL="4859" marR="4859" marT="4859"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s-ES_tradnl" sz="1000" b="1" i="0" u="none" strike="noStrike" dirty="0">
                          <a:solidFill>
                            <a:srgbClr val="FFFFFF"/>
                          </a:solidFill>
                          <a:effectLst/>
                          <a:latin typeface="Calibri" charset="0"/>
                        </a:rPr>
                        <a:t>Residentes</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rowSpan="2">
                  <a:txBody>
                    <a:bodyPr/>
                    <a:lstStyle/>
                    <a:p>
                      <a:pPr algn="ctr" fontAlgn="ctr"/>
                      <a:r>
                        <a:rPr lang="es-ES_tradnl" sz="1000" b="1" i="0" u="none" strike="noStrike" dirty="0">
                          <a:solidFill>
                            <a:srgbClr val="FFFFFF"/>
                          </a:solidFill>
                          <a:effectLst/>
                          <a:latin typeface="Calibri" charset="0"/>
                        </a:rPr>
                        <a:t>Externos</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ctr" fontAlgn="ctr"/>
                      <a:r>
                        <a:rPr lang="es-ES_tradnl" sz="1000" b="1" i="0" u="none" strike="noStrike" dirty="0">
                          <a:solidFill>
                            <a:srgbClr val="FFFFFF"/>
                          </a:solidFill>
                          <a:effectLst/>
                          <a:latin typeface="Calibri" charset="0"/>
                        </a:rPr>
                        <a:t>Total</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6600"/>
                    </a:solidFill>
                  </a:tcPr>
                </a:tc>
                <a:tc>
                  <a:txBody>
                    <a:bodyPr/>
                    <a:lstStyle/>
                    <a:p>
                      <a:pPr algn="l" fontAlgn="b"/>
                      <a:endParaRPr lang="es-ES_tradnl" sz="1000" b="1" i="0" u="none" strike="noStrike" dirty="0">
                        <a:solidFill>
                          <a:srgbClr val="000000"/>
                        </a:solidFill>
                        <a:effectLst/>
                        <a:latin typeface="Calibri" charset="0"/>
                      </a:endParaRPr>
                    </a:p>
                  </a:txBody>
                  <a:tcPr marL="4859" marR="4859" marT="4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s-ES_tradnl" sz="1000" b="1" i="0" u="none" strike="noStrike" dirty="0">
                          <a:solidFill>
                            <a:srgbClr val="FFFFFF"/>
                          </a:solidFill>
                          <a:effectLst/>
                          <a:latin typeface="Calibri" charset="0"/>
                        </a:rPr>
                        <a:t>Residentes</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rowSpan="2">
                  <a:txBody>
                    <a:bodyPr/>
                    <a:lstStyle/>
                    <a:p>
                      <a:pPr algn="ctr" fontAlgn="ctr"/>
                      <a:r>
                        <a:rPr lang="es-ES_tradnl" sz="1000" b="1" i="0" u="none" strike="noStrike" dirty="0">
                          <a:solidFill>
                            <a:srgbClr val="FFFFFF"/>
                          </a:solidFill>
                          <a:effectLst/>
                          <a:latin typeface="Calibri" charset="0"/>
                        </a:rPr>
                        <a:t>Externos</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ctr" fontAlgn="ctr"/>
                      <a:r>
                        <a:rPr lang="es-ES_tradnl" sz="1000" b="1" i="0" u="none" strike="noStrike" dirty="0">
                          <a:solidFill>
                            <a:srgbClr val="FFFFFF"/>
                          </a:solidFill>
                          <a:effectLst/>
                          <a:latin typeface="Calibri" charset="0"/>
                        </a:rPr>
                        <a:t>Total</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6600"/>
                    </a:solidFill>
                  </a:tcPr>
                </a:tc>
              </a:tr>
              <a:tr h="122646">
                <a:tc vMerge="1">
                  <a:txBody>
                    <a:bodyPr/>
                    <a:lstStyle/>
                    <a:p>
                      <a:endParaRPr lang="es-ES_tradnl"/>
                    </a:p>
                  </a:txBody>
                  <a:tcPr/>
                </a:tc>
                <a:tc>
                  <a:txBody>
                    <a:bodyPr/>
                    <a:lstStyle/>
                    <a:p>
                      <a:pPr algn="ctr" fontAlgn="ctr"/>
                      <a:r>
                        <a:rPr lang="sk-SK" sz="1000" b="1" i="0" u="none" strike="noStrike" dirty="0">
                          <a:solidFill>
                            <a:srgbClr val="FFFFFF"/>
                          </a:solidFill>
                          <a:effectLst/>
                          <a:latin typeface="Calibri" charset="0"/>
                        </a:rPr>
                        <a:t> </a:t>
                      </a:r>
                    </a:p>
                  </a:txBody>
                  <a:tcPr marL="4859" marR="4859" marT="485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fontAlgn="ctr"/>
                      <a:r>
                        <a:rPr lang="sk-SK" sz="1000" b="1" i="0" u="none" strike="noStrike" dirty="0">
                          <a:solidFill>
                            <a:srgbClr val="FFFFFF"/>
                          </a:solidFill>
                          <a:effectLst/>
                          <a:latin typeface="Calibri" charset="0"/>
                        </a:rPr>
                        <a:t> </a:t>
                      </a:r>
                    </a:p>
                  </a:txBody>
                  <a:tcPr marL="4859" marR="4859" marT="485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fontAlgn="ctr"/>
                      <a:r>
                        <a:rPr lang="sk-SK" sz="1000" b="1" i="0" u="none" strike="noStrike" dirty="0">
                          <a:solidFill>
                            <a:srgbClr val="FFFFFF"/>
                          </a:solidFill>
                          <a:effectLst/>
                          <a:latin typeface="Calibri" charset="0"/>
                        </a:rPr>
                        <a:t> </a:t>
                      </a:r>
                    </a:p>
                  </a:txBody>
                  <a:tcPr marL="4859" marR="4859" marT="485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vMerge="1">
                  <a:txBody>
                    <a:bodyPr/>
                    <a:lstStyle/>
                    <a:p>
                      <a:endParaRPr lang="es-ES_tradnl"/>
                    </a:p>
                  </a:txBody>
                  <a:tcPr/>
                </a:tc>
                <a:tc vMerge="1">
                  <a:txBody>
                    <a:bodyPr/>
                    <a:lstStyle/>
                    <a:p>
                      <a:endParaRPr lang="es-ES_tradnl"/>
                    </a:p>
                  </a:txBody>
                  <a:tcPr/>
                </a:tc>
                <a:tc>
                  <a:txBody>
                    <a:bodyPr/>
                    <a:lstStyle/>
                    <a:p>
                      <a:pPr algn="ctr" fontAlgn="ctr"/>
                      <a:r>
                        <a:rPr lang="is-IS" sz="1000" b="1" i="0" u="none" strike="noStrike">
                          <a:solidFill>
                            <a:srgbClr val="FFFFFF"/>
                          </a:solidFill>
                          <a:effectLst/>
                          <a:latin typeface="Calibri" charset="0"/>
                        </a:rPr>
                        <a:t>2014</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006600"/>
                    </a:solidFill>
                  </a:tcPr>
                </a:tc>
                <a:tc>
                  <a:txBody>
                    <a:bodyPr/>
                    <a:lstStyle/>
                    <a:p>
                      <a:pPr algn="ctr" fontAlgn="ctr"/>
                      <a:r>
                        <a:rPr lang="sk-SK" sz="1000" b="1" i="0" u="none" strike="noStrike" dirty="0">
                          <a:solidFill>
                            <a:srgbClr val="FFFFFF"/>
                          </a:solidFill>
                          <a:effectLst/>
                          <a:latin typeface="Calibri" charset="0"/>
                        </a:rPr>
                        <a:t> </a:t>
                      </a:r>
                    </a:p>
                  </a:txBody>
                  <a:tcPr marL="4859" marR="4859" marT="485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vMerge="1">
                  <a:txBody>
                    <a:bodyPr/>
                    <a:lstStyle/>
                    <a:p>
                      <a:endParaRPr lang="es-ES_tradnl"/>
                    </a:p>
                  </a:txBody>
                  <a:tcPr/>
                </a:tc>
                <a:tc vMerge="1">
                  <a:txBody>
                    <a:bodyPr/>
                    <a:lstStyle/>
                    <a:p>
                      <a:endParaRPr lang="es-ES_tradnl"/>
                    </a:p>
                  </a:txBody>
                  <a:tcPr/>
                </a:tc>
                <a:tc>
                  <a:txBody>
                    <a:bodyPr/>
                    <a:lstStyle/>
                    <a:p>
                      <a:pPr algn="ctr" fontAlgn="ctr"/>
                      <a:r>
                        <a:rPr lang="is-IS" sz="1000" b="1" i="0" u="none" strike="noStrike">
                          <a:solidFill>
                            <a:srgbClr val="FFFFFF"/>
                          </a:solidFill>
                          <a:effectLst/>
                          <a:latin typeface="Calibri" charset="0"/>
                        </a:rPr>
                        <a:t>2015</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006600"/>
                    </a:solidFill>
                  </a:tcPr>
                </a:tc>
                <a:tc>
                  <a:txBody>
                    <a:bodyPr/>
                    <a:lstStyle/>
                    <a:p>
                      <a:pPr algn="l" fontAlgn="b"/>
                      <a:endParaRPr lang="es-ES_tradnl" sz="1000" b="1" i="0" u="none" strike="noStrike" dirty="0">
                        <a:solidFill>
                          <a:srgbClr val="000000"/>
                        </a:solidFill>
                        <a:effectLst/>
                        <a:latin typeface="Calibri" charset="0"/>
                      </a:endParaRPr>
                    </a:p>
                  </a:txBody>
                  <a:tcPr marL="4859" marR="4859" marT="4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ES_tradnl"/>
                    </a:p>
                  </a:txBody>
                  <a:tcPr/>
                </a:tc>
                <a:tc vMerge="1">
                  <a:txBody>
                    <a:bodyPr/>
                    <a:lstStyle/>
                    <a:p>
                      <a:endParaRPr lang="es-ES_tradnl"/>
                    </a:p>
                  </a:txBody>
                  <a:tcPr/>
                </a:tc>
                <a:tc>
                  <a:txBody>
                    <a:bodyPr/>
                    <a:lstStyle/>
                    <a:p>
                      <a:pPr algn="ctr" fontAlgn="ctr"/>
                      <a:r>
                        <a:rPr lang="is-IS" sz="1000" b="1" i="0" u="none" strike="noStrike">
                          <a:solidFill>
                            <a:srgbClr val="FFFFFF"/>
                          </a:solidFill>
                          <a:effectLst/>
                          <a:latin typeface="Calibri" charset="0"/>
                        </a:rPr>
                        <a:t>2016</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006600"/>
                    </a:solidFill>
                  </a:tcPr>
                </a:tc>
              </a:tr>
              <a:tr h="110273">
                <a:tc>
                  <a:txBody>
                    <a:bodyPr/>
                    <a:lstStyle/>
                    <a:p>
                      <a:pPr algn="l" fontAlgn="b"/>
                      <a:r>
                        <a:rPr lang="es-ES_tradnl" sz="1000" b="0" i="0" u="none" strike="noStrike" dirty="0">
                          <a:solidFill>
                            <a:srgbClr val="000000"/>
                          </a:solidFill>
                          <a:effectLst/>
                          <a:latin typeface="Calibri" charset="0"/>
                        </a:rPr>
                        <a:t>Alergia e Inmunología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sk-SK" sz="1000" b="0" i="0" u="none" strike="noStrike" dirty="0">
                          <a:solidFill>
                            <a:srgbClr val="000000"/>
                          </a:solidFill>
                          <a:effectLst/>
                          <a:latin typeface="Calibri" charset="0"/>
                        </a:rPr>
                        <a:t> </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Anatomía Patológica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42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i-FI" sz="1000" b="0" i="0" u="none" strike="noStrike" dirty="0">
                          <a:solidFill>
                            <a:srgbClr val="000000"/>
                          </a:solidFill>
                          <a:effectLst/>
                          <a:latin typeface="Calibri" charset="0"/>
                        </a:rPr>
                        <a:t>18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Anestesiología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150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267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417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207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uk-UA" sz="1000" b="0" i="0" u="none" strike="noStrike" dirty="0">
                          <a:solidFill>
                            <a:srgbClr val="000000"/>
                          </a:solidFill>
                          <a:effectLst/>
                          <a:latin typeface="Calibri" charset="0"/>
                        </a:rPr>
                        <a:t>51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258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246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157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403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241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128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369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238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282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Anestesiología Pediátrica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dirty="0">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Angiología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Audiología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Cardiología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30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i-FI" sz="1000" b="0" i="0" u="none" strike="noStrike" dirty="0">
                          <a:solidFill>
                            <a:srgbClr val="000000"/>
                          </a:solidFill>
                          <a:effectLst/>
                          <a:latin typeface="Calibri" charset="0"/>
                        </a:rPr>
                        <a:t>18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48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Cardiología Pediátrica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Cirugía Cardiovascular Torácica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Cirugía General</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99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203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i-FI" sz="1000" b="0" i="0" u="none" strike="noStrike" dirty="0">
                          <a:solidFill>
                            <a:srgbClr val="000000"/>
                          </a:solidFill>
                          <a:effectLst/>
                          <a:latin typeface="Calibri" charset="0"/>
                        </a:rPr>
                        <a:t>302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cs-CZ" sz="1000" b="0" i="0" u="none" strike="noStrike" dirty="0">
                          <a:solidFill>
                            <a:srgbClr val="000000"/>
                          </a:solidFill>
                          <a:effectLst/>
                          <a:latin typeface="Calibri" charset="0"/>
                        </a:rPr>
                        <a:t>94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fi-FI" sz="1000" b="0" i="0" u="none" strike="noStrike" dirty="0">
                          <a:solidFill>
                            <a:srgbClr val="000000"/>
                          </a:solidFill>
                          <a:effectLst/>
                          <a:latin typeface="Calibri" charset="0"/>
                        </a:rPr>
                        <a:t>102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52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154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fi-FI" sz="1000" b="0" i="0" u="none" strike="noStrike" dirty="0">
                          <a:solidFill>
                            <a:srgbClr val="000000"/>
                          </a:solidFill>
                          <a:effectLst/>
                          <a:latin typeface="Calibri" charset="0"/>
                        </a:rPr>
                        <a:t>79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108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i-FI" sz="1000" b="0" i="0" u="none" strike="noStrike" dirty="0">
                          <a:solidFill>
                            <a:srgbClr val="000000"/>
                          </a:solidFill>
                          <a:effectLst/>
                          <a:latin typeface="Calibri" charset="0"/>
                        </a:rPr>
                        <a:t>187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ru-RU" sz="1000" b="0" i="0" u="none" strike="noStrike" dirty="0">
                          <a:solidFill>
                            <a:srgbClr val="000000"/>
                          </a:solidFill>
                          <a:effectLst/>
                          <a:latin typeface="Calibri" charset="0"/>
                        </a:rPr>
                        <a:t>57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90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Cirugía Pediátrica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Cirugía Plástica y Reconstructiva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i-FI" sz="1000" b="0" i="0" u="none" strike="noStrike" dirty="0">
                          <a:solidFill>
                            <a:srgbClr val="000000"/>
                          </a:solidFill>
                          <a:effectLst/>
                          <a:latin typeface="Calibri" charset="0"/>
                        </a:rPr>
                        <a:t>18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Dermatología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Endocrinología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i-FI" sz="1000" b="0" i="0" u="none" strike="noStrike" dirty="0">
                          <a:solidFill>
                            <a:srgbClr val="000000"/>
                          </a:solidFill>
                          <a:effectLst/>
                          <a:latin typeface="Calibri" charset="0"/>
                        </a:rPr>
                        <a:t>18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Endocrinología Pediátrica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Endoscopía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Gastroenterología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32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Gastroenterología Pediátrica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Genética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Geriatría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41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Ginecología Oncológica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Ginecología y Obstetricia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230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ru-RU" sz="1000" b="0" i="0" u="none" strike="noStrike" dirty="0">
                          <a:solidFill>
                            <a:srgbClr val="000000"/>
                          </a:solidFill>
                          <a:effectLst/>
                          <a:latin typeface="Calibri" charset="0"/>
                        </a:rPr>
                        <a:t>343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109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37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146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cs-CZ" sz="1000" b="0" i="0" u="none" strike="noStrike" dirty="0">
                          <a:solidFill>
                            <a:srgbClr val="000000"/>
                          </a:solidFill>
                          <a:effectLst/>
                          <a:latin typeface="Calibri" charset="0"/>
                        </a:rPr>
                        <a:t>114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tr-TR" sz="1000" b="0" i="0" u="none" strike="noStrike" dirty="0">
                          <a:solidFill>
                            <a:srgbClr val="000000"/>
                          </a:solidFill>
                          <a:effectLst/>
                          <a:latin typeface="Calibri" charset="0"/>
                        </a:rPr>
                        <a:t>126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240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193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83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276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fi-FI" sz="1000" b="0" i="0" u="none" strike="noStrike" dirty="0">
                          <a:solidFill>
                            <a:srgbClr val="000000"/>
                          </a:solidFill>
                          <a:effectLst/>
                          <a:latin typeface="Calibri" charset="0"/>
                        </a:rPr>
                        <a:t>180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204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Hematología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Hematología Pediátrica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err="1">
                          <a:solidFill>
                            <a:srgbClr val="000000"/>
                          </a:solidFill>
                          <a:effectLst/>
                          <a:latin typeface="Calibri" charset="0"/>
                        </a:rPr>
                        <a:t>Hemodinamia</a:t>
                      </a:r>
                      <a:endParaRPr lang="es-ES_tradnl" sz="1000" b="0" i="0" u="none" strike="noStrike">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err="1">
                          <a:solidFill>
                            <a:srgbClr val="000000"/>
                          </a:solidFill>
                          <a:effectLst/>
                          <a:latin typeface="Calibri" charset="0"/>
                        </a:rPr>
                        <a:t>Infectología</a:t>
                      </a:r>
                      <a:endParaRPr lang="es-ES_tradnl" sz="1000" b="0" i="0" u="none" strike="noStrike">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Medicina Familiar</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1,092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i-FI" sz="1000" b="0" i="0" u="none" strike="noStrike" dirty="0">
                          <a:solidFill>
                            <a:srgbClr val="000000"/>
                          </a:solidFill>
                          <a:effectLst/>
                          <a:latin typeface="Calibri" charset="0"/>
                        </a:rPr>
                        <a:t>1,152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fi-FI" sz="1000" b="0" i="0" u="none" strike="noStrike" dirty="0">
                          <a:solidFill>
                            <a:srgbClr val="000000"/>
                          </a:solidFill>
                          <a:effectLst/>
                          <a:latin typeface="Calibri" charset="0"/>
                        </a:rPr>
                        <a:t>1,160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52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1,212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1,107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ru-RU" sz="1000" b="0" i="0" u="none" strike="noStrike" dirty="0">
                          <a:solidFill>
                            <a:srgbClr val="000000"/>
                          </a:solidFill>
                          <a:effectLst/>
                          <a:latin typeface="Calibri" charset="0"/>
                        </a:rPr>
                        <a:t>57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1,164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1,052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36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1,088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1,288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i-FI" sz="1000" b="0" i="0" u="none" strike="noStrike" dirty="0">
                          <a:solidFill>
                            <a:srgbClr val="000000"/>
                          </a:solidFill>
                          <a:effectLst/>
                          <a:latin typeface="Calibri" charset="0"/>
                        </a:rPr>
                        <a:t>1,319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Medicina Física y Rehabilitación</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21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uk-UA" sz="1000" b="0" i="0" u="none" strike="noStrike" dirty="0">
                          <a:solidFill>
                            <a:srgbClr val="000000"/>
                          </a:solidFill>
                          <a:effectLst/>
                          <a:latin typeface="Calibri" charset="0"/>
                        </a:rPr>
                        <a:t>39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42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cs-CZ" sz="1000" b="0" i="0" u="none" strike="noStrike" dirty="0">
                          <a:solidFill>
                            <a:srgbClr val="000000"/>
                          </a:solidFill>
                          <a:effectLst/>
                          <a:latin typeface="Calibri" charset="0"/>
                        </a:rPr>
                        <a:t>21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21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52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Medicina del </a:t>
                      </a:r>
                      <a:r>
                        <a:rPr lang="es-ES_tradnl" sz="1000" b="0" i="0" u="none" strike="noStrike" dirty="0" err="1">
                          <a:solidFill>
                            <a:srgbClr val="000000"/>
                          </a:solidFill>
                          <a:effectLst/>
                          <a:latin typeface="Calibri" charset="0"/>
                        </a:rPr>
                        <a:t>Enfmo</a:t>
                      </a:r>
                      <a:r>
                        <a:rPr lang="es-ES_tradnl" sz="1000" b="0" i="0" u="none" strike="noStrike" dirty="0">
                          <a:solidFill>
                            <a:srgbClr val="000000"/>
                          </a:solidFill>
                          <a:effectLst/>
                          <a:latin typeface="Calibri" charset="0"/>
                        </a:rPr>
                        <a:t> </a:t>
                      </a:r>
                      <a:r>
                        <a:rPr lang="es-ES_tradnl" sz="1000" b="0" i="0" u="none" strike="noStrike" dirty="0" err="1">
                          <a:solidFill>
                            <a:srgbClr val="000000"/>
                          </a:solidFill>
                          <a:effectLst/>
                          <a:latin typeface="Calibri" charset="0"/>
                        </a:rPr>
                        <a:t>Pediatr</a:t>
                      </a:r>
                      <a:r>
                        <a:rPr lang="es-ES_tradnl" sz="1000" b="0" i="0" u="none" strike="noStrike" dirty="0">
                          <a:solidFill>
                            <a:srgbClr val="000000"/>
                          </a:solidFill>
                          <a:effectLst/>
                          <a:latin typeface="Calibri" charset="0"/>
                        </a:rPr>
                        <a:t> en Edo Crítico</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dirty="0">
                          <a:solidFill>
                            <a:srgbClr val="000000"/>
                          </a:solidFill>
                          <a:effectLst/>
                          <a:latin typeface="Calibri" charset="0"/>
                        </a:rPr>
                        <a:t>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Medicina Interna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122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239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84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i-FI" sz="1000" b="0" i="0" u="none" strike="noStrike" dirty="0">
                          <a:solidFill>
                            <a:srgbClr val="000000"/>
                          </a:solidFill>
                          <a:effectLst/>
                          <a:latin typeface="Calibri" charset="0"/>
                        </a:rPr>
                        <a:t>87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171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70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108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178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103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ru-RU" sz="1000" b="0" i="0" u="none" strike="noStrike" dirty="0">
                          <a:solidFill>
                            <a:srgbClr val="000000"/>
                          </a:solidFill>
                          <a:effectLst/>
                          <a:latin typeface="Calibri" charset="0"/>
                        </a:rPr>
                        <a:t>57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160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84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ru-RU" sz="1000" b="0" i="0" u="none" strike="noStrike" dirty="0">
                          <a:solidFill>
                            <a:srgbClr val="000000"/>
                          </a:solidFill>
                          <a:effectLst/>
                          <a:latin typeface="Calibri" charset="0"/>
                        </a:rPr>
                        <a:t>74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ru-RU" sz="1000" b="0" i="0" u="none" strike="noStrike" dirty="0">
                          <a:solidFill>
                            <a:srgbClr val="000000"/>
                          </a:solidFill>
                          <a:effectLst/>
                          <a:latin typeface="Calibri" charset="0"/>
                        </a:rPr>
                        <a:t>158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Medicina Materno Fetal</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Medicina Nuclear</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Nefrología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44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ru-RU" sz="1000" b="0" i="0" u="none" strike="noStrike" dirty="0">
                          <a:solidFill>
                            <a:srgbClr val="000000"/>
                          </a:solidFill>
                          <a:effectLst/>
                          <a:latin typeface="Calibri" charset="0"/>
                        </a:rPr>
                        <a:t>58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uk-UA" sz="1000" b="0" i="0" u="none" strike="noStrike" dirty="0">
                          <a:solidFill>
                            <a:srgbClr val="000000"/>
                          </a:solidFill>
                          <a:effectLst/>
                          <a:latin typeface="Calibri" charset="0"/>
                        </a:rPr>
                        <a:t>39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42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Nefrología Pediátrica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Neonatología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32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37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fi-FI" sz="1000" b="0" i="0" u="none" strike="noStrike" dirty="0">
                          <a:solidFill>
                            <a:srgbClr val="000000"/>
                          </a:solidFill>
                          <a:effectLst/>
                          <a:latin typeface="Calibri" charset="0"/>
                        </a:rPr>
                        <a:t>18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Neumología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21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i-FI" sz="1000" b="0" i="0" u="none" strike="noStrike" dirty="0">
                          <a:solidFill>
                            <a:srgbClr val="000000"/>
                          </a:solidFill>
                          <a:effectLst/>
                          <a:latin typeface="Calibri" charset="0"/>
                        </a:rPr>
                        <a:t>18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Neumología Pediátrica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Neurocirugía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i-FI" sz="1000" b="0" i="0" u="none" strike="noStrike" dirty="0">
                          <a:solidFill>
                            <a:srgbClr val="000000"/>
                          </a:solidFill>
                          <a:effectLst/>
                          <a:latin typeface="Calibri" charset="0"/>
                        </a:rPr>
                        <a:t>18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16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21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Neurología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21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Neurología Pediátrica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Oftalmología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40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78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36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31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36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Oncología Médica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i-FI" sz="1000" b="0" i="0" u="none" strike="noStrike" dirty="0">
                          <a:solidFill>
                            <a:srgbClr val="000000"/>
                          </a:solidFill>
                          <a:effectLst/>
                          <a:latin typeface="Calibri" charset="0"/>
                        </a:rPr>
                        <a:t>18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Oncología Pediátrica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dirty="0">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Oncología Quirúrgica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i-FI" sz="1000" b="0" i="0" u="none" strike="noStrike" dirty="0">
                          <a:solidFill>
                            <a:srgbClr val="000000"/>
                          </a:solidFill>
                          <a:effectLst/>
                          <a:latin typeface="Calibri" charset="0"/>
                        </a:rPr>
                        <a:t>18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Otorrinolaringología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69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128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42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Patología Clínica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Pediatría Médica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53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196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249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60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80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165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91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203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209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254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Proctología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Psiquiatría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Radiodiagnóstico</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cs-CZ" sz="1000" b="0" i="0" u="none" strike="noStrike" dirty="0">
                          <a:solidFill>
                            <a:srgbClr val="000000"/>
                          </a:solidFill>
                          <a:effectLst/>
                          <a:latin typeface="Calibri" charset="0"/>
                        </a:rPr>
                        <a:t>83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uk-UA" sz="1000" b="0" i="0" u="none" strike="noStrike" dirty="0">
                          <a:solidFill>
                            <a:srgbClr val="000000"/>
                          </a:solidFill>
                          <a:effectLst/>
                          <a:latin typeface="Calibri" charset="0"/>
                        </a:rPr>
                        <a:t>139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107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127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fi-FI" sz="1000" b="0" i="0" u="none" strike="noStrike" dirty="0">
                          <a:solidFill>
                            <a:srgbClr val="000000"/>
                          </a:solidFill>
                          <a:effectLst/>
                          <a:latin typeface="Calibri" charset="0"/>
                        </a:rPr>
                        <a:t>79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73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98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73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i-FI" sz="1000" b="0" i="0" u="none" strike="noStrike" dirty="0">
                          <a:solidFill>
                            <a:srgbClr val="000000"/>
                          </a:solidFill>
                          <a:effectLst/>
                          <a:latin typeface="Calibri" charset="0"/>
                        </a:rPr>
                        <a:t>87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Radioterapia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Reumatología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Salud Comunitaria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43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48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91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48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50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ru-RU" sz="1000" b="0" i="0" u="none" strike="noStrike" dirty="0">
                          <a:solidFill>
                            <a:srgbClr val="000000"/>
                          </a:solidFill>
                          <a:effectLst/>
                          <a:latin typeface="Calibri" charset="0"/>
                        </a:rPr>
                        <a:t>58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41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42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52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Salud en el Trabajo</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95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68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ru-RU" sz="1000" b="0" i="0" u="none" strike="noStrike" dirty="0">
                          <a:solidFill>
                            <a:srgbClr val="000000"/>
                          </a:solidFill>
                          <a:effectLst/>
                          <a:latin typeface="Calibri" charset="0"/>
                        </a:rPr>
                        <a:t>74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72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Terapia Intensiva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82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fi-FI" sz="1000" b="0" i="0" u="none" strike="noStrike" dirty="0">
                          <a:solidFill>
                            <a:srgbClr val="000000"/>
                          </a:solidFill>
                          <a:effectLst/>
                          <a:latin typeface="Calibri" charset="0"/>
                        </a:rPr>
                        <a:t>18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62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49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25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ru-RU" sz="1000" b="0" i="0" u="none" strike="noStrike" dirty="0">
                          <a:solidFill>
                            <a:srgbClr val="000000"/>
                          </a:solidFill>
                          <a:effectLst/>
                          <a:latin typeface="Calibri" charset="0"/>
                        </a:rPr>
                        <a:t>34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Traumatología y Ortopedia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uk-UA" sz="1000" b="0" i="0" u="none" strike="noStrike" dirty="0">
                          <a:solidFill>
                            <a:srgbClr val="000000"/>
                          </a:solidFill>
                          <a:effectLst/>
                          <a:latin typeface="Calibri" charset="0"/>
                        </a:rPr>
                        <a:t>139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133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272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cs-CZ" sz="1000" b="0" i="0" u="none" strike="noStrike" dirty="0">
                          <a:solidFill>
                            <a:srgbClr val="000000"/>
                          </a:solidFill>
                          <a:effectLst/>
                          <a:latin typeface="Calibri" charset="0"/>
                        </a:rPr>
                        <a:t>115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tr-TR" sz="1000" b="0" i="0" u="none" strike="noStrike" dirty="0">
                          <a:solidFill>
                            <a:srgbClr val="000000"/>
                          </a:solidFill>
                          <a:effectLst/>
                          <a:latin typeface="Calibri" charset="0"/>
                        </a:rPr>
                        <a:t>126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62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60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73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133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67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Urgencias</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331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104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435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244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uk-UA" sz="1000" b="0" i="0" u="none" strike="noStrike" dirty="0">
                          <a:solidFill>
                            <a:srgbClr val="000000"/>
                          </a:solidFill>
                          <a:effectLst/>
                          <a:latin typeface="Calibri" charset="0"/>
                        </a:rPr>
                        <a:t>39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283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384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438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281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325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312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368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l" fontAlgn="b"/>
                      <a:r>
                        <a:rPr lang="es-ES_tradnl" sz="1000" b="0" i="0" u="none" strike="noStrike" dirty="0">
                          <a:solidFill>
                            <a:srgbClr val="000000"/>
                          </a:solidFill>
                          <a:effectLst/>
                          <a:latin typeface="Calibri" charset="0"/>
                        </a:rPr>
                        <a:t>Urología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37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52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50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43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uk-UA" sz="1000" b="0" i="0" u="none" strike="noStrike" dirty="0">
                          <a:solidFill>
                            <a:srgbClr val="000000"/>
                          </a:solidFill>
                          <a:effectLst/>
                          <a:latin typeface="Calibri" charset="0"/>
                        </a:rPr>
                        <a:t>51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46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6597">
                <a:tc>
                  <a:txBody>
                    <a:bodyPr/>
                    <a:lstStyle/>
                    <a:p>
                      <a:pPr algn="l" fontAlgn="b"/>
                      <a:r>
                        <a:rPr lang="es-ES_tradnl" sz="1000" b="0" i="0" u="none" strike="noStrike" dirty="0">
                          <a:solidFill>
                            <a:srgbClr val="000000"/>
                          </a:solidFill>
                          <a:effectLst/>
                          <a:latin typeface="Calibri" charset="0"/>
                        </a:rPr>
                        <a:t>IMSS-Prospera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1"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1"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cs-CZ" sz="1000" b="0" i="0" u="none" strike="noStrike" dirty="0">
                          <a:solidFill>
                            <a:srgbClr val="000000"/>
                          </a:solidFill>
                          <a:effectLst/>
                          <a:latin typeface="Calibri" charset="0"/>
                        </a:rPr>
                        <a:t>117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1"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10273">
                <a:tc>
                  <a:txBody>
                    <a:bodyPr/>
                    <a:lstStyle/>
                    <a:p>
                      <a:pPr algn="ctr" fontAlgn="b"/>
                      <a:r>
                        <a:rPr lang="es-ES_tradnl" sz="1000" b="1" i="0" u="none" strike="noStrike" dirty="0">
                          <a:solidFill>
                            <a:srgbClr val="FFFFFF"/>
                          </a:solidFill>
                          <a:effectLst/>
                          <a:latin typeface="Calibri" charset="0"/>
                        </a:rPr>
                        <a:t>TOTAL</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r" fontAlgn="b"/>
                      <a:r>
                        <a:rPr lang="sk-SK" sz="1000" b="1"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fi-FI" sz="1000" b="1" i="0" u="none" strike="noStrike" dirty="0">
                          <a:solidFill>
                            <a:srgbClr val="FFFFFF"/>
                          </a:solidFill>
                          <a:effectLst/>
                          <a:latin typeface="Calibri" charset="0"/>
                        </a:rPr>
                        <a:t>2,886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r" fontAlgn="b"/>
                      <a:r>
                        <a:rPr lang="fi-FI" sz="1000" b="1" i="0" u="none" strike="noStrike" dirty="0">
                          <a:solidFill>
                            <a:srgbClr val="FFFFFF"/>
                          </a:solidFill>
                          <a:effectLst/>
                          <a:latin typeface="Calibri" charset="0"/>
                        </a:rPr>
                        <a:t>1,993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r" fontAlgn="b"/>
                      <a:r>
                        <a:rPr lang="fi-FI" sz="1000" b="1" i="0" u="none" strike="noStrike" dirty="0">
                          <a:solidFill>
                            <a:srgbClr val="FFFFFF"/>
                          </a:solidFill>
                          <a:effectLst/>
                          <a:latin typeface="Calibri" charset="0"/>
                        </a:rPr>
                        <a:t>4,879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r" fontAlgn="b"/>
                      <a:r>
                        <a:rPr lang="sk-SK" sz="1000" b="1"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fi-FI" sz="1000" b="1" i="0" u="none" strike="noStrike" dirty="0">
                          <a:solidFill>
                            <a:srgbClr val="FFFFFF"/>
                          </a:solidFill>
                          <a:effectLst/>
                          <a:latin typeface="Calibri" charset="0"/>
                        </a:rPr>
                        <a:t>2,844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r" fontAlgn="b"/>
                      <a:r>
                        <a:rPr lang="es-ES_tradnl" sz="1000" b="1" i="0" u="none" strike="noStrike" dirty="0">
                          <a:solidFill>
                            <a:srgbClr val="FFFFFF"/>
                          </a:solidFill>
                          <a:effectLst/>
                          <a:latin typeface="Calibri" charset="0"/>
                        </a:rPr>
                        <a:t>447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r" fontAlgn="b"/>
                      <a:r>
                        <a:rPr lang="is-IS" sz="1000" b="1" i="0" u="none" strike="noStrike">
                          <a:solidFill>
                            <a:srgbClr val="FFFFFF"/>
                          </a:solidFill>
                          <a:effectLst/>
                          <a:latin typeface="Calibri" charset="0"/>
                        </a:rPr>
                        <a:t>3,291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r" fontAlgn="b"/>
                      <a:r>
                        <a:rPr lang="sk-SK" sz="1000" b="1"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fi-FI" sz="1000" b="1" i="0" u="none" strike="noStrike" dirty="0">
                          <a:solidFill>
                            <a:srgbClr val="FFFFFF"/>
                          </a:solidFill>
                          <a:effectLst/>
                          <a:latin typeface="Calibri" charset="0"/>
                        </a:rPr>
                        <a:t>2,734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r" fontAlgn="b"/>
                      <a:r>
                        <a:rPr lang="es-ES_tradnl" sz="1000" b="1" i="0" u="none" strike="noStrike" dirty="0">
                          <a:solidFill>
                            <a:srgbClr val="FFFFFF"/>
                          </a:solidFill>
                          <a:effectLst/>
                          <a:latin typeface="Calibri" charset="0"/>
                        </a:rPr>
                        <a:t>955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r" fontAlgn="b"/>
                      <a:r>
                        <a:rPr lang="cs-CZ" sz="1000" b="1" i="0" u="none" strike="noStrike" dirty="0">
                          <a:solidFill>
                            <a:srgbClr val="FFFFFF"/>
                          </a:solidFill>
                          <a:effectLst/>
                          <a:latin typeface="Calibri" charset="0"/>
                        </a:rPr>
                        <a:t>3,689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r" fontAlgn="b"/>
                      <a:r>
                        <a:rPr lang="sk-SK" sz="1000" b="1"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fi-FI" sz="1000" b="1" i="0" u="none" strike="noStrike" dirty="0">
                          <a:solidFill>
                            <a:srgbClr val="FFFFFF"/>
                          </a:solidFill>
                          <a:effectLst/>
                          <a:latin typeface="Calibri" charset="0"/>
                        </a:rPr>
                        <a:t>2,746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r" fontAlgn="b"/>
                      <a:r>
                        <a:rPr lang="uk-UA" sz="1000" b="1" i="0" u="none" strike="noStrike" dirty="0">
                          <a:solidFill>
                            <a:srgbClr val="FFFFFF"/>
                          </a:solidFill>
                          <a:effectLst/>
                          <a:latin typeface="Calibri" charset="0"/>
                        </a:rPr>
                        <a:t>851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r" fontAlgn="b"/>
                      <a:r>
                        <a:rPr lang="cs-CZ" sz="1000" b="1" i="0" u="none" strike="noStrike" dirty="0">
                          <a:solidFill>
                            <a:srgbClr val="FFFFFF"/>
                          </a:solidFill>
                          <a:effectLst/>
                          <a:latin typeface="Calibri" charset="0"/>
                        </a:rPr>
                        <a:t>3,597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1" i="0" u="none" strike="noStrike">
                          <a:solidFill>
                            <a:srgbClr val="FFFFFF"/>
                          </a:solidFill>
                          <a:effectLst/>
                          <a:latin typeface="Calibri" charset="0"/>
                        </a:rPr>
                        <a:t>3,076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r" fontAlgn="b"/>
                      <a:r>
                        <a:rPr lang="is-IS" sz="1000" b="1" i="0" u="none" strike="noStrike">
                          <a:solidFill>
                            <a:srgbClr val="FFFFFF"/>
                          </a:solidFill>
                          <a:effectLst/>
                          <a:latin typeface="Calibri" charset="0"/>
                        </a:rPr>
                        <a:t>566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r" fontAlgn="b"/>
                      <a:r>
                        <a:rPr lang="is-IS" sz="1000" b="1" i="0" u="none" strike="noStrike" dirty="0">
                          <a:solidFill>
                            <a:srgbClr val="FFFFFF"/>
                          </a:solidFill>
                          <a:effectLst/>
                          <a:latin typeface="Calibri" charset="0"/>
                        </a:rPr>
                        <a:t>3,642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r>
            </a:tbl>
          </a:graphicData>
        </a:graphic>
      </p:graphicFrame>
    </p:spTree>
    <p:extLst>
      <p:ext uri="{BB962C8B-B14F-4D97-AF65-F5344CB8AC3E}">
        <p14:creationId xmlns:p14="http://schemas.microsoft.com/office/powerpoint/2010/main" val="1584457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52446" y="3068960"/>
            <a:ext cx="7772400" cy="1470025"/>
          </a:xfrm>
        </p:spPr>
        <p:txBody>
          <a:bodyPr>
            <a:normAutofit/>
          </a:bodyPr>
          <a:lstStyle/>
          <a:p>
            <a:pPr algn="l"/>
            <a:r>
              <a:rPr lang="es-MX" b="0" i="0" dirty="0" smtClean="0">
                <a:solidFill>
                  <a:srgbClr val="323232"/>
                </a:solidFill>
                <a:effectLst/>
                <a:latin typeface="Arial"/>
              </a:rPr>
              <a:t/>
            </a:r>
            <a:br>
              <a:rPr lang="es-MX" b="0" i="0" dirty="0" smtClean="0">
                <a:solidFill>
                  <a:srgbClr val="323232"/>
                </a:solidFill>
                <a:effectLst/>
                <a:latin typeface="Arial"/>
              </a:rPr>
            </a:br>
            <a:endParaRPr lang="es-MX" dirty="0"/>
          </a:p>
        </p:txBody>
      </p:sp>
      <p:sp>
        <p:nvSpPr>
          <p:cNvPr id="3" name="2 Rectángulo"/>
          <p:cNvSpPr/>
          <p:nvPr/>
        </p:nvSpPr>
        <p:spPr>
          <a:xfrm>
            <a:off x="72807" y="753333"/>
            <a:ext cx="8784975" cy="2185214"/>
          </a:xfrm>
          <a:prstGeom prst="rect">
            <a:avLst/>
          </a:prstGeom>
        </p:spPr>
        <p:txBody>
          <a:bodyPr wrap="square">
            <a:spAutoFit/>
          </a:bodyPr>
          <a:lstStyle/>
          <a:p>
            <a:pPr algn="ctr"/>
            <a:endParaRPr lang="es-MX" sz="4800" b="1" dirty="0">
              <a:solidFill>
                <a:schemeClr val="tx2">
                  <a:lumMod val="75000"/>
                </a:schemeClr>
              </a:solidFill>
              <a:latin typeface="Palatino Linotype" pitchFamily="18" charset="0"/>
            </a:endParaRPr>
          </a:p>
          <a:p>
            <a:pPr algn="ctr"/>
            <a:endParaRPr lang="es-MX" sz="4000" b="1" dirty="0">
              <a:solidFill>
                <a:schemeClr val="tx2">
                  <a:lumMod val="75000"/>
                </a:schemeClr>
              </a:solidFill>
              <a:latin typeface="Palatino Linotype" pitchFamily="18" charset="0"/>
            </a:endParaRPr>
          </a:p>
          <a:p>
            <a:pPr algn="r"/>
            <a:r>
              <a:rPr lang="es-MX" sz="4800" dirty="0" smtClean="0">
                <a:solidFill>
                  <a:schemeClr val="tx2">
                    <a:lumMod val="75000"/>
                  </a:schemeClr>
                </a:solidFill>
                <a:latin typeface="Palatino Linotype" pitchFamily="18" charset="0"/>
              </a:rPr>
              <a:t> </a:t>
            </a:r>
            <a:endParaRPr lang="es-MX" sz="4800" dirty="0">
              <a:solidFill>
                <a:schemeClr val="tx2">
                  <a:lumMod val="75000"/>
                </a:schemeClr>
              </a:solidFill>
              <a:latin typeface="Palatino Linotype"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049889413"/>
              </p:ext>
            </p:extLst>
          </p:nvPr>
        </p:nvGraphicFramePr>
        <p:xfrm>
          <a:off x="90071" y="-3806458"/>
          <a:ext cx="8891691" cy="10664458"/>
        </p:xfrm>
        <a:graphic>
          <a:graphicData uri="http://schemas.openxmlformats.org/drawingml/2006/table">
            <a:tbl>
              <a:tblPr/>
              <a:tblGrid>
                <a:gridCol w="1381968"/>
                <a:gridCol w="76005"/>
                <a:gridCol w="426534"/>
                <a:gridCol w="426534"/>
                <a:gridCol w="426534"/>
                <a:gridCol w="76005"/>
                <a:gridCol w="426534"/>
                <a:gridCol w="426534"/>
                <a:gridCol w="426534"/>
                <a:gridCol w="319901"/>
                <a:gridCol w="426534"/>
                <a:gridCol w="426534"/>
                <a:gridCol w="426534"/>
                <a:gridCol w="319901"/>
                <a:gridCol w="426534"/>
                <a:gridCol w="426534"/>
                <a:gridCol w="426534"/>
                <a:gridCol w="319901"/>
                <a:gridCol w="426534"/>
                <a:gridCol w="426534"/>
                <a:gridCol w="426534"/>
              </a:tblGrid>
              <a:tr h="101129">
                <a:tc rowSpan="2">
                  <a:txBody>
                    <a:bodyPr/>
                    <a:lstStyle/>
                    <a:p>
                      <a:pPr algn="ctr" fontAlgn="ctr"/>
                      <a:r>
                        <a:rPr lang="es-ES_tradnl" sz="1000" b="1" i="0" u="none" strike="noStrike" dirty="0">
                          <a:solidFill>
                            <a:srgbClr val="FFFFFF"/>
                          </a:solidFill>
                          <a:effectLst/>
                          <a:latin typeface="Calibri" charset="0"/>
                        </a:rPr>
                        <a:t>Especialidad</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ctr" fontAlgn="ctr"/>
                      <a:r>
                        <a:rPr lang="sk-SK" sz="1000" b="1" i="0" u="none" strike="noStrike" dirty="0">
                          <a:solidFill>
                            <a:srgbClr val="FFFFFF"/>
                          </a:solidFill>
                          <a:effectLst/>
                          <a:latin typeface="Calibri" charset="0"/>
                        </a:rPr>
                        <a:t> </a:t>
                      </a:r>
                    </a:p>
                  </a:txBody>
                  <a:tcPr marL="4859" marR="4859" marT="4859"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s-ES_tradnl" sz="1000" b="1" i="0" u="none" strike="noStrike" dirty="0">
                          <a:solidFill>
                            <a:srgbClr val="FFFFFF"/>
                          </a:solidFill>
                          <a:effectLst/>
                          <a:latin typeface="Calibri" charset="0"/>
                        </a:rPr>
                        <a:t>Residentes</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rowSpan="2">
                  <a:txBody>
                    <a:bodyPr/>
                    <a:lstStyle/>
                    <a:p>
                      <a:pPr algn="ctr" fontAlgn="ctr"/>
                      <a:r>
                        <a:rPr lang="es-ES_tradnl" sz="1000" b="1" i="0" u="none" strike="noStrike" dirty="0">
                          <a:solidFill>
                            <a:srgbClr val="FFFFFF"/>
                          </a:solidFill>
                          <a:effectLst/>
                          <a:latin typeface="Calibri" charset="0"/>
                        </a:rPr>
                        <a:t>Externos</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rowSpan="2">
                  <a:txBody>
                    <a:bodyPr/>
                    <a:lstStyle/>
                    <a:p>
                      <a:pPr algn="ctr" fontAlgn="ctr"/>
                      <a:r>
                        <a:rPr lang="nb-NO" sz="1000" b="1" i="0" u="none" strike="noStrike" dirty="0">
                          <a:solidFill>
                            <a:srgbClr val="FFFFFF"/>
                          </a:solidFill>
                          <a:effectLst/>
                          <a:latin typeface="Calibri" charset="0"/>
                        </a:rPr>
                        <a:t>Total</a:t>
                      </a:r>
                      <a:br>
                        <a:rPr lang="nb-NO" sz="1000" b="1" i="0" u="none" strike="noStrike" dirty="0">
                          <a:solidFill>
                            <a:srgbClr val="FFFFFF"/>
                          </a:solidFill>
                          <a:effectLst/>
                          <a:latin typeface="Calibri" charset="0"/>
                        </a:rPr>
                      </a:br>
                      <a:r>
                        <a:rPr lang="nb-NO" sz="1000" b="1" i="0" u="none" strike="noStrike" dirty="0">
                          <a:solidFill>
                            <a:srgbClr val="FFFFFF"/>
                          </a:solidFill>
                          <a:effectLst/>
                          <a:latin typeface="Calibri" charset="0"/>
                        </a:rPr>
                        <a:t>2012</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ctr" fontAlgn="ctr"/>
                      <a:r>
                        <a:rPr lang="sk-SK" sz="1000" b="1" i="0" u="none" strike="noStrike" dirty="0">
                          <a:solidFill>
                            <a:srgbClr val="FFFFFF"/>
                          </a:solidFill>
                          <a:effectLst/>
                          <a:latin typeface="Calibri" charset="0"/>
                        </a:rPr>
                        <a:t> </a:t>
                      </a:r>
                    </a:p>
                  </a:txBody>
                  <a:tcPr marL="4859" marR="4859" marT="4859"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s-ES_tradnl" sz="1000" b="1" i="0" u="none" strike="noStrike" dirty="0">
                          <a:solidFill>
                            <a:srgbClr val="FFFFFF"/>
                          </a:solidFill>
                          <a:effectLst/>
                          <a:latin typeface="Calibri" charset="0"/>
                        </a:rPr>
                        <a:t>Residentes</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rowSpan="2">
                  <a:txBody>
                    <a:bodyPr/>
                    <a:lstStyle/>
                    <a:p>
                      <a:pPr algn="ctr" fontAlgn="ctr"/>
                      <a:r>
                        <a:rPr lang="es-ES_tradnl" sz="1000" b="1" i="0" u="none" strike="noStrike" dirty="0">
                          <a:solidFill>
                            <a:srgbClr val="FFFFFF"/>
                          </a:solidFill>
                          <a:effectLst/>
                          <a:latin typeface="Calibri" charset="0"/>
                        </a:rPr>
                        <a:t>Externos</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rowSpan="2">
                  <a:txBody>
                    <a:bodyPr/>
                    <a:lstStyle/>
                    <a:p>
                      <a:pPr algn="ctr" fontAlgn="ctr"/>
                      <a:r>
                        <a:rPr lang="nb-NO" sz="1000" b="1" i="0" u="none" strike="noStrike" dirty="0">
                          <a:solidFill>
                            <a:srgbClr val="FFFFFF"/>
                          </a:solidFill>
                          <a:effectLst/>
                          <a:latin typeface="Calibri" charset="0"/>
                        </a:rPr>
                        <a:t>Total</a:t>
                      </a:r>
                      <a:br>
                        <a:rPr lang="nb-NO" sz="1000" b="1" i="0" u="none" strike="noStrike" dirty="0">
                          <a:solidFill>
                            <a:srgbClr val="FFFFFF"/>
                          </a:solidFill>
                          <a:effectLst/>
                          <a:latin typeface="Calibri" charset="0"/>
                        </a:rPr>
                      </a:br>
                      <a:r>
                        <a:rPr lang="nb-NO" sz="1000" b="1" i="0" u="none" strike="noStrike" dirty="0">
                          <a:solidFill>
                            <a:srgbClr val="FFFFFF"/>
                          </a:solidFill>
                          <a:effectLst/>
                          <a:latin typeface="Calibri" charset="0"/>
                        </a:rPr>
                        <a:t>2013</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ctr" fontAlgn="ctr"/>
                      <a:r>
                        <a:rPr lang="sk-SK" sz="1000" b="1" i="0" u="none" strike="noStrike" dirty="0">
                          <a:solidFill>
                            <a:srgbClr val="FFFFFF"/>
                          </a:solidFill>
                          <a:effectLst/>
                          <a:latin typeface="Calibri" charset="0"/>
                        </a:rPr>
                        <a:t> </a:t>
                      </a:r>
                    </a:p>
                  </a:txBody>
                  <a:tcPr marL="4859" marR="4859" marT="4859"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s-ES_tradnl" sz="1000" b="1" i="0" u="none" strike="noStrike" dirty="0">
                          <a:solidFill>
                            <a:srgbClr val="FFFFFF"/>
                          </a:solidFill>
                          <a:effectLst/>
                          <a:latin typeface="Calibri" charset="0"/>
                        </a:rPr>
                        <a:t>Residentes</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rowSpan="2">
                  <a:txBody>
                    <a:bodyPr/>
                    <a:lstStyle/>
                    <a:p>
                      <a:pPr algn="ctr" fontAlgn="ctr"/>
                      <a:r>
                        <a:rPr lang="es-ES_tradnl" sz="1000" b="1" i="0" u="none" strike="noStrike" dirty="0">
                          <a:solidFill>
                            <a:srgbClr val="FFFFFF"/>
                          </a:solidFill>
                          <a:effectLst/>
                          <a:latin typeface="Calibri" charset="0"/>
                        </a:rPr>
                        <a:t>Externos</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ctr" fontAlgn="ctr"/>
                      <a:r>
                        <a:rPr lang="es-ES_tradnl" sz="1000" b="1" i="0" u="none" strike="noStrike" dirty="0">
                          <a:solidFill>
                            <a:srgbClr val="FFFFFF"/>
                          </a:solidFill>
                          <a:effectLst/>
                          <a:latin typeface="Calibri" charset="0"/>
                        </a:rPr>
                        <a:t>Total</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6600"/>
                    </a:solidFill>
                  </a:tcPr>
                </a:tc>
                <a:tc>
                  <a:txBody>
                    <a:bodyPr/>
                    <a:lstStyle/>
                    <a:p>
                      <a:pPr algn="ctr" fontAlgn="ctr"/>
                      <a:r>
                        <a:rPr lang="sk-SK" sz="1000" b="1" i="0" u="none" strike="noStrike" dirty="0">
                          <a:solidFill>
                            <a:srgbClr val="FFFFFF"/>
                          </a:solidFill>
                          <a:effectLst/>
                          <a:latin typeface="Calibri" charset="0"/>
                        </a:rPr>
                        <a:t> </a:t>
                      </a:r>
                    </a:p>
                  </a:txBody>
                  <a:tcPr marL="4859" marR="4859" marT="4859"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es-ES_tradnl" sz="1000" b="1" i="0" u="none" strike="noStrike" dirty="0">
                          <a:solidFill>
                            <a:srgbClr val="FFFFFF"/>
                          </a:solidFill>
                          <a:effectLst/>
                          <a:latin typeface="Calibri" charset="0"/>
                        </a:rPr>
                        <a:t>Residentes</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rowSpan="2">
                  <a:txBody>
                    <a:bodyPr/>
                    <a:lstStyle/>
                    <a:p>
                      <a:pPr algn="ctr" fontAlgn="ctr"/>
                      <a:r>
                        <a:rPr lang="es-ES_tradnl" sz="1000" b="1" i="0" u="none" strike="noStrike" dirty="0">
                          <a:solidFill>
                            <a:srgbClr val="FFFFFF"/>
                          </a:solidFill>
                          <a:effectLst/>
                          <a:latin typeface="Calibri" charset="0"/>
                        </a:rPr>
                        <a:t>Externos</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ctr" fontAlgn="ctr"/>
                      <a:r>
                        <a:rPr lang="es-ES_tradnl" sz="1000" b="1" i="0" u="none" strike="noStrike" dirty="0">
                          <a:solidFill>
                            <a:srgbClr val="FFFFFF"/>
                          </a:solidFill>
                          <a:effectLst/>
                          <a:latin typeface="Calibri" charset="0"/>
                        </a:rPr>
                        <a:t>Total</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6600"/>
                    </a:solidFill>
                  </a:tcPr>
                </a:tc>
                <a:tc>
                  <a:txBody>
                    <a:bodyPr/>
                    <a:lstStyle/>
                    <a:p>
                      <a:pPr algn="l" fontAlgn="b"/>
                      <a:endParaRPr lang="es-ES_tradnl" sz="1000" b="1" i="0" u="none" strike="noStrike" dirty="0">
                        <a:solidFill>
                          <a:srgbClr val="000000"/>
                        </a:solidFill>
                        <a:effectLst/>
                        <a:latin typeface="Calibri" charset="0"/>
                      </a:endParaRPr>
                    </a:p>
                  </a:txBody>
                  <a:tcPr marL="4859" marR="4859" marT="4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s-ES_tradnl" sz="1000" b="1" i="0" u="none" strike="noStrike" dirty="0">
                          <a:solidFill>
                            <a:srgbClr val="FFFFFF"/>
                          </a:solidFill>
                          <a:effectLst/>
                          <a:latin typeface="Calibri" charset="0"/>
                        </a:rPr>
                        <a:t>Residentes</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rowSpan="2">
                  <a:txBody>
                    <a:bodyPr/>
                    <a:lstStyle/>
                    <a:p>
                      <a:pPr algn="ctr" fontAlgn="ctr"/>
                      <a:r>
                        <a:rPr lang="es-ES_tradnl" sz="1000" b="1" i="0" u="none" strike="noStrike" dirty="0">
                          <a:solidFill>
                            <a:srgbClr val="FFFFFF"/>
                          </a:solidFill>
                          <a:effectLst/>
                          <a:latin typeface="Calibri" charset="0"/>
                        </a:rPr>
                        <a:t>Externos</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ctr" fontAlgn="ctr"/>
                      <a:r>
                        <a:rPr lang="es-ES_tradnl" sz="1000" b="1" i="0" u="none" strike="noStrike" dirty="0">
                          <a:solidFill>
                            <a:srgbClr val="FFFFFF"/>
                          </a:solidFill>
                          <a:effectLst/>
                          <a:latin typeface="Calibri" charset="0"/>
                        </a:rPr>
                        <a:t>Total</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6600"/>
                    </a:solidFill>
                  </a:tcPr>
                </a:tc>
              </a:tr>
              <a:tr h="101129">
                <a:tc vMerge="1">
                  <a:txBody>
                    <a:bodyPr/>
                    <a:lstStyle/>
                    <a:p>
                      <a:endParaRPr lang="es-ES_tradnl"/>
                    </a:p>
                  </a:txBody>
                  <a:tcPr/>
                </a:tc>
                <a:tc>
                  <a:txBody>
                    <a:bodyPr/>
                    <a:lstStyle/>
                    <a:p>
                      <a:pPr algn="ctr" fontAlgn="ctr"/>
                      <a:r>
                        <a:rPr lang="sk-SK" sz="1000" b="1" i="0" u="none" strike="noStrike" dirty="0">
                          <a:solidFill>
                            <a:srgbClr val="FFFFFF"/>
                          </a:solidFill>
                          <a:effectLst/>
                          <a:latin typeface="Calibri" charset="0"/>
                        </a:rPr>
                        <a:t> </a:t>
                      </a:r>
                    </a:p>
                  </a:txBody>
                  <a:tcPr marL="4859" marR="4859" marT="485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fontAlgn="ctr"/>
                      <a:r>
                        <a:rPr lang="sk-SK" sz="1000" b="1" i="0" u="none" strike="noStrike" dirty="0">
                          <a:solidFill>
                            <a:srgbClr val="FFFFFF"/>
                          </a:solidFill>
                          <a:effectLst/>
                          <a:latin typeface="Calibri" charset="0"/>
                        </a:rPr>
                        <a:t> </a:t>
                      </a:r>
                    </a:p>
                  </a:txBody>
                  <a:tcPr marL="4859" marR="4859" marT="485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algn="ctr" fontAlgn="ctr"/>
                      <a:r>
                        <a:rPr lang="sk-SK" sz="1000" b="1" i="0" u="none" strike="noStrike" dirty="0">
                          <a:solidFill>
                            <a:srgbClr val="FFFFFF"/>
                          </a:solidFill>
                          <a:effectLst/>
                          <a:latin typeface="Calibri" charset="0"/>
                        </a:rPr>
                        <a:t> </a:t>
                      </a:r>
                    </a:p>
                  </a:txBody>
                  <a:tcPr marL="4859" marR="4859" marT="485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vMerge="1">
                  <a:txBody>
                    <a:bodyPr/>
                    <a:lstStyle/>
                    <a:p>
                      <a:endParaRPr lang="es-ES_tradnl"/>
                    </a:p>
                  </a:txBody>
                  <a:tcPr/>
                </a:tc>
                <a:tc vMerge="1">
                  <a:txBody>
                    <a:bodyPr/>
                    <a:lstStyle/>
                    <a:p>
                      <a:endParaRPr lang="es-ES_tradnl"/>
                    </a:p>
                  </a:txBody>
                  <a:tcPr/>
                </a:tc>
                <a:tc>
                  <a:txBody>
                    <a:bodyPr/>
                    <a:lstStyle/>
                    <a:p>
                      <a:pPr algn="ctr" fontAlgn="ctr"/>
                      <a:r>
                        <a:rPr lang="is-IS" sz="1000" b="1" i="0" u="none" strike="noStrike">
                          <a:solidFill>
                            <a:srgbClr val="FFFFFF"/>
                          </a:solidFill>
                          <a:effectLst/>
                          <a:latin typeface="Calibri" charset="0"/>
                        </a:rPr>
                        <a:t>2014</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006600"/>
                    </a:solidFill>
                  </a:tcPr>
                </a:tc>
                <a:tc>
                  <a:txBody>
                    <a:bodyPr/>
                    <a:lstStyle/>
                    <a:p>
                      <a:pPr algn="ctr" fontAlgn="ctr"/>
                      <a:r>
                        <a:rPr lang="sk-SK" sz="1000" b="1" i="0" u="none" strike="noStrike" dirty="0">
                          <a:solidFill>
                            <a:srgbClr val="FFFFFF"/>
                          </a:solidFill>
                          <a:effectLst/>
                          <a:latin typeface="Calibri" charset="0"/>
                        </a:rPr>
                        <a:t> </a:t>
                      </a:r>
                    </a:p>
                  </a:txBody>
                  <a:tcPr marL="4859" marR="4859" marT="4859"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vMerge="1">
                  <a:txBody>
                    <a:bodyPr/>
                    <a:lstStyle/>
                    <a:p>
                      <a:endParaRPr lang="es-ES_tradnl"/>
                    </a:p>
                  </a:txBody>
                  <a:tcPr/>
                </a:tc>
                <a:tc vMerge="1">
                  <a:txBody>
                    <a:bodyPr/>
                    <a:lstStyle/>
                    <a:p>
                      <a:endParaRPr lang="es-ES_tradnl"/>
                    </a:p>
                  </a:txBody>
                  <a:tcPr/>
                </a:tc>
                <a:tc>
                  <a:txBody>
                    <a:bodyPr/>
                    <a:lstStyle/>
                    <a:p>
                      <a:pPr algn="ctr" fontAlgn="ctr"/>
                      <a:r>
                        <a:rPr lang="is-IS" sz="1000" b="1" i="0" u="none" strike="noStrike">
                          <a:solidFill>
                            <a:srgbClr val="FFFFFF"/>
                          </a:solidFill>
                          <a:effectLst/>
                          <a:latin typeface="Calibri" charset="0"/>
                        </a:rPr>
                        <a:t>2015</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006600"/>
                    </a:solidFill>
                  </a:tcPr>
                </a:tc>
                <a:tc>
                  <a:txBody>
                    <a:bodyPr/>
                    <a:lstStyle/>
                    <a:p>
                      <a:pPr algn="l" fontAlgn="b"/>
                      <a:endParaRPr lang="es-ES_tradnl" sz="1000" b="1" i="0" u="none" strike="noStrike" dirty="0">
                        <a:solidFill>
                          <a:srgbClr val="000000"/>
                        </a:solidFill>
                        <a:effectLst/>
                        <a:latin typeface="Calibri" charset="0"/>
                      </a:endParaRPr>
                    </a:p>
                  </a:txBody>
                  <a:tcPr marL="4859" marR="4859" marT="4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ES_tradnl"/>
                    </a:p>
                  </a:txBody>
                  <a:tcPr/>
                </a:tc>
                <a:tc vMerge="1">
                  <a:txBody>
                    <a:bodyPr/>
                    <a:lstStyle/>
                    <a:p>
                      <a:endParaRPr lang="es-ES_tradnl"/>
                    </a:p>
                  </a:txBody>
                  <a:tcPr/>
                </a:tc>
                <a:tc>
                  <a:txBody>
                    <a:bodyPr/>
                    <a:lstStyle/>
                    <a:p>
                      <a:pPr algn="ctr" fontAlgn="ctr"/>
                      <a:r>
                        <a:rPr lang="is-IS" sz="1000" b="1" i="0" u="none" strike="noStrike">
                          <a:solidFill>
                            <a:srgbClr val="FFFFFF"/>
                          </a:solidFill>
                          <a:effectLst/>
                          <a:latin typeface="Calibri" charset="0"/>
                        </a:rPr>
                        <a:t>2016</a:t>
                      </a:r>
                    </a:p>
                  </a:txBody>
                  <a:tcPr marL="4859" marR="4859" marT="4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solidFill>
                      <a:srgbClr val="006600"/>
                    </a:solidFill>
                  </a:tcPr>
                </a:tc>
              </a:tr>
              <a:tr h="101129">
                <a:tc>
                  <a:txBody>
                    <a:bodyPr/>
                    <a:lstStyle/>
                    <a:p>
                      <a:pPr algn="l" fontAlgn="b"/>
                      <a:r>
                        <a:rPr lang="es-ES_tradnl" sz="1000" b="0" i="0" u="none" strike="noStrike" dirty="0">
                          <a:solidFill>
                            <a:srgbClr val="000000"/>
                          </a:solidFill>
                          <a:effectLst/>
                          <a:latin typeface="Calibri" charset="0"/>
                        </a:rPr>
                        <a:t>Alergia e Inmunología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sk-SK" sz="1000" b="0" i="0" u="none" strike="noStrike" dirty="0">
                          <a:solidFill>
                            <a:srgbClr val="000000"/>
                          </a:solidFill>
                          <a:effectLst/>
                          <a:latin typeface="Calibri" charset="0"/>
                        </a:rPr>
                        <a:t> </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Anatomía Patológica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42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i-FI" sz="1000" b="0" i="0" u="none" strike="noStrike" dirty="0">
                          <a:solidFill>
                            <a:srgbClr val="000000"/>
                          </a:solidFill>
                          <a:effectLst/>
                          <a:latin typeface="Calibri" charset="0"/>
                        </a:rPr>
                        <a:t>18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Anestesiología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150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267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417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207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uk-UA" sz="1000" b="0" i="0" u="none" strike="noStrike" dirty="0">
                          <a:solidFill>
                            <a:srgbClr val="000000"/>
                          </a:solidFill>
                          <a:effectLst/>
                          <a:latin typeface="Calibri" charset="0"/>
                        </a:rPr>
                        <a:t>51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258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246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157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403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241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128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369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238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282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Anestesiología Pediátrica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dirty="0">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Angiología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Audiología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Cardiología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30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i-FI" sz="1000" b="0" i="0" u="none" strike="noStrike" dirty="0">
                          <a:solidFill>
                            <a:srgbClr val="000000"/>
                          </a:solidFill>
                          <a:effectLst/>
                          <a:latin typeface="Calibri" charset="0"/>
                        </a:rPr>
                        <a:t>18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48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Cardiología Pediátrica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99133">
                <a:tc>
                  <a:txBody>
                    <a:bodyPr/>
                    <a:lstStyle/>
                    <a:p>
                      <a:pPr algn="l" fontAlgn="b"/>
                      <a:r>
                        <a:rPr lang="es-ES_tradnl" sz="1000" b="0" i="0" u="none" strike="noStrike" dirty="0">
                          <a:solidFill>
                            <a:srgbClr val="000000"/>
                          </a:solidFill>
                          <a:effectLst/>
                          <a:latin typeface="Calibri" charset="0"/>
                        </a:rPr>
                        <a:t>Cirugía Cardiovascular Torácica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34584">
                <a:tc>
                  <a:txBody>
                    <a:bodyPr/>
                    <a:lstStyle/>
                    <a:p>
                      <a:pPr algn="l" fontAlgn="b"/>
                      <a:r>
                        <a:rPr lang="es-ES_tradnl" sz="1000" b="0" i="0" u="none" strike="noStrike" dirty="0">
                          <a:solidFill>
                            <a:srgbClr val="000000"/>
                          </a:solidFill>
                          <a:effectLst/>
                          <a:latin typeface="Calibri" charset="0"/>
                        </a:rPr>
                        <a:t>Cirugía General</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99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203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i-FI" sz="1000" b="0" i="0" u="none" strike="noStrike" dirty="0">
                          <a:solidFill>
                            <a:srgbClr val="000000"/>
                          </a:solidFill>
                          <a:effectLst/>
                          <a:latin typeface="Calibri" charset="0"/>
                        </a:rPr>
                        <a:t>302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cs-CZ" sz="1000" b="0" i="0" u="none" strike="noStrike" dirty="0">
                          <a:solidFill>
                            <a:srgbClr val="000000"/>
                          </a:solidFill>
                          <a:effectLst/>
                          <a:latin typeface="Calibri" charset="0"/>
                        </a:rPr>
                        <a:t>94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fi-FI" sz="1000" b="0" i="0" u="none" strike="noStrike" dirty="0">
                          <a:solidFill>
                            <a:srgbClr val="000000"/>
                          </a:solidFill>
                          <a:effectLst/>
                          <a:latin typeface="Calibri" charset="0"/>
                        </a:rPr>
                        <a:t>102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52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154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fi-FI" sz="1000" b="0" i="0" u="none" strike="noStrike" dirty="0">
                          <a:solidFill>
                            <a:srgbClr val="000000"/>
                          </a:solidFill>
                          <a:effectLst/>
                          <a:latin typeface="Calibri" charset="0"/>
                        </a:rPr>
                        <a:t>79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108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i-FI" sz="1000" b="0" i="0" u="none" strike="noStrike" dirty="0">
                          <a:solidFill>
                            <a:srgbClr val="000000"/>
                          </a:solidFill>
                          <a:effectLst/>
                          <a:latin typeface="Calibri" charset="0"/>
                        </a:rPr>
                        <a:t>187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ru-RU" sz="1000" b="0" i="0" u="none" strike="noStrike" dirty="0">
                          <a:solidFill>
                            <a:srgbClr val="000000"/>
                          </a:solidFill>
                          <a:effectLst/>
                          <a:latin typeface="Calibri" charset="0"/>
                        </a:rPr>
                        <a:t>57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90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Cirugía Pediátrica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99133">
                <a:tc>
                  <a:txBody>
                    <a:bodyPr/>
                    <a:lstStyle/>
                    <a:p>
                      <a:pPr algn="l" fontAlgn="b"/>
                      <a:r>
                        <a:rPr lang="es-ES_tradnl" sz="1000" b="0" i="0" u="none" strike="noStrike" dirty="0">
                          <a:solidFill>
                            <a:srgbClr val="000000"/>
                          </a:solidFill>
                          <a:effectLst/>
                          <a:latin typeface="Calibri" charset="0"/>
                        </a:rPr>
                        <a:t>Cirugía Plástica y Reconstructiva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i-FI" sz="1000" b="0" i="0" u="none" strike="noStrike" dirty="0">
                          <a:solidFill>
                            <a:srgbClr val="000000"/>
                          </a:solidFill>
                          <a:effectLst/>
                          <a:latin typeface="Calibri" charset="0"/>
                        </a:rPr>
                        <a:t>18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Dermatología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Endocrinología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i-FI" sz="1000" b="0" i="0" u="none" strike="noStrike" dirty="0">
                          <a:solidFill>
                            <a:srgbClr val="000000"/>
                          </a:solidFill>
                          <a:effectLst/>
                          <a:latin typeface="Calibri" charset="0"/>
                        </a:rPr>
                        <a:t>18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Endocrinología Pediátrica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Endoscopía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Gastroenterología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32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99133">
                <a:tc>
                  <a:txBody>
                    <a:bodyPr/>
                    <a:lstStyle/>
                    <a:p>
                      <a:pPr algn="l" fontAlgn="b"/>
                      <a:r>
                        <a:rPr lang="es-ES_tradnl" sz="1000" b="0" i="0" u="none" strike="noStrike" dirty="0">
                          <a:solidFill>
                            <a:srgbClr val="000000"/>
                          </a:solidFill>
                          <a:effectLst/>
                          <a:latin typeface="Calibri" charset="0"/>
                        </a:rPr>
                        <a:t>Gastroenterología Pediátrica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Genética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Geriatría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41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Ginecología Oncológica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Ginecología y Obstetricia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230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ru-RU" sz="1000" b="0" i="0" u="none" strike="noStrike" dirty="0">
                          <a:solidFill>
                            <a:srgbClr val="000000"/>
                          </a:solidFill>
                          <a:effectLst/>
                          <a:latin typeface="Calibri" charset="0"/>
                        </a:rPr>
                        <a:t>343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109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37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146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cs-CZ" sz="1000" b="0" i="0" u="none" strike="noStrike" dirty="0">
                          <a:solidFill>
                            <a:srgbClr val="000000"/>
                          </a:solidFill>
                          <a:effectLst/>
                          <a:latin typeface="Calibri" charset="0"/>
                        </a:rPr>
                        <a:t>114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tr-TR" sz="1000" b="0" i="0" u="none" strike="noStrike" dirty="0">
                          <a:solidFill>
                            <a:srgbClr val="000000"/>
                          </a:solidFill>
                          <a:effectLst/>
                          <a:latin typeface="Calibri" charset="0"/>
                        </a:rPr>
                        <a:t>126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240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193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83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276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fi-FI" sz="1000" b="0" i="0" u="none" strike="noStrike" dirty="0">
                          <a:solidFill>
                            <a:srgbClr val="000000"/>
                          </a:solidFill>
                          <a:effectLst/>
                          <a:latin typeface="Calibri" charset="0"/>
                        </a:rPr>
                        <a:t>180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204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Hematología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Hematología Pediátrica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err="1">
                          <a:solidFill>
                            <a:srgbClr val="000000"/>
                          </a:solidFill>
                          <a:effectLst/>
                          <a:latin typeface="Calibri" charset="0"/>
                        </a:rPr>
                        <a:t>Hemodinamia</a:t>
                      </a:r>
                      <a:endParaRPr lang="es-ES_tradnl" sz="1000" b="0" i="0" u="none" strike="noStrike">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err="1">
                          <a:solidFill>
                            <a:srgbClr val="000000"/>
                          </a:solidFill>
                          <a:effectLst/>
                          <a:latin typeface="Calibri" charset="0"/>
                        </a:rPr>
                        <a:t>Infectología</a:t>
                      </a:r>
                      <a:endParaRPr lang="es-ES_tradnl" sz="1000" b="0" i="0" u="none" strike="noStrike">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Medicina Familiar</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1,092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i-FI" sz="1000" b="0" i="0" u="none" strike="noStrike" dirty="0">
                          <a:solidFill>
                            <a:srgbClr val="000000"/>
                          </a:solidFill>
                          <a:effectLst/>
                          <a:latin typeface="Calibri" charset="0"/>
                        </a:rPr>
                        <a:t>1,152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fi-FI" sz="1000" b="0" i="0" u="none" strike="noStrike" dirty="0">
                          <a:solidFill>
                            <a:srgbClr val="000000"/>
                          </a:solidFill>
                          <a:effectLst/>
                          <a:latin typeface="Calibri" charset="0"/>
                        </a:rPr>
                        <a:t>1,160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52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1,212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1,107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ru-RU" sz="1000" b="0" i="0" u="none" strike="noStrike" dirty="0">
                          <a:solidFill>
                            <a:srgbClr val="000000"/>
                          </a:solidFill>
                          <a:effectLst/>
                          <a:latin typeface="Calibri" charset="0"/>
                        </a:rPr>
                        <a:t>57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1,164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1,052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36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1,088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1,288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i-FI" sz="1000" b="0" i="0" u="none" strike="noStrike" dirty="0">
                          <a:solidFill>
                            <a:srgbClr val="000000"/>
                          </a:solidFill>
                          <a:effectLst/>
                          <a:latin typeface="Calibri" charset="0"/>
                        </a:rPr>
                        <a:t>1,319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99133">
                <a:tc>
                  <a:txBody>
                    <a:bodyPr/>
                    <a:lstStyle/>
                    <a:p>
                      <a:pPr algn="l" fontAlgn="b"/>
                      <a:r>
                        <a:rPr lang="es-ES_tradnl" sz="1000" b="0" i="0" u="none" strike="noStrike" dirty="0">
                          <a:solidFill>
                            <a:srgbClr val="000000"/>
                          </a:solidFill>
                          <a:effectLst/>
                          <a:latin typeface="Calibri" charset="0"/>
                        </a:rPr>
                        <a:t>Medicina Física y Rehabilitación</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21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uk-UA" sz="1000" b="0" i="0" u="none" strike="noStrike" dirty="0">
                          <a:solidFill>
                            <a:srgbClr val="000000"/>
                          </a:solidFill>
                          <a:effectLst/>
                          <a:latin typeface="Calibri" charset="0"/>
                        </a:rPr>
                        <a:t>39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42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cs-CZ" sz="1000" b="0" i="0" u="none" strike="noStrike" dirty="0">
                          <a:solidFill>
                            <a:srgbClr val="000000"/>
                          </a:solidFill>
                          <a:effectLst/>
                          <a:latin typeface="Calibri" charset="0"/>
                        </a:rPr>
                        <a:t>21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21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52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99133">
                <a:tc>
                  <a:txBody>
                    <a:bodyPr/>
                    <a:lstStyle/>
                    <a:p>
                      <a:pPr algn="l" fontAlgn="b"/>
                      <a:r>
                        <a:rPr lang="es-ES_tradnl" sz="1000" b="0" i="0" u="none" strike="noStrike" dirty="0">
                          <a:solidFill>
                            <a:srgbClr val="000000"/>
                          </a:solidFill>
                          <a:effectLst/>
                          <a:latin typeface="Calibri" charset="0"/>
                        </a:rPr>
                        <a:t>Medicina del </a:t>
                      </a:r>
                      <a:r>
                        <a:rPr lang="es-ES_tradnl" sz="1000" b="0" i="0" u="none" strike="noStrike" dirty="0" err="1">
                          <a:solidFill>
                            <a:srgbClr val="000000"/>
                          </a:solidFill>
                          <a:effectLst/>
                          <a:latin typeface="Calibri" charset="0"/>
                        </a:rPr>
                        <a:t>Enfmo</a:t>
                      </a:r>
                      <a:r>
                        <a:rPr lang="es-ES_tradnl" sz="1000" b="0" i="0" u="none" strike="noStrike" dirty="0">
                          <a:solidFill>
                            <a:srgbClr val="000000"/>
                          </a:solidFill>
                          <a:effectLst/>
                          <a:latin typeface="Calibri" charset="0"/>
                        </a:rPr>
                        <a:t> </a:t>
                      </a:r>
                      <a:r>
                        <a:rPr lang="es-ES_tradnl" sz="1000" b="0" i="0" u="none" strike="noStrike" dirty="0" err="1">
                          <a:solidFill>
                            <a:srgbClr val="000000"/>
                          </a:solidFill>
                          <a:effectLst/>
                          <a:latin typeface="Calibri" charset="0"/>
                        </a:rPr>
                        <a:t>Pediatr</a:t>
                      </a:r>
                      <a:r>
                        <a:rPr lang="es-ES_tradnl" sz="1000" b="0" i="0" u="none" strike="noStrike" dirty="0">
                          <a:solidFill>
                            <a:srgbClr val="000000"/>
                          </a:solidFill>
                          <a:effectLst/>
                          <a:latin typeface="Calibri" charset="0"/>
                        </a:rPr>
                        <a:t> en Edo Crítico</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dirty="0">
                          <a:solidFill>
                            <a:srgbClr val="000000"/>
                          </a:solidFill>
                          <a:effectLst/>
                          <a:latin typeface="Calibri" charset="0"/>
                        </a:rPr>
                        <a:t>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Medicina Interna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122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239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84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i-FI" sz="1000" b="0" i="0" u="none" strike="noStrike" dirty="0">
                          <a:solidFill>
                            <a:srgbClr val="000000"/>
                          </a:solidFill>
                          <a:effectLst/>
                          <a:latin typeface="Calibri" charset="0"/>
                        </a:rPr>
                        <a:t>87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171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70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108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178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103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ru-RU" sz="1000" b="0" i="0" u="none" strike="noStrike" dirty="0">
                          <a:solidFill>
                            <a:srgbClr val="000000"/>
                          </a:solidFill>
                          <a:effectLst/>
                          <a:latin typeface="Calibri" charset="0"/>
                        </a:rPr>
                        <a:t>57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160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84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ru-RU" sz="1000" b="0" i="0" u="none" strike="noStrike" dirty="0">
                          <a:solidFill>
                            <a:srgbClr val="000000"/>
                          </a:solidFill>
                          <a:effectLst/>
                          <a:latin typeface="Calibri" charset="0"/>
                        </a:rPr>
                        <a:t>74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ru-RU" sz="1000" b="0" i="0" u="none" strike="noStrike" dirty="0">
                          <a:solidFill>
                            <a:srgbClr val="000000"/>
                          </a:solidFill>
                          <a:effectLst/>
                          <a:latin typeface="Calibri" charset="0"/>
                        </a:rPr>
                        <a:t>158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Medicina Materno Fetal</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Medicina Nuclear</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Nefrología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44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ru-RU" sz="1000" b="0" i="0" u="none" strike="noStrike" dirty="0">
                          <a:solidFill>
                            <a:srgbClr val="000000"/>
                          </a:solidFill>
                          <a:effectLst/>
                          <a:latin typeface="Calibri" charset="0"/>
                        </a:rPr>
                        <a:t>58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uk-UA" sz="1000" b="0" i="0" u="none" strike="noStrike" dirty="0">
                          <a:solidFill>
                            <a:srgbClr val="000000"/>
                          </a:solidFill>
                          <a:effectLst/>
                          <a:latin typeface="Calibri" charset="0"/>
                        </a:rPr>
                        <a:t>39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42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Nefrología Pediátrica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Neonatología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32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37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fi-FI" sz="1000" b="0" i="0" u="none" strike="noStrike" dirty="0">
                          <a:solidFill>
                            <a:srgbClr val="000000"/>
                          </a:solidFill>
                          <a:effectLst/>
                          <a:latin typeface="Calibri" charset="0"/>
                        </a:rPr>
                        <a:t>18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Neumología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21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i-FI" sz="1000" b="0" i="0" u="none" strike="noStrike" dirty="0">
                          <a:solidFill>
                            <a:srgbClr val="000000"/>
                          </a:solidFill>
                          <a:effectLst/>
                          <a:latin typeface="Calibri" charset="0"/>
                        </a:rPr>
                        <a:t>18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Neumología Pediátrica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Neurocirugía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i-FI" sz="1000" b="0" i="0" u="none" strike="noStrike" dirty="0">
                          <a:solidFill>
                            <a:srgbClr val="000000"/>
                          </a:solidFill>
                          <a:effectLst/>
                          <a:latin typeface="Calibri" charset="0"/>
                        </a:rPr>
                        <a:t>18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16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21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Neurología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21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Neurología Pediátrica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Oftalmología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40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78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36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31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36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Oncología Médica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i-FI" sz="1000" b="0" i="0" u="none" strike="noStrike" dirty="0">
                          <a:solidFill>
                            <a:srgbClr val="000000"/>
                          </a:solidFill>
                          <a:effectLst/>
                          <a:latin typeface="Calibri" charset="0"/>
                        </a:rPr>
                        <a:t>18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Oncología Pediátrica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dirty="0">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Oncología Quirúrgica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i-FI" sz="1000" b="0" i="0" u="none" strike="noStrike" dirty="0">
                          <a:solidFill>
                            <a:srgbClr val="000000"/>
                          </a:solidFill>
                          <a:effectLst/>
                          <a:latin typeface="Calibri" charset="0"/>
                        </a:rPr>
                        <a:t>18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Otorrinolaringología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69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128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42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Patología Clínica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Pediatría Médica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53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196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249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60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80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165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91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203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209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254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Proctología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Psiquiatría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Radiodiagnóstico</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cs-CZ" sz="1000" b="0" i="0" u="none" strike="noStrike" dirty="0">
                          <a:solidFill>
                            <a:srgbClr val="000000"/>
                          </a:solidFill>
                          <a:effectLst/>
                          <a:latin typeface="Calibri" charset="0"/>
                        </a:rPr>
                        <a:t>83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uk-UA" sz="1000" b="0" i="0" u="none" strike="noStrike" dirty="0">
                          <a:solidFill>
                            <a:srgbClr val="000000"/>
                          </a:solidFill>
                          <a:effectLst/>
                          <a:latin typeface="Calibri" charset="0"/>
                        </a:rPr>
                        <a:t>139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107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127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fi-FI" sz="1000" b="0" i="0" u="none" strike="noStrike" dirty="0">
                          <a:solidFill>
                            <a:srgbClr val="000000"/>
                          </a:solidFill>
                          <a:effectLst/>
                          <a:latin typeface="Calibri" charset="0"/>
                        </a:rPr>
                        <a:t>79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73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98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73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fi-FI" sz="1000" b="0" i="0" u="none" strike="noStrike" dirty="0">
                          <a:solidFill>
                            <a:srgbClr val="000000"/>
                          </a:solidFill>
                          <a:effectLst/>
                          <a:latin typeface="Calibri" charset="0"/>
                        </a:rPr>
                        <a:t>87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Radioterapia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Reumatología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FFFFFF"/>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Salud Comunitaria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43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48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91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48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50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ru-RU" sz="1000" b="0" i="0" u="none" strike="noStrike" dirty="0">
                          <a:solidFill>
                            <a:srgbClr val="000000"/>
                          </a:solidFill>
                          <a:effectLst/>
                          <a:latin typeface="Calibri" charset="0"/>
                        </a:rPr>
                        <a:t>58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41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42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52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Salud en el Trabajo</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95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68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ru-RU" sz="1000" b="0" i="0" u="none" strike="noStrike" dirty="0">
                          <a:solidFill>
                            <a:srgbClr val="000000"/>
                          </a:solidFill>
                          <a:effectLst/>
                          <a:latin typeface="Calibri" charset="0"/>
                        </a:rPr>
                        <a:t>74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72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Terapia Intensiva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82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fi-FI" sz="1000" b="0" i="0" u="none" strike="noStrike" dirty="0">
                          <a:solidFill>
                            <a:srgbClr val="000000"/>
                          </a:solidFill>
                          <a:effectLst/>
                          <a:latin typeface="Calibri" charset="0"/>
                        </a:rPr>
                        <a:t>18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62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49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25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ru-RU" sz="1000" b="0" i="0" u="none" strike="noStrike" dirty="0">
                          <a:solidFill>
                            <a:srgbClr val="000000"/>
                          </a:solidFill>
                          <a:effectLst/>
                          <a:latin typeface="Calibri" charset="0"/>
                        </a:rPr>
                        <a:t>34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99133">
                <a:tc>
                  <a:txBody>
                    <a:bodyPr/>
                    <a:lstStyle/>
                    <a:p>
                      <a:pPr algn="l" fontAlgn="b"/>
                      <a:r>
                        <a:rPr lang="es-ES_tradnl" sz="1000" b="0" i="0" u="none" strike="noStrike" dirty="0">
                          <a:solidFill>
                            <a:srgbClr val="000000"/>
                          </a:solidFill>
                          <a:effectLst/>
                          <a:latin typeface="Calibri" charset="0"/>
                        </a:rPr>
                        <a:t>Traumatología y Ortopedia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uk-UA" sz="1000" b="0" i="0" u="none" strike="noStrike" dirty="0">
                          <a:solidFill>
                            <a:srgbClr val="000000"/>
                          </a:solidFill>
                          <a:effectLst/>
                          <a:latin typeface="Calibri" charset="0"/>
                        </a:rPr>
                        <a:t>139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133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272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cs-CZ" sz="1000" b="0" i="0" u="none" strike="noStrike" dirty="0">
                          <a:solidFill>
                            <a:srgbClr val="000000"/>
                          </a:solidFill>
                          <a:effectLst/>
                          <a:latin typeface="Calibri" charset="0"/>
                        </a:rPr>
                        <a:t>115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tr-TR" sz="1000" b="0" i="0" u="none" strike="noStrike" dirty="0">
                          <a:solidFill>
                            <a:srgbClr val="000000"/>
                          </a:solidFill>
                          <a:effectLst/>
                          <a:latin typeface="Calibri" charset="0"/>
                        </a:rPr>
                        <a:t>126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62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60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73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133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67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Urgencias</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331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104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435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244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uk-UA" sz="1000" b="0" i="0" u="none" strike="noStrike" dirty="0">
                          <a:solidFill>
                            <a:srgbClr val="000000"/>
                          </a:solidFill>
                          <a:effectLst/>
                          <a:latin typeface="Calibri" charset="0"/>
                        </a:rPr>
                        <a:t>39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283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384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438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281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44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325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0" i="0" u="none" strike="noStrike">
                          <a:solidFill>
                            <a:srgbClr val="000000"/>
                          </a:solidFill>
                          <a:effectLst/>
                          <a:latin typeface="Calibri" charset="0"/>
                        </a:rPr>
                        <a:t>312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368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Urología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37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15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52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is-IS" sz="1000" b="0" i="0" u="none" strike="noStrike">
                          <a:solidFill>
                            <a:srgbClr val="000000"/>
                          </a:solidFill>
                          <a:effectLst/>
                          <a:latin typeface="Calibri" charset="0"/>
                        </a:rPr>
                        <a:t>26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50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20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70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es-ES_tradnl" sz="1000" b="0" i="0" u="none" strike="noStrike" dirty="0">
                          <a:solidFill>
                            <a:srgbClr val="000000"/>
                          </a:solidFill>
                          <a:effectLst/>
                          <a:latin typeface="Calibri" charset="0"/>
                        </a:rPr>
                        <a:t>43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8</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uk-UA" sz="1000" b="0" i="0" u="none" strike="noStrike" dirty="0">
                          <a:solidFill>
                            <a:srgbClr val="000000"/>
                          </a:solidFill>
                          <a:effectLst/>
                          <a:latin typeface="Calibri" charset="0"/>
                        </a:rPr>
                        <a:t>51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es-ES_tradnl" sz="1000" b="0" i="0" u="none" strike="noStrike" dirty="0">
                          <a:solidFill>
                            <a:srgbClr val="000000"/>
                          </a:solidFill>
                          <a:effectLst/>
                          <a:latin typeface="Calibri" charset="0"/>
                        </a:rPr>
                        <a:t>46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is-IS" sz="1000" b="0" i="0" u="none" strike="noStrike">
                          <a:solidFill>
                            <a:srgbClr val="000000"/>
                          </a:solidFill>
                          <a:effectLst/>
                          <a:latin typeface="Calibri" charset="0"/>
                        </a:rPr>
                        <a:t>13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59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l" fontAlgn="b"/>
                      <a:r>
                        <a:rPr lang="es-ES_tradnl" sz="1000" b="0" i="0" u="none" strike="noStrike" dirty="0">
                          <a:solidFill>
                            <a:srgbClr val="000000"/>
                          </a:solidFill>
                          <a:effectLst/>
                          <a:latin typeface="Calibri" charset="0"/>
                        </a:rPr>
                        <a:t>IMSS-Prospera</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1"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1"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cs-CZ" sz="1000" b="0" i="0" u="none" strike="noStrike" dirty="0">
                          <a:solidFill>
                            <a:srgbClr val="000000"/>
                          </a:solidFill>
                          <a:effectLst/>
                          <a:latin typeface="Calibri" charset="0"/>
                        </a:rPr>
                        <a:t>117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1"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cs-CZ" sz="1000" b="0" i="0" u="none" strike="noStrike" dirty="0">
                          <a:solidFill>
                            <a:srgbClr val="000000"/>
                          </a:solidFill>
                          <a:effectLst/>
                          <a:latin typeface="Calibri" charset="0"/>
                        </a:rPr>
                        <a:t>117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000000"/>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sk-SK" sz="1000" b="0"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b"/>
                      <a:r>
                        <a:rPr lang="es-ES_tradnl" sz="1000" b="0" i="0" u="none" strike="noStrike" dirty="0">
                          <a:solidFill>
                            <a:srgbClr val="000000"/>
                          </a:solidFill>
                          <a:effectLst/>
                          <a:latin typeface="Calibri" charset="0"/>
                        </a:rPr>
                        <a:t>0</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01129">
                <a:tc>
                  <a:txBody>
                    <a:bodyPr/>
                    <a:lstStyle/>
                    <a:p>
                      <a:pPr algn="ctr" fontAlgn="b"/>
                      <a:r>
                        <a:rPr lang="es-ES_tradnl" sz="1000" b="1" i="0" u="none" strike="noStrike" dirty="0">
                          <a:solidFill>
                            <a:srgbClr val="FFFFFF"/>
                          </a:solidFill>
                          <a:effectLst/>
                          <a:latin typeface="Calibri" charset="0"/>
                        </a:rPr>
                        <a:t>TOTAL</a:t>
                      </a: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r" fontAlgn="b"/>
                      <a:r>
                        <a:rPr lang="sk-SK" sz="1000" b="1"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fi-FI" sz="1000" b="1" i="0" u="none" strike="noStrike" dirty="0">
                          <a:solidFill>
                            <a:srgbClr val="FFFFFF"/>
                          </a:solidFill>
                          <a:effectLst/>
                          <a:latin typeface="Calibri" charset="0"/>
                        </a:rPr>
                        <a:t>2,886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r" fontAlgn="b"/>
                      <a:r>
                        <a:rPr lang="fi-FI" sz="1000" b="1" i="0" u="none" strike="noStrike" dirty="0">
                          <a:solidFill>
                            <a:srgbClr val="FFFFFF"/>
                          </a:solidFill>
                          <a:effectLst/>
                          <a:latin typeface="Calibri" charset="0"/>
                        </a:rPr>
                        <a:t>1,993</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r" fontAlgn="b"/>
                      <a:r>
                        <a:rPr lang="fi-FI" sz="1000" b="1" i="0" u="none" strike="noStrike" dirty="0">
                          <a:solidFill>
                            <a:srgbClr val="FFFFFF"/>
                          </a:solidFill>
                          <a:effectLst/>
                          <a:latin typeface="Calibri" charset="0"/>
                        </a:rPr>
                        <a:t>4,879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r" fontAlgn="b"/>
                      <a:r>
                        <a:rPr lang="sk-SK" sz="1000" b="1"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fi-FI" sz="1000" b="1" i="0" u="none" strike="noStrike" dirty="0">
                          <a:solidFill>
                            <a:srgbClr val="FFFFFF"/>
                          </a:solidFill>
                          <a:effectLst/>
                          <a:latin typeface="Calibri" charset="0"/>
                        </a:rPr>
                        <a:t>2,844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r" fontAlgn="b"/>
                      <a:r>
                        <a:rPr lang="es-ES_tradnl" sz="1000" b="1" i="0" u="none" strike="noStrike" dirty="0">
                          <a:solidFill>
                            <a:srgbClr val="FFFFFF"/>
                          </a:solidFill>
                          <a:effectLst/>
                          <a:latin typeface="Calibri" charset="0"/>
                        </a:rPr>
                        <a:t>447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r" fontAlgn="b"/>
                      <a:r>
                        <a:rPr lang="is-IS" sz="1000" b="1" i="0" u="none" strike="noStrike">
                          <a:solidFill>
                            <a:srgbClr val="FFFFFF"/>
                          </a:solidFill>
                          <a:effectLst/>
                          <a:latin typeface="Calibri" charset="0"/>
                        </a:rPr>
                        <a:t>3,291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r" fontAlgn="b"/>
                      <a:r>
                        <a:rPr lang="sk-SK" sz="1000" b="1"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fi-FI" sz="1000" b="1" i="0" u="none" strike="noStrike" dirty="0">
                          <a:solidFill>
                            <a:srgbClr val="FFFFFF"/>
                          </a:solidFill>
                          <a:effectLst/>
                          <a:latin typeface="Calibri" charset="0"/>
                        </a:rPr>
                        <a:t>2,734</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r" fontAlgn="b"/>
                      <a:r>
                        <a:rPr lang="es-ES_tradnl" sz="1000" b="1" i="0" u="none" strike="noStrike" dirty="0">
                          <a:solidFill>
                            <a:srgbClr val="FFFFFF"/>
                          </a:solidFill>
                          <a:effectLst/>
                          <a:latin typeface="Calibri" charset="0"/>
                        </a:rPr>
                        <a:t>955</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r" fontAlgn="b"/>
                      <a:r>
                        <a:rPr lang="cs-CZ" sz="1000" b="1" i="0" u="none" strike="noStrike" dirty="0">
                          <a:solidFill>
                            <a:srgbClr val="FFFFFF"/>
                          </a:solidFill>
                          <a:effectLst/>
                          <a:latin typeface="Calibri" charset="0"/>
                        </a:rPr>
                        <a:t>3,689</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r" fontAlgn="b"/>
                      <a:r>
                        <a:rPr lang="sk-SK" sz="1000" b="1" i="0" u="none" strike="noStrike" dirty="0">
                          <a:solidFill>
                            <a:srgbClr val="FFFFFF"/>
                          </a:solidFill>
                          <a:effectLst/>
                          <a:latin typeface="Calibri" charset="0"/>
                        </a:rPr>
                        <a:t> </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rgbClr val="FFFFFF"/>
                    </a:solidFill>
                  </a:tcPr>
                </a:tc>
                <a:tc>
                  <a:txBody>
                    <a:bodyPr/>
                    <a:lstStyle/>
                    <a:p>
                      <a:pPr algn="r" fontAlgn="b"/>
                      <a:r>
                        <a:rPr lang="fi-FI" sz="1000" b="1" i="0" u="none" strike="noStrike" dirty="0">
                          <a:solidFill>
                            <a:srgbClr val="FFFFFF"/>
                          </a:solidFill>
                          <a:effectLst/>
                          <a:latin typeface="Calibri" charset="0"/>
                        </a:rPr>
                        <a:t>2,746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r" fontAlgn="b"/>
                      <a:r>
                        <a:rPr lang="uk-UA" sz="1000" b="1" i="0" u="none" strike="noStrike" dirty="0">
                          <a:solidFill>
                            <a:srgbClr val="FFFFFF"/>
                          </a:solidFill>
                          <a:effectLst/>
                          <a:latin typeface="Calibri" charset="0"/>
                        </a:rPr>
                        <a:t>851</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r" fontAlgn="b"/>
                      <a:r>
                        <a:rPr lang="cs-CZ" sz="1000" b="1" i="0" u="none" strike="noStrike" dirty="0">
                          <a:solidFill>
                            <a:srgbClr val="FFFFFF"/>
                          </a:solidFill>
                          <a:effectLst/>
                          <a:latin typeface="Calibri" charset="0"/>
                        </a:rPr>
                        <a:t>3,597</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l" fontAlgn="b"/>
                      <a:endParaRPr lang="es-ES_tradnl" sz="1000" b="0" i="0" u="none" strike="noStrike" dirty="0">
                        <a:solidFill>
                          <a:srgbClr val="000000"/>
                        </a:solidFill>
                        <a:effectLst/>
                        <a:latin typeface="Calibri" charset="0"/>
                      </a:endParaRPr>
                    </a:p>
                  </a:txBody>
                  <a:tcPr marL="4859" marR="4859"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r" fontAlgn="b"/>
                      <a:r>
                        <a:rPr lang="is-IS" sz="1000" b="1" i="0" u="none" strike="noStrike">
                          <a:solidFill>
                            <a:srgbClr val="FFFFFF"/>
                          </a:solidFill>
                          <a:effectLst/>
                          <a:latin typeface="Calibri" charset="0"/>
                        </a:rPr>
                        <a:t>3,076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r" fontAlgn="b"/>
                      <a:r>
                        <a:rPr lang="is-IS" sz="1000" b="1" i="0" u="none" strike="noStrike">
                          <a:solidFill>
                            <a:srgbClr val="FFFFFF"/>
                          </a:solidFill>
                          <a:effectLst/>
                          <a:latin typeface="Calibri" charset="0"/>
                        </a:rPr>
                        <a:t>566</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c>
                  <a:txBody>
                    <a:bodyPr/>
                    <a:lstStyle/>
                    <a:p>
                      <a:pPr algn="r" fontAlgn="b"/>
                      <a:r>
                        <a:rPr lang="is-IS" sz="1000" b="1" i="0" u="none" strike="noStrike" dirty="0">
                          <a:solidFill>
                            <a:srgbClr val="FFFFFF"/>
                          </a:solidFill>
                          <a:effectLst/>
                          <a:latin typeface="Calibri" charset="0"/>
                        </a:rPr>
                        <a:t>3,642</a:t>
                      </a:r>
                    </a:p>
                  </a:txBody>
                  <a:tcPr marL="4859" marR="29153" marT="4859"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6600"/>
                    </a:solidFill>
                  </a:tcPr>
                </a:tc>
              </a:tr>
            </a:tbl>
          </a:graphicData>
        </a:graphic>
      </p:graphicFrame>
    </p:spTree>
    <p:extLst>
      <p:ext uri="{BB962C8B-B14F-4D97-AF65-F5344CB8AC3E}">
        <p14:creationId xmlns:p14="http://schemas.microsoft.com/office/powerpoint/2010/main" val="20958529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5963" y="733246"/>
            <a:ext cx="8784976" cy="5201424"/>
          </a:xfrm>
          <a:prstGeom prst="rect">
            <a:avLst/>
          </a:prstGeom>
          <a:noFill/>
        </p:spPr>
        <p:txBody>
          <a:bodyPr wrap="square" rtlCol="0">
            <a:spAutoFit/>
          </a:bodyPr>
          <a:lstStyle/>
          <a:p>
            <a:pPr algn="ctr"/>
            <a:endParaRPr lang="es-MX" sz="1600" b="1" dirty="0" smtClean="0"/>
          </a:p>
          <a:p>
            <a:pPr algn="ctr"/>
            <a:endParaRPr lang="es-MX" dirty="0"/>
          </a:p>
          <a:p>
            <a:pPr marL="285750" indent="-285750" algn="just">
              <a:buFont typeface="Wingdings" panose="05000000000000000000" pitchFamily="2" charset="2"/>
              <a:buChar char="§"/>
            </a:pPr>
            <a:endParaRPr lang="es-MX" dirty="0" smtClean="0"/>
          </a:p>
          <a:p>
            <a:pPr marL="285750" indent="-285750" algn="just">
              <a:buFont typeface="Wingdings" panose="05000000000000000000" pitchFamily="2" charset="2"/>
              <a:buChar char="§"/>
            </a:pPr>
            <a:r>
              <a:rPr lang="es-MX" sz="2400" dirty="0" smtClean="0"/>
              <a:t>Solo hemos hablado de cantidad pero no de la calidad de los alumnos.</a:t>
            </a:r>
          </a:p>
          <a:p>
            <a:pPr marL="285750" indent="-285750" algn="just">
              <a:buFont typeface="Wingdings" panose="05000000000000000000" pitchFamily="2" charset="2"/>
              <a:buChar char="§"/>
            </a:pPr>
            <a:endParaRPr lang="es-MX" sz="2400" dirty="0"/>
          </a:p>
          <a:p>
            <a:pPr marL="285750" indent="-285750" algn="just">
              <a:buFont typeface="Wingdings" panose="05000000000000000000" pitchFamily="2" charset="2"/>
              <a:buChar char="§"/>
            </a:pPr>
            <a:r>
              <a:rPr lang="es-MX" sz="2400" dirty="0" smtClean="0"/>
              <a:t>Se debe de disponer de información  confiable</a:t>
            </a:r>
            <a:r>
              <a:rPr lang="es-MX" sz="2400" dirty="0"/>
              <a:t> </a:t>
            </a:r>
            <a:r>
              <a:rPr lang="es-MX" sz="2400" dirty="0" smtClean="0"/>
              <a:t>y empoderar a los grupos de especialistas</a:t>
            </a:r>
            <a:r>
              <a:rPr lang="es-MX" sz="2400" dirty="0"/>
              <a:t> </a:t>
            </a:r>
            <a:r>
              <a:rPr lang="es-MX" sz="2400" dirty="0" smtClean="0"/>
              <a:t>para este fin.</a:t>
            </a:r>
          </a:p>
          <a:p>
            <a:pPr algn="just"/>
            <a:endParaRPr lang="es-MX" sz="2400" dirty="0" smtClean="0"/>
          </a:p>
          <a:p>
            <a:pPr marL="285750" indent="-285750" algn="just">
              <a:buFont typeface="Wingdings" panose="05000000000000000000" pitchFamily="2" charset="2"/>
              <a:buChar char="§"/>
            </a:pPr>
            <a:r>
              <a:rPr lang="es-MX" sz="2400" dirty="0" smtClean="0"/>
              <a:t>Es </a:t>
            </a:r>
            <a:r>
              <a:rPr lang="es-MX" sz="2400" dirty="0"/>
              <a:t>indispensable determinar el modelo de </a:t>
            </a:r>
            <a:r>
              <a:rPr lang="es-MX" sz="2400" dirty="0" smtClean="0"/>
              <a:t>atención médica,  el proyecto de Universalidad es una gran oportunidad.</a:t>
            </a:r>
            <a:endParaRPr lang="es-MX" sz="2400" dirty="0"/>
          </a:p>
          <a:p>
            <a:pPr marL="285750" indent="-285750" algn="just">
              <a:buFont typeface="Wingdings" panose="05000000000000000000" pitchFamily="2" charset="2"/>
              <a:buChar char="§"/>
            </a:pPr>
            <a:endParaRPr lang="es-MX" sz="2400" dirty="0" smtClean="0"/>
          </a:p>
          <a:p>
            <a:pPr marL="285750" indent="-285750" algn="just">
              <a:buFont typeface="Wingdings" panose="05000000000000000000" pitchFamily="2" charset="2"/>
              <a:buChar char="§"/>
            </a:pPr>
            <a:r>
              <a:rPr lang="es-MX" sz="2400" dirty="0" smtClean="0"/>
              <a:t>Es deseable contar con una instancia técnica de información y análisis, un observatorio de RH en Salud.  </a:t>
            </a:r>
          </a:p>
          <a:p>
            <a:pPr marL="285750" indent="-285750" algn="just">
              <a:buFont typeface="Wingdings" panose="05000000000000000000" pitchFamily="2" charset="2"/>
              <a:buChar char="§"/>
            </a:pPr>
            <a:endParaRPr lang="es-MX" sz="1600" dirty="0"/>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44624"/>
            <a:ext cx="1154741" cy="1295183"/>
          </a:xfrm>
          <a:prstGeom prst="rect">
            <a:avLst/>
          </a:prstGeom>
        </p:spPr>
      </p:pic>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44624"/>
            <a:ext cx="1368152" cy="1295184"/>
          </a:xfrm>
          <a:prstGeom prst="rect">
            <a:avLst/>
          </a:prstGeom>
        </p:spPr>
      </p:pic>
      <p:sp>
        <p:nvSpPr>
          <p:cNvPr id="3" name="CuadroTexto 2"/>
          <p:cNvSpPr txBox="1"/>
          <p:nvPr/>
        </p:nvSpPr>
        <p:spPr>
          <a:xfrm>
            <a:off x="2771800" y="733246"/>
            <a:ext cx="3744416" cy="461665"/>
          </a:xfrm>
          <a:prstGeom prst="rect">
            <a:avLst/>
          </a:prstGeom>
          <a:noFill/>
        </p:spPr>
        <p:txBody>
          <a:bodyPr wrap="square" rtlCol="0">
            <a:spAutoFit/>
          </a:bodyPr>
          <a:lstStyle/>
          <a:p>
            <a:r>
              <a:rPr lang="es-ES_tradnl" sz="2400" b="1" dirty="0" smtClean="0"/>
              <a:t>CONSIDERACIONES FINALES</a:t>
            </a:r>
            <a:endParaRPr lang="es-ES_tradnl" sz="2400" b="1" dirty="0"/>
          </a:p>
        </p:txBody>
      </p:sp>
    </p:spTree>
    <p:extLst>
      <p:ext uri="{BB962C8B-B14F-4D97-AF65-F5344CB8AC3E}">
        <p14:creationId xmlns:p14="http://schemas.microsoft.com/office/powerpoint/2010/main" val="28964279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512" y="1916832"/>
            <a:ext cx="8784976" cy="5232202"/>
          </a:xfrm>
          <a:prstGeom prst="rect">
            <a:avLst/>
          </a:prstGeom>
        </p:spPr>
        <p:txBody>
          <a:bodyPr wrap="square">
            <a:spAutoFit/>
          </a:bodyPr>
          <a:lstStyle/>
          <a:p>
            <a:pPr marL="457200" indent="-457200" algn="just">
              <a:spcBef>
                <a:spcPts val="600"/>
              </a:spcBef>
              <a:spcAft>
                <a:spcPts val="600"/>
              </a:spcAft>
              <a:buFont typeface="Wingdings" panose="05000000000000000000" pitchFamily="2" charset="2"/>
              <a:buChar char="§"/>
              <a:defRPr/>
            </a:pPr>
            <a:r>
              <a:rPr lang="es-ES" sz="2400" dirty="0" smtClean="0"/>
              <a:t>Se </a:t>
            </a:r>
            <a:r>
              <a:rPr lang="es-ES" sz="2400" dirty="0"/>
              <a:t>debe hacer una reforma profunda a la educación </a:t>
            </a:r>
            <a:r>
              <a:rPr lang="es-ES" sz="2400" dirty="0" smtClean="0"/>
              <a:t>médica de manera coordinada con el Sistema Nacional de </a:t>
            </a:r>
            <a:r>
              <a:rPr lang="es-ES" sz="2400" dirty="0" smtClean="0"/>
              <a:t>Salud.</a:t>
            </a:r>
            <a:endParaRPr lang="es-ES" sz="2400" dirty="0"/>
          </a:p>
          <a:p>
            <a:pPr marL="457200" indent="-457200" algn="just">
              <a:spcBef>
                <a:spcPts val="600"/>
              </a:spcBef>
              <a:spcAft>
                <a:spcPts val="600"/>
              </a:spcAft>
              <a:buFont typeface="Wingdings" panose="05000000000000000000" pitchFamily="2" charset="2"/>
              <a:buChar char="§"/>
              <a:defRPr/>
            </a:pPr>
            <a:r>
              <a:rPr lang="es-ES" sz="2400" dirty="0" smtClean="0"/>
              <a:t>Urge </a:t>
            </a:r>
            <a:r>
              <a:rPr lang="es-ES" sz="2400" dirty="0"/>
              <a:t>tener un sistema integral para formar recursos humanos para la salud, en particular para los médicos</a:t>
            </a:r>
            <a:r>
              <a:rPr lang="es-ES" sz="2400" dirty="0" smtClean="0"/>
              <a:t>.</a:t>
            </a:r>
            <a:endParaRPr lang="es-ES" sz="2400" dirty="0"/>
          </a:p>
          <a:p>
            <a:pPr marL="457200" indent="-457200" algn="just">
              <a:spcBef>
                <a:spcPts val="600"/>
              </a:spcBef>
              <a:spcAft>
                <a:spcPts val="600"/>
              </a:spcAft>
              <a:buFont typeface="Wingdings" panose="05000000000000000000" pitchFamily="2" charset="2"/>
              <a:buChar char="§"/>
              <a:defRPr/>
            </a:pPr>
            <a:r>
              <a:rPr lang="es-ES" sz="2400" dirty="0" smtClean="0"/>
              <a:t>El proceso </a:t>
            </a:r>
            <a:r>
              <a:rPr lang="es-ES" sz="2400" dirty="0"/>
              <a:t>de selección de residentes </a:t>
            </a:r>
            <a:r>
              <a:rPr lang="es-ES" sz="2400" dirty="0" smtClean="0"/>
              <a:t>debe </a:t>
            </a:r>
            <a:r>
              <a:rPr lang="es-ES" sz="2400" dirty="0"/>
              <a:t>ser </a:t>
            </a:r>
            <a:r>
              <a:rPr lang="es-ES" sz="2400" dirty="0" smtClean="0"/>
              <a:t>revisado.</a:t>
            </a:r>
            <a:endParaRPr lang="es-ES" sz="2400" dirty="0"/>
          </a:p>
          <a:p>
            <a:pPr marL="457200" indent="-457200" algn="just">
              <a:spcBef>
                <a:spcPts val="600"/>
              </a:spcBef>
              <a:spcAft>
                <a:spcPts val="600"/>
              </a:spcAft>
              <a:buFont typeface="Wingdings" panose="05000000000000000000" pitchFamily="2" charset="2"/>
              <a:buChar char="§"/>
              <a:defRPr/>
            </a:pPr>
            <a:r>
              <a:rPr lang="es-ES" sz="2400" dirty="0"/>
              <a:t>Fortalecer la coordinación entre </a:t>
            </a:r>
            <a:r>
              <a:rPr lang="es-ES" sz="2400" dirty="0" smtClean="0"/>
              <a:t>las instituciones de educación superior, las de salud y los  profesionales.</a:t>
            </a:r>
          </a:p>
          <a:p>
            <a:pPr marL="457200" indent="-457200" algn="just">
              <a:spcBef>
                <a:spcPts val="600"/>
              </a:spcBef>
              <a:spcAft>
                <a:spcPts val="600"/>
              </a:spcAft>
              <a:buFont typeface="Wingdings" panose="05000000000000000000" pitchFamily="2" charset="2"/>
              <a:buChar char="§"/>
              <a:defRPr/>
            </a:pPr>
            <a:r>
              <a:rPr lang="es-ES" sz="2400" dirty="0" smtClean="0"/>
              <a:t>Debemos de formar los médicos que necesita el SNS.</a:t>
            </a:r>
          </a:p>
          <a:p>
            <a:pPr marL="457200" indent="-457200" algn="just">
              <a:spcBef>
                <a:spcPts val="600"/>
              </a:spcBef>
              <a:spcAft>
                <a:spcPts val="600"/>
              </a:spcAft>
              <a:buFont typeface="Wingdings" panose="05000000000000000000" pitchFamily="2" charset="2"/>
              <a:buChar char="§"/>
              <a:defRPr/>
            </a:pPr>
            <a:endParaRPr lang="es-ES" sz="2400" dirty="0" smtClean="0"/>
          </a:p>
          <a:p>
            <a:pPr marL="457200" indent="-457200" algn="just">
              <a:spcBef>
                <a:spcPts val="600"/>
              </a:spcBef>
              <a:spcAft>
                <a:spcPts val="600"/>
              </a:spcAft>
              <a:buFont typeface="Wingdings" panose="05000000000000000000" pitchFamily="2" charset="2"/>
              <a:buChar char="§"/>
              <a:defRPr/>
            </a:pPr>
            <a:endParaRPr lang="es-ES" sz="2400" dirty="0"/>
          </a:p>
          <a:p>
            <a:pPr marL="457200" indent="-457200" algn="just">
              <a:spcBef>
                <a:spcPts val="600"/>
              </a:spcBef>
              <a:spcAft>
                <a:spcPts val="600"/>
              </a:spcAft>
              <a:buFont typeface="Wingdings" panose="05000000000000000000" pitchFamily="2" charset="2"/>
              <a:buChar char="§"/>
              <a:defRPr/>
            </a:pPr>
            <a:endParaRPr lang="es-ES" sz="2400" dirty="0" smtClean="0"/>
          </a:p>
        </p:txBody>
      </p:sp>
      <p:sp>
        <p:nvSpPr>
          <p:cNvPr id="3" name="2 Rectángulo"/>
          <p:cNvSpPr/>
          <p:nvPr/>
        </p:nvSpPr>
        <p:spPr>
          <a:xfrm>
            <a:off x="2771265" y="692215"/>
            <a:ext cx="3744951" cy="461665"/>
          </a:xfrm>
          <a:prstGeom prst="rect">
            <a:avLst/>
          </a:prstGeom>
        </p:spPr>
        <p:txBody>
          <a:bodyPr wrap="square">
            <a:spAutoFit/>
          </a:bodyPr>
          <a:lstStyle/>
          <a:p>
            <a:pPr algn="ctr"/>
            <a:r>
              <a:rPr lang="es-MX" sz="2400" b="1" dirty="0" smtClean="0"/>
              <a:t>CONSIDERACIONES FINALES</a:t>
            </a:r>
            <a:endParaRPr lang="es-MX" sz="2400" b="1" dirty="0"/>
          </a:p>
        </p:txBody>
      </p:sp>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44624"/>
            <a:ext cx="1154741" cy="1295183"/>
          </a:xfrm>
          <a:prstGeom prst="rect">
            <a:avLst/>
          </a:prstGeom>
        </p:spPr>
      </p:pic>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44624"/>
            <a:ext cx="1368152" cy="1295184"/>
          </a:xfrm>
          <a:prstGeom prst="rect">
            <a:avLst/>
          </a:prstGeom>
        </p:spPr>
      </p:pic>
    </p:spTree>
    <p:extLst>
      <p:ext uri="{BB962C8B-B14F-4D97-AF65-F5344CB8AC3E}">
        <p14:creationId xmlns:p14="http://schemas.microsoft.com/office/powerpoint/2010/main" val="2896427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bwMode="auto">
          <a:xfrm>
            <a:off x="108811" y="116632"/>
            <a:ext cx="8712968" cy="51125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914400" lvl="1" indent="-457200" algn="just">
              <a:spcBef>
                <a:spcPct val="20000"/>
              </a:spcBef>
              <a:spcAft>
                <a:spcPts val="600"/>
              </a:spcAft>
              <a:buFont typeface="Wingdings" pitchFamily="2" charset="2"/>
              <a:buChar char="v"/>
              <a:defRPr/>
            </a:pPr>
            <a:endParaRPr lang="es-MX" sz="2400" dirty="0" smtClean="0"/>
          </a:p>
          <a:p>
            <a:pPr lvl="1" algn="just">
              <a:spcBef>
                <a:spcPct val="20000"/>
              </a:spcBef>
              <a:spcAft>
                <a:spcPts val="600"/>
              </a:spcAft>
              <a:defRPr/>
            </a:pPr>
            <a:r>
              <a:rPr lang="es-ES" sz="2400" dirty="0" smtClean="0"/>
              <a:t>			       </a:t>
            </a:r>
            <a:r>
              <a:rPr lang="es-ES" sz="2400" b="1" dirty="0" smtClean="0">
                <a:solidFill>
                  <a:schemeClr val="tx2">
                    <a:lumMod val="75000"/>
                  </a:schemeClr>
                </a:solidFill>
              </a:rPr>
              <a:t>INTRODUCCIÓN</a:t>
            </a:r>
          </a:p>
          <a:p>
            <a:pPr lvl="1" algn="just">
              <a:spcBef>
                <a:spcPct val="20000"/>
              </a:spcBef>
              <a:spcAft>
                <a:spcPts val="600"/>
              </a:spcAft>
              <a:defRPr/>
            </a:pPr>
            <a:endParaRPr lang="es-MX" sz="2400" b="1" dirty="0" smtClean="0">
              <a:solidFill>
                <a:schemeClr val="tx2">
                  <a:lumMod val="75000"/>
                </a:schemeClr>
              </a:solidFill>
            </a:endParaRPr>
          </a:p>
          <a:p>
            <a:pPr marL="914400" lvl="1" indent="-457200" algn="just">
              <a:spcBef>
                <a:spcPct val="20000"/>
              </a:spcBef>
              <a:spcAft>
                <a:spcPts val="600"/>
              </a:spcAft>
              <a:buFont typeface="Wingdings" pitchFamily="2" charset="2"/>
              <a:buChar char="§"/>
              <a:defRPr/>
            </a:pPr>
            <a:r>
              <a:rPr lang="es-MX" sz="2400" dirty="0" smtClean="0"/>
              <a:t>En un ensayo publicado en el 2009 por José Narro  refiere que había 80 escuelas de Medicina</a:t>
            </a:r>
            <a:endParaRPr lang="es-ES" sz="2400" dirty="0" smtClean="0"/>
          </a:p>
          <a:p>
            <a:pPr marL="914400" lvl="1" indent="-457200" algn="just">
              <a:spcBef>
                <a:spcPct val="20000"/>
              </a:spcBef>
              <a:spcAft>
                <a:spcPts val="600"/>
              </a:spcAft>
              <a:buFont typeface="Wingdings" pitchFamily="2" charset="2"/>
              <a:buChar char="§"/>
              <a:defRPr/>
            </a:pPr>
            <a:r>
              <a:rPr lang="es-ES" sz="2400" dirty="0" smtClean="0"/>
              <a:t>La matricula era de más de 80 mil estudiantes. De primer ingreso más de 16 mil alumnos y casi 11 mil egresaban/año.</a:t>
            </a:r>
          </a:p>
          <a:p>
            <a:pPr marL="914400" lvl="1" indent="-457200" algn="just">
              <a:spcBef>
                <a:spcPct val="20000"/>
              </a:spcBef>
              <a:spcAft>
                <a:spcPts val="600"/>
              </a:spcAft>
              <a:buFont typeface="Wingdings" pitchFamily="2" charset="2"/>
              <a:buChar char="§"/>
              <a:defRPr/>
            </a:pPr>
            <a:r>
              <a:rPr lang="es-ES" sz="2400" dirty="0" smtClean="0"/>
              <a:t>Actualmente  el número puede superar </a:t>
            </a:r>
            <a:r>
              <a:rPr lang="es-ES" sz="2400" dirty="0"/>
              <a:t> </a:t>
            </a:r>
            <a:r>
              <a:rPr lang="es-ES" sz="2400" dirty="0" smtClean="0"/>
              <a:t>probablemente las 130</a:t>
            </a:r>
            <a:r>
              <a:rPr lang="es-ES" sz="2400" dirty="0"/>
              <a:t> </a:t>
            </a:r>
            <a:r>
              <a:rPr lang="es-ES" sz="2400" dirty="0" smtClean="0"/>
              <a:t>escuelas y facultades.</a:t>
            </a:r>
          </a:p>
          <a:p>
            <a:pPr marL="914400" lvl="1" indent="-457200" algn="just">
              <a:spcBef>
                <a:spcPct val="20000"/>
              </a:spcBef>
              <a:spcAft>
                <a:spcPts val="600"/>
              </a:spcAft>
              <a:buFont typeface="Wingdings" pitchFamily="2" charset="2"/>
              <a:buChar char="§"/>
              <a:defRPr/>
            </a:pPr>
            <a:r>
              <a:rPr lang="es-ES" sz="2400" dirty="0" smtClean="0"/>
              <a:t>Anualmente egresan alrededor de 15,000 alumnos por año en todo el territorio nacional.</a:t>
            </a:r>
          </a:p>
          <a:p>
            <a:pPr marL="914400" lvl="1" indent="-457200" algn="just">
              <a:spcBef>
                <a:spcPct val="20000"/>
              </a:spcBef>
              <a:spcAft>
                <a:spcPts val="1200"/>
              </a:spcAft>
              <a:buFont typeface="Wingdings" pitchFamily="2" charset="2"/>
              <a:buChar char="§"/>
              <a:defRPr/>
            </a:pPr>
            <a:endParaRPr lang="es-ES" sz="2200" dirty="0" smtClean="0"/>
          </a:p>
          <a:p>
            <a:pPr marL="914400" lvl="1" indent="-457200" algn="just">
              <a:spcBef>
                <a:spcPct val="20000"/>
              </a:spcBef>
              <a:spcAft>
                <a:spcPts val="1200"/>
              </a:spcAft>
              <a:buFont typeface="Wingdings" pitchFamily="2" charset="2"/>
              <a:buChar char="§"/>
              <a:defRPr/>
            </a:pPr>
            <a:endParaRPr lang="es-MX" sz="2400" dirty="0" smtClean="0"/>
          </a:p>
        </p:txBody>
      </p:sp>
      <p:pic>
        <p:nvPicPr>
          <p:cNvPr id="10"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44624"/>
            <a:ext cx="1154741" cy="1295183"/>
          </a:xfrm>
          <a:prstGeom prst="rect">
            <a:avLst/>
          </a:prstGeom>
        </p:spPr>
      </p:pic>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44624"/>
            <a:ext cx="1368152" cy="1295184"/>
          </a:xfrm>
          <a:prstGeom prst="rect">
            <a:avLst/>
          </a:prstGeom>
        </p:spPr>
      </p:pic>
    </p:spTree>
    <p:extLst>
      <p:ext uri="{BB962C8B-B14F-4D97-AF65-F5344CB8AC3E}">
        <p14:creationId xmlns:p14="http://schemas.microsoft.com/office/powerpoint/2010/main" val="101609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223133862"/>
              </p:ext>
            </p:extLst>
          </p:nvPr>
        </p:nvGraphicFramePr>
        <p:xfrm>
          <a:off x="1043608" y="3291840"/>
          <a:ext cx="7278054" cy="3566160"/>
        </p:xfrm>
        <a:graphic>
          <a:graphicData uri="http://schemas.openxmlformats.org/drawingml/2006/table">
            <a:tbl>
              <a:tblPr firstRow="1" bandRow="1">
                <a:tableStyleId>{5C22544A-7EE6-4342-B048-85BDC9FD1C3A}</a:tableStyleId>
              </a:tblPr>
              <a:tblGrid>
                <a:gridCol w="2552566"/>
                <a:gridCol w="1612147"/>
                <a:gridCol w="1612147"/>
                <a:gridCol w="1501194"/>
              </a:tblGrid>
              <a:tr h="316231">
                <a:tc>
                  <a:txBody>
                    <a:bodyPr/>
                    <a:lstStyle/>
                    <a:p>
                      <a:pPr algn="ctr"/>
                      <a:r>
                        <a:rPr lang="es-ES" sz="2000" b="1" dirty="0" smtClean="0">
                          <a:solidFill>
                            <a:schemeClr val="bg1"/>
                          </a:solidFill>
                        </a:rPr>
                        <a:t>Estado</a:t>
                      </a:r>
                      <a:endParaRPr lang="es-MX" sz="20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2000" b="1" dirty="0" smtClean="0">
                          <a:solidFill>
                            <a:schemeClr val="bg1"/>
                          </a:solidFill>
                        </a:rPr>
                        <a:t>Públicas</a:t>
                      </a:r>
                      <a:endParaRPr lang="es-MX" sz="20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2000" b="1" dirty="0" smtClean="0">
                          <a:solidFill>
                            <a:schemeClr val="bg1"/>
                          </a:solidFill>
                        </a:rPr>
                        <a:t>Privadas</a:t>
                      </a:r>
                      <a:endParaRPr lang="es-MX" sz="20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2000" b="1" dirty="0" smtClean="0">
                          <a:solidFill>
                            <a:schemeClr val="bg1"/>
                          </a:solidFill>
                        </a:rPr>
                        <a:t>TOTAL</a:t>
                      </a:r>
                      <a:endParaRPr lang="es-MX" sz="20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r h="316231">
                <a:tc>
                  <a:txBody>
                    <a:bodyPr/>
                    <a:lstStyle/>
                    <a:p>
                      <a:pPr algn="ctr"/>
                      <a:r>
                        <a:rPr lang="es-ES" sz="2000" b="0" dirty="0" smtClean="0">
                          <a:solidFill>
                            <a:schemeClr val="tx1"/>
                          </a:solidFill>
                        </a:rPr>
                        <a:t>Acreditadas</a:t>
                      </a:r>
                      <a:endParaRPr lang="es-MX"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2000" b="0" dirty="0" smtClean="0">
                          <a:solidFill>
                            <a:schemeClr val="tx1"/>
                          </a:solidFill>
                        </a:rPr>
                        <a:t>32</a:t>
                      </a:r>
                      <a:endParaRPr lang="es-MX"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2000" b="0" dirty="0" smtClean="0">
                          <a:solidFill>
                            <a:schemeClr val="tx1"/>
                          </a:solidFill>
                        </a:rPr>
                        <a:t>20</a:t>
                      </a:r>
                      <a:endParaRPr lang="es-MX"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2000" b="0" dirty="0" smtClean="0">
                          <a:solidFill>
                            <a:schemeClr val="tx1"/>
                          </a:solidFill>
                        </a:rPr>
                        <a:t>52</a:t>
                      </a:r>
                      <a:endParaRPr lang="es-MX"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6231">
                <a:tc>
                  <a:txBody>
                    <a:bodyPr/>
                    <a:lstStyle/>
                    <a:p>
                      <a:pPr algn="ctr"/>
                      <a:r>
                        <a:rPr lang="es-ES" sz="2000" b="0" dirty="0" smtClean="0">
                          <a:solidFill>
                            <a:schemeClr val="tx1"/>
                          </a:solidFill>
                        </a:rPr>
                        <a:t>Reciente creación</a:t>
                      </a:r>
                      <a:endParaRPr lang="es-MX"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2000" b="0" dirty="0" smtClean="0">
                          <a:solidFill>
                            <a:schemeClr val="tx1"/>
                          </a:solidFill>
                        </a:rPr>
                        <a:t>2</a:t>
                      </a:r>
                      <a:endParaRPr lang="es-MX"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2000" b="0" dirty="0" smtClean="0">
                          <a:solidFill>
                            <a:schemeClr val="tx1"/>
                          </a:solidFill>
                        </a:rPr>
                        <a:t>10</a:t>
                      </a:r>
                      <a:endParaRPr lang="es-MX"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2000" b="0" dirty="0" smtClean="0">
                          <a:solidFill>
                            <a:schemeClr val="tx1"/>
                          </a:solidFill>
                        </a:rPr>
                        <a:t>12</a:t>
                      </a:r>
                      <a:endParaRPr lang="es-MX"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6231">
                <a:tc>
                  <a:txBody>
                    <a:bodyPr/>
                    <a:lstStyle/>
                    <a:p>
                      <a:pPr algn="ctr"/>
                      <a:r>
                        <a:rPr lang="es-ES" sz="2000" b="0" dirty="0" smtClean="0">
                          <a:solidFill>
                            <a:schemeClr val="tx1"/>
                          </a:solidFill>
                        </a:rPr>
                        <a:t>No acreditadas</a:t>
                      </a:r>
                      <a:endParaRPr lang="es-MX"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2000" b="0" dirty="0" smtClean="0">
                          <a:solidFill>
                            <a:schemeClr val="tx1"/>
                          </a:solidFill>
                        </a:rPr>
                        <a:t>7</a:t>
                      </a:r>
                      <a:endParaRPr lang="es-MX"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2000" b="0" dirty="0" smtClean="0">
                          <a:solidFill>
                            <a:schemeClr val="tx1"/>
                          </a:solidFill>
                        </a:rPr>
                        <a:t>6</a:t>
                      </a:r>
                      <a:endParaRPr lang="es-MX"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2000" b="0" dirty="0" smtClean="0">
                          <a:solidFill>
                            <a:schemeClr val="tx1"/>
                          </a:solidFill>
                        </a:rPr>
                        <a:t>13</a:t>
                      </a:r>
                      <a:endParaRPr lang="es-MX"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6231">
                <a:tc>
                  <a:txBody>
                    <a:bodyPr/>
                    <a:lstStyle/>
                    <a:p>
                      <a:pPr algn="ctr"/>
                      <a:r>
                        <a:rPr lang="es-ES" sz="2000" b="0" dirty="0" smtClean="0">
                          <a:solidFill>
                            <a:schemeClr val="tx1"/>
                          </a:solidFill>
                        </a:rPr>
                        <a:t>Acreditación vencida</a:t>
                      </a:r>
                      <a:endParaRPr lang="es-MX"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2000" b="0" dirty="0" smtClean="0">
                          <a:solidFill>
                            <a:schemeClr val="tx1"/>
                          </a:solidFill>
                        </a:rPr>
                        <a:t>9</a:t>
                      </a:r>
                      <a:endParaRPr lang="es-MX"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2000" b="0" dirty="0" smtClean="0">
                          <a:solidFill>
                            <a:schemeClr val="tx1"/>
                          </a:solidFill>
                        </a:rPr>
                        <a:t>1</a:t>
                      </a:r>
                      <a:endParaRPr lang="es-MX"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2000" b="0" dirty="0" smtClean="0">
                          <a:solidFill>
                            <a:schemeClr val="tx1"/>
                          </a:solidFill>
                        </a:rPr>
                        <a:t>10</a:t>
                      </a:r>
                      <a:endParaRPr lang="es-MX"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6231">
                <a:tc>
                  <a:txBody>
                    <a:bodyPr/>
                    <a:lstStyle/>
                    <a:p>
                      <a:pPr algn="ctr"/>
                      <a:r>
                        <a:rPr lang="es-ES" sz="2000" b="0" dirty="0" smtClean="0">
                          <a:solidFill>
                            <a:schemeClr val="tx1"/>
                          </a:solidFill>
                        </a:rPr>
                        <a:t>Opinión  no favorable</a:t>
                      </a:r>
                      <a:endParaRPr lang="es-MX"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2000" b="0" dirty="0" smtClean="0">
                          <a:solidFill>
                            <a:schemeClr val="tx1"/>
                          </a:solidFill>
                        </a:rPr>
                        <a:t>-</a:t>
                      </a:r>
                      <a:endParaRPr lang="es-MX"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2000" b="0" dirty="0" smtClean="0">
                          <a:solidFill>
                            <a:schemeClr val="tx1"/>
                          </a:solidFill>
                        </a:rPr>
                        <a:t>5</a:t>
                      </a:r>
                      <a:endParaRPr lang="es-MX"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2000" b="0" dirty="0" smtClean="0">
                          <a:solidFill>
                            <a:schemeClr val="tx1"/>
                          </a:solidFill>
                        </a:rPr>
                        <a:t>5</a:t>
                      </a:r>
                      <a:endParaRPr lang="es-MX"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6231">
                <a:tc>
                  <a:txBody>
                    <a:bodyPr/>
                    <a:lstStyle/>
                    <a:p>
                      <a:pPr algn="ctr"/>
                      <a:r>
                        <a:rPr lang="es-ES" sz="2000" b="0" dirty="0" smtClean="0">
                          <a:solidFill>
                            <a:schemeClr val="tx1"/>
                          </a:solidFill>
                        </a:rPr>
                        <a:t>Opinión favorable</a:t>
                      </a:r>
                      <a:endParaRPr lang="es-MX"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2000" b="0" dirty="0" smtClean="0">
                          <a:solidFill>
                            <a:schemeClr val="tx1"/>
                          </a:solidFill>
                        </a:rPr>
                        <a:t>1</a:t>
                      </a:r>
                      <a:endParaRPr lang="es-MX"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2000" b="0" dirty="0" smtClean="0">
                          <a:solidFill>
                            <a:schemeClr val="tx1"/>
                          </a:solidFill>
                        </a:rPr>
                        <a:t>5</a:t>
                      </a:r>
                      <a:endParaRPr lang="es-MX"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2000" b="0" dirty="0" smtClean="0">
                          <a:solidFill>
                            <a:schemeClr val="tx1"/>
                          </a:solidFill>
                        </a:rPr>
                        <a:t>6</a:t>
                      </a:r>
                      <a:endParaRPr lang="es-MX"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6231">
                <a:tc>
                  <a:txBody>
                    <a:bodyPr/>
                    <a:lstStyle/>
                    <a:p>
                      <a:pPr algn="ctr"/>
                      <a:r>
                        <a:rPr lang="es-ES" sz="2000" b="0" dirty="0" smtClean="0">
                          <a:solidFill>
                            <a:schemeClr val="tx1"/>
                          </a:solidFill>
                        </a:rPr>
                        <a:t>Sin información</a:t>
                      </a:r>
                      <a:endParaRPr lang="es-MX"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2000" b="0" dirty="0" smtClean="0">
                          <a:solidFill>
                            <a:schemeClr val="tx1"/>
                          </a:solidFill>
                        </a:rPr>
                        <a:t>4</a:t>
                      </a:r>
                      <a:endParaRPr lang="es-MX"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2000" b="0" dirty="0" smtClean="0">
                          <a:solidFill>
                            <a:schemeClr val="tx1"/>
                          </a:solidFill>
                        </a:rPr>
                        <a:t>-</a:t>
                      </a:r>
                      <a:endParaRPr lang="es-MX"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2000" b="0" dirty="0" smtClean="0">
                          <a:solidFill>
                            <a:schemeClr val="tx1"/>
                          </a:solidFill>
                        </a:rPr>
                        <a:t>4</a:t>
                      </a:r>
                      <a:endParaRPr lang="es-MX"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6231">
                <a:tc>
                  <a:txBody>
                    <a:bodyPr/>
                    <a:lstStyle/>
                    <a:p>
                      <a:pPr algn="ctr"/>
                      <a:r>
                        <a:rPr lang="es-ES" sz="2000" b="0" dirty="0" smtClean="0">
                          <a:solidFill>
                            <a:schemeClr val="tx1"/>
                          </a:solidFill>
                        </a:rPr>
                        <a:t>TOTAL</a:t>
                      </a:r>
                      <a:endParaRPr lang="es-MX"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2000" b="0" dirty="0" smtClean="0">
                          <a:solidFill>
                            <a:schemeClr val="tx1"/>
                          </a:solidFill>
                        </a:rPr>
                        <a:t>55</a:t>
                      </a:r>
                      <a:endParaRPr lang="es-MX"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2000" b="0" dirty="0" smtClean="0">
                          <a:solidFill>
                            <a:schemeClr val="tx1"/>
                          </a:solidFill>
                        </a:rPr>
                        <a:t>47</a:t>
                      </a:r>
                      <a:endParaRPr lang="es-MX"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2000" b="0" dirty="0" smtClean="0">
                          <a:solidFill>
                            <a:schemeClr val="tx1"/>
                          </a:solidFill>
                        </a:rPr>
                        <a:t>102</a:t>
                      </a:r>
                      <a:endParaRPr lang="es-MX"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CuadroTexto 1"/>
          <p:cNvSpPr txBox="1"/>
          <p:nvPr/>
        </p:nvSpPr>
        <p:spPr>
          <a:xfrm>
            <a:off x="0" y="1608154"/>
            <a:ext cx="9144000" cy="1200329"/>
          </a:xfrm>
          <a:prstGeom prst="rect">
            <a:avLst/>
          </a:prstGeom>
          <a:noFill/>
        </p:spPr>
        <p:txBody>
          <a:bodyPr wrap="square" rtlCol="0">
            <a:spAutoFit/>
          </a:bodyPr>
          <a:lstStyle/>
          <a:p>
            <a:pPr algn="ctr"/>
            <a:r>
              <a:rPr lang="es-MX" sz="2400" b="1" dirty="0" smtClean="0"/>
              <a:t>NO TODAS LAS ESCUELAS GARANTIZAN LA CALIDAD DE LA EDUCACIÓN</a:t>
            </a:r>
          </a:p>
          <a:p>
            <a:pPr algn="ctr"/>
            <a:r>
              <a:rPr lang="es-MX" sz="2400" b="1" dirty="0" smtClean="0"/>
              <a:t>NO HAY UNA RELACI</a:t>
            </a:r>
            <a:r>
              <a:rPr lang="es-ES" sz="2400" b="1" dirty="0" smtClean="0"/>
              <a:t>ÓN ADEMÁS ENTRE FACULTADES ACREDITADAS Y HOSPITALES O UNIDADES CERTIFICADAS</a:t>
            </a:r>
            <a:endParaRPr lang="es-MX" sz="2400" b="1" dirty="0"/>
          </a:p>
        </p:txBody>
      </p:sp>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44624"/>
            <a:ext cx="1154741" cy="1295183"/>
          </a:xfrm>
          <a:prstGeom prst="rect">
            <a:avLst/>
          </a:prstGeom>
        </p:spPr>
      </p:pic>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44624"/>
            <a:ext cx="1368152" cy="1295184"/>
          </a:xfrm>
          <a:prstGeom prst="rect">
            <a:avLst/>
          </a:prstGeom>
        </p:spPr>
      </p:pic>
    </p:spTree>
    <p:extLst>
      <p:ext uri="{BB962C8B-B14F-4D97-AF65-F5344CB8AC3E}">
        <p14:creationId xmlns:p14="http://schemas.microsoft.com/office/powerpoint/2010/main" val="2896427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bwMode="auto">
          <a:xfrm>
            <a:off x="323528" y="1196752"/>
            <a:ext cx="8634015" cy="49162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indent="-457200" algn="just">
              <a:lnSpc>
                <a:spcPct val="150000"/>
              </a:lnSpc>
              <a:spcBef>
                <a:spcPts val="600"/>
              </a:spcBef>
              <a:spcAft>
                <a:spcPts val="600"/>
              </a:spcAft>
              <a:buFont typeface="Wingdings" panose="05000000000000000000" pitchFamily="2" charset="2"/>
              <a:buChar char="§"/>
              <a:defRPr/>
            </a:pPr>
            <a:r>
              <a:rPr lang="es-ES" sz="2400" dirty="0" smtClean="0"/>
              <a:t>Es bien conocido el doble perfil epidemiológico que tiene nuestro país, con enfermedades crónico degenerativas por un lado e infecciosas por otro, donde además coexisten temas como accidentes, violencia, drogadicción y salud mental entre otros.</a:t>
            </a:r>
            <a:r>
              <a:rPr lang="es-ES_tradnl" sz="2400" dirty="0"/>
              <a:t>  </a:t>
            </a:r>
            <a:r>
              <a:rPr lang="es-ES_tradnl" sz="2400" dirty="0" smtClean="0"/>
              <a:t>As</a:t>
            </a:r>
            <a:r>
              <a:rPr lang="es-ES" sz="2400" dirty="0" smtClean="0"/>
              <a:t>í mismo es sabido la mala distribución de médicos que existe en el país, tanto generales como especialistas.</a:t>
            </a:r>
          </a:p>
          <a:p>
            <a:pPr marL="457200" indent="-457200" algn="just">
              <a:lnSpc>
                <a:spcPct val="150000"/>
              </a:lnSpc>
              <a:spcBef>
                <a:spcPts val="600"/>
              </a:spcBef>
              <a:spcAft>
                <a:spcPts val="600"/>
              </a:spcAft>
              <a:buFont typeface="Wingdings" panose="05000000000000000000" pitchFamily="2" charset="2"/>
              <a:buChar char="§"/>
              <a:defRPr/>
            </a:pPr>
            <a:r>
              <a:rPr lang="es-ES" sz="2400" dirty="0" smtClean="0"/>
              <a:t>¿Qué competencias debe tener el alumno recién egresado?</a:t>
            </a:r>
          </a:p>
          <a:p>
            <a:pPr marL="457200" indent="-457200" algn="just">
              <a:lnSpc>
                <a:spcPct val="150000"/>
              </a:lnSpc>
              <a:spcBef>
                <a:spcPts val="600"/>
              </a:spcBef>
              <a:spcAft>
                <a:spcPts val="600"/>
              </a:spcAft>
              <a:buFont typeface="Wingdings" panose="05000000000000000000" pitchFamily="2" charset="2"/>
              <a:buChar char="§"/>
              <a:defRPr/>
            </a:pPr>
            <a:r>
              <a:rPr lang="es-ES" sz="2400" dirty="0" smtClean="0"/>
              <a:t> ¿Qué número de médicos debe formar el país</a:t>
            </a:r>
            <a:r>
              <a:rPr lang="es-ES" sz="2400" dirty="0" smtClean="0"/>
              <a:t>?</a:t>
            </a:r>
          </a:p>
          <a:p>
            <a:pPr marL="457200" indent="-457200" algn="just">
              <a:lnSpc>
                <a:spcPct val="150000"/>
              </a:lnSpc>
              <a:spcBef>
                <a:spcPts val="600"/>
              </a:spcBef>
              <a:spcAft>
                <a:spcPts val="600"/>
              </a:spcAft>
              <a:buFont typeface="Wingdings" panose="05000000000000000000" pitchFamily="2" charset="2"/>
              <a:buChar char="§"/>
              <a:defRPr/>
            </a:pPr>
            <a:r>
              <a:rPr lang="es-ES" sz="2400" dirty="0" smtClean="0"/>
              <a:t>¿Donde van a trabajar?</a:t>
            </a:r>
            <a:endParaRPr lang="es-ES" sz="2400" dirty="0" smtClean="0"/>
          </a:p>
          <a:p>
            <a:pPr marL="457200" indent="-457200" algn="just">
              <a:lnSpc>
                <a:spcPct val="150000"/>
              </a:lnSpc>
              <a:spcBef>
                <a:spcPts val="600"/>
              </a:spcBef>
              <a:spcAft>
                <a:spcPts val="600"/>
              </a:spcAft>
              <a:buFont typeface="Wingdings" panose="05000000000000000000" pitchFamily="2" charset="2"/>
              <a:buChar char="§"/>
              <a:defRPr/>
            </a:pPr>
            <a:endParaRPr lang="es-ES" sz="2400" dirty="0" smtClean="0"/>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44624"/>
            <a:ext cx="1154741" cy="1295183"/>
          </a:xfrm>
          <a:prstGeom prst="rect">
            <a:avLst/>
          </a:prstGeom>
        </p:spPr>
      </p:pic>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44624"/>
            <a:ext cx="1368152" cy="1295184"/>
          </a:xfrm>
          <a:prstGeom prst="rect">
            <a:avLst/>
          </a:prstGeom>
        </p:spPr>
      </p:pic>
    </p:spTree>
    <p:extLst>
      <p:ext uri="{BB962C8B-B14F-4D97-AF65-F5344CB8AC3E}">
        <p14:creationId xmlns:p14="http://schemas.microsoft.com/office/powerpoint/2010/main" val="2896427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bwMode="auto">
          <a:xfrm>
            <a:off x="453529" y="1196752"/>
            <a:ext cx="8634015" cy="49162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indent="-457200" algn="just">
              <a:lnSpc>
                <a:spcPct val="150000"/>
              </a:lnSpc>
              <a:spcBef>
                <a:spcPts val="600"/>
              </a:spcBef>
              <a:spcAft>
                <a:spcPts val="600"/>
              </a:spcAft>
              <a:buFont typeface="Wingdings" panose="05000000000000000000" pitchFamily="2" charset="2"/>
              <a:buChar char="§"/>
              <a:defRPr/>
            </a:pPr>
            <a:r>
              <a:rPr lang="es-ES" sz="2400" dirty="0" smtClean="0"/>
              <a:t>Egresan por año 15,000 médicos generales, con los rezagados se presentan más de 40,000 por año al ENARM.</a:t>
            </a:r>
          </a:p>
          <a:p>
            <a:pPr marL="457200" indent="-457200" algn="just">
              <a:lnSpc>
                <a:spcPct val="150000"/>
              </a:lnSpc>
              <a:spcBef>
                <a:spcPts val="600"/>
              </a:spcBef>
              <a:spcAft>
                <a:spcPts val="600"/>
              </a:spcAft>
              <a:buFont typeface="Wingdings" panose="05000000000000000000" pitchFamily="2" charset="2"/>
              <a:buChar char="§"/>
              <a:defRPr/>
            </a:pPr>
            <a:r>
              <a:rPr lang="es-ES" sz="2400" dirty="0" smtClean="0"/>
              <a:t>Médicos generales contratados por año ????</a:t>
            </a:r>
          </a:p>
          <a:p>
            <a:pPr marL="457200" indent="-457200" algn="just">
              <a:lnSpc>
                <a:spcPct val="150000"/>
              </a:lnSpc>
              <a:spcBef>
                <a:spcPts val="600"/>
              </a:spcBef>
              <a:spcAft>
                <a:spcPts val="600"/>
              </a:spcAft>
              <a:buFont typeface="Wingdings" panose="05000000000000000000" pitchFamily="2" charset="2"/>
              <a:buChar char="§"/>
              <a:defRPr/>
            </a:pPr>
            <a:r>
              <a:rPr lang="es-ES" sz="2400" dirty="0" smtClean="0"/>
              <a:t>8,000 residentes por año en el SNS, la mayoría en el IMSS</a:t>
            </a:r>
          </a:p>
          <a:p>
            <a:pPr marL="457200" indent="-457200" algn="just">
              <a:lnSpc>
                <a:spcPct val="150000"/>
              </a:lnSpc>
              <a:spcBef>
                <a:spcPts val="600"/>
              </a:spcBef>
              <a:spcAft>
                <a:spcPts val="600"/>
              </a:spcAft>
              <a:buFont typeface="Wingdings" panose="05000000000000000000" pitchFamily="2" charset="2"/>
              <a:buChar char="§"/>
              <a:defRPr/>
            </a:pPr>
            <a:r>
              <a:rPr lang="es-ES" sz="2400" dirty="0" smtClean="0"/>
              <a:t>El IMSS contrata médicos especialistas particularmente médicos familiares, no médicos generales, el ISSSTE poco y los SESAS a través del sistema de precarios sin prestaciones y bajo salario.</a:t>
            </a:r>
          </a:p>
          <a:p>
            <a:pPr marL="457200" indent="-457200" algn="just">
              <a:lnSpc>
                <a:spcPct val="150000"/>
              </a:lnSpc>
              <a:spcBef>
                <a:spcPts val="600"/>
              </a:spcBef>
              <a:spcAft>
                <a:spcPts val="600"/>
              </a:spcAft>
              <a:buFont typeface="Wingdings" panose="05000000000000000000" pitchFamily="2" charset="2"/>
              <a:buChar char="§"/>
              <a:defRPr/>
            </a:pPr>
            <a:r>
              <a:rPr lang="es-ES" sz="2400" dirty="0" smtClean="0"/>
              <a:t>El IMSS tiene vacantes varios miles de plazas de médicos generales. ¿No deberíamos formar médicos familiares?</a:t>
            </a:r>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44624"/>
            <a:ext cx="1154741" cy="1295183"/>
          </a:xfrm>
          <a:prstGeom prst="rect">
            <a:avLst/>
          </a:prstGeom>
        </p:spPr>
      </p:pic>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44624"/>
            <a:ext cx="1368152" cy="1295184"/>
          </a:xfrm>
          <a:prstGeom prst="rect">
            <a:avLst/>
          </a:prstGeom>
        </p:spPr>
      </p:pic>
    </p:spTree>
    <p:extLst>
      <p:ext uri="{BB962C8B-B14F-4D97-AF65-F5344CB8AC3E}">
        <p14:creationId xmlns:p14="http://schemas.microsoft.com/office/powerpoint/2010/main" val="1060403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bwMode="auto">
          <a:xfrm>
            <a:off x="323527" y="1533026"/>
            <a:ext cx="8634015" cy="49162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indent="-457200" algn="just">
              <a:lnSpc>
                <a:spcPct val="150000"/>
              </a:lnSpc>
              <a:spcBef>
                <a:spcPts val="600"/>
              </a:spcBef>
              <a:spcAft>
                <a:spcPts val="600"/>
              </a:spcAft>
              <a:buFont typeface="Wingdings" panose="05000000000000000000" pitchFamily="2" charset="2"/>
              <a:buChar char="§"/>
              <a:defRPr/>
            </a:pPr>
            <a:r>
              <a:rPr lang="es-ES" sz="2400" dirty="0" smtClean="0"/>
              <a:t>Existen heterogeneidad </a:t>
            </a:r>
            <a:r>
              <a:rPr lang="es-ES" sz="2400" dirty="0"/>
              <a:t>en la </a:t>
            </a:r>
            <a:r>
              <a:rPr lang="es-ES" sz="2400" dirty="0" smtClean="0"/>
              <a:t>calidad de la educación pregrado.</a:t>
            </a:r>
          </a:p>
          <a:p>
            <a:pPr marL="457200" indent="-457200" algn="just">
              <a:lnSpc>
                <a:spcPct val="150000"/>
              </a:lnSpc>
              <a:spcBef>
                <a:spcPts val="600"/>
              </a:spcBef>
              <a:spcAft>
                <a:spcPts val="600"/>
              </a:spcAft>
              <a:buFont typeface="Wingdings" panose="05000000000000000000" pitchFamily="2" charset="2"/>
              <a:buChar char="§"/>
              <a:defRPr/>
            </a:pPr>
            <a:r>
              <a:rPr lang="es-ES" sz="2400" dirty="0"/>
              <a:t>C</a:t>
            </a:r>
            <a:r>
              <a:rPr lang="es-ES" sz="2400" dirty="0" smtClean="0"/>
              <a:t>ampos clínicos; reflejo de que llegamos al límite.</a:t>
            </a:r>
          </a:p>
          <a:p>
            <a:pPr marL="457200" indent="-457200" algn="just">
              <a:lnSpc>
                <a:spcPct val="150000"/>
              </a:lnSpc>
              <a:spcBef>
                <a:spcPts val="600"/>
              </a:spcBef>
              <a:spcAft>
                <a:spcPts val="600"/>
              </a:spcAft>
              <a:buFont typeface="Wingdings" panose="05000000000000000000" pitchFamily="2" charset="2"/>
              <a:buChar char="§"/>
              <a:defRPr/>
            </a:pPr>
            <a:r>
              <a:rPr lang="es-ES" sz="2400" dirty="0" smtClean="0"/>
              <a:t>La Licenciatura ya no es suficiente; los médicos generales no </a:t>
            </a:r>
            <a:r>
              <a:rPr lang="es-ES" sz="2400" dirty="0"/>
              <a:t>son captados </a:t>
            </a:r>
            <a:r>
              <a:rPr lang="es-ES" sz="2400" dirty="0" smtClean="0"/>
              <a:t>por </a:t>
            </a:r>
            <a:r>
              <a:rPr lang="es-ES" sz="2400" dirty="0"/>
              <a:t>los servicios y programas de salud.</a:t>
            </a:r>
          </a:p>
          <a:p>
            <a:pPr marL="457200" indent="-457200" algn="just">
              <a:lnSpc>
                <a:spcPct val="150000"/>
              </a:lnSpc>
              <a:spcBef>
                <a:spcPts val="600"/>
              </a:spcBef>
              <a:spcAft>
                <a:spcPts val="600"/>
              </a:spcAft>
              <a:buFont typeface="Wingdings" panose="05000000000000000000" pitchFamily="2" charset="2"/>
              <a:buChar char="§"/>
              <a:defRPr/>
            </a:pPr>
            <a:r>
              <a:rPr lang="es-ES" sz="2400" dirty="0" smtClean="0"/>
              <a:t>Los dos </a:t>
            </a:r>
            <a:r>
              <a:rPr lang="es-ES" sz="2400" dirty="0"/>
              <a:t>años de la formación de pregrado son en buena </a:t>
            </a:r>
            <a:r>
              <a:rPr lang="es-ES" sz="2400" dirty="0" smtClean="0"/>
              <a:t>parte de la fuerza </a:t>
            </a:r>
            <a:r>
              <a:rPr lang="es-ES" sz="2400" dirty="0"/>
              <a:t>de </a:t>
            </a:r>
            <a:r>
              <a:rPr lang="es-ES" sz="2400" dirty="0" smtClean="0"/>
              <a:t>trabajo institucional: </a:t>
            </a:r>
            <a:r>
              <a:rPr lang="es-ES" sz="2400" dirty="0"/>
              <a:t>internado y servicio social.</a:t>
            </a:r>
          </a:p>
          <a:p>
            <a:pPr marL="457200" indent="-457200" algn="just">
              <a:lnSpc>
                <a:spcPct val="150000"/>
              </a:lnSpc>
              <a:spcBef>
                <a:spcPts val="600"/>
              </a:spcBef>
              <a:spcAft>
                <a:spcPts val="600"/>
              </a:spcAft>
              <a:buFont typeface="Wingdings" panose="05000000000000000000" pitchFamily="2" charset="2"/>
              <a:buChar char="§"/>
              <a:defRPr/>
            </a:pPr>
            <a:r>
              <a:rPr lang="es-ES" sz="2400" dirty="0"/>
              <a:t>Carencia de control de las escuelas, en especial de las privadas</a:t>
            </a:r>
            <a:r>
              <a:rPr lang="es-ES" sz="2400" dirty="0" smtClean="0"/>
              <a:t>.</a:t>
            </a:r>
          </a:p>
          <a:p>
            <a:pPr marL="457200" indent="-457200" algn="just">
              <a:lnSpc>
                <a:spcPct val="150000"/>
              </a:lnSpc>
              <a:spcBef>
                <a:spcPts val="600"/>
              </a:spcBef>
              <a:spcAft>
                <a:spcPts val="600"/>
              </a:spcAft>
              <a:buFont typeface="Wingdings" panose="05000000000000000000" pitchFamily="2" charset="2"/>
              <a:buChar char="§"/>
              <a:defRPr/>
            </a:pPr>
            <a:endParaRPr lang="es-ES" sz="2400" dirty="0"/>
          </a:p>
          <a:p>
            <a:pPr marL="457200" indent="-457200" algn="just">
              <a:lnSpc>
                <a:spcPct val="150000"/>
              </a:lnSpc>
              <a:spcBef>
                <a:spcPts val="600"/>
              </a:spcBef>
              <a:spcAft>
                <a:spcPts val="600"/>
              </a:spcAft>
              <a:buFont typeface="Wingdings" panose="05000000000000000000" pitchFamily="2" charset="2"/>
              <a:buChar char="§"/>
              <a:defRPr/>
            </a:pPr>
            <a:endParaRPr lang="es-ES" sz="2400" dirty="0" smtClean="0"/>
          </a:p>
          <a:p>
            <a:pPr marL="457200" indent="-457200" algn="just">
              <a:lnSpc>
                <a:spcPct val="150000"/>
              </a:lnSpc>
              <a:spcBef>
                <a:spcPts val="600"/>
              </a:spcBef>
              <a:spcAft>
                <a:spcPts val="600"/>
              </a:spcAft>
              <a:buFont typeface="Wingdings" panose="05000000000000000000" pitchFamily="2" charset="2"/>
              <a:buChar char="§"/>
              <a:defRPr/>
            </a:pPr>
            <a:endParaRPr lang="es-ES" sz="2400" dirty="0" smtClean="0"/>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44624"/>
            <a:ext cx="1154741" cy="1295183"/>
          </a:xfrm>
          <a:prstGeom prst="rect">
            <a:avLst/>
          </a:prstGeom>
        </p:spPr>
      </p:pic>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44624"/>
            <a:ext cx="1368152" cy="1295184"/>
          </a:xfrm>
          <a:prstGeom prst="rect">
            <a:avLst/>
          </a:prstGeom>
        </p:spPr>
      </p:pic>
    </p:spTree>
    <p:extLst>
      <p:ext uri="{BB962C8B-B14F-4D97-AF65-F5344CB8AC3E}">
        <p14:creationId xmlns:p14="http://schemas.microsoft.com/office/powerpoint/2010/main" val="877974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1520" y="1484784"/>
            <a:ext cx="8640960" cy="5093702"/>
          </a:xfrm>
          <a:prstGeom prst="rect">
            <a:avLst/>
          </a:prstGeom>
        </p:spPr>
        <p:txBody>
          <a:bodyPr wrap="square">
            <a:spAutoFit/>
          </a:bodyPr>
          <a:lstStyle/>
          <a:p>
            <a:pPr marL="285750" indent="-285750" algn="just">
              <a:buFont typeface="Wingdings" panose="05000000000000000000" pitchFamily="2" charset="2"/>
              <a:buChar char="§"/>
            </a:pPr>
            <a:r>
              <a:rPr lang="es-ES" sz="2400" dirty="0" smtClean="0"/>
              <a:t>Un número importante de </a:t>
            </a:r>
            <a:r>
              <a:rPr lang="es-ES" sz="2400" dirty="0"/>
              <a:t>los médicos formados no </a:t>
            </a:r>
            <a:r>
              <a:rPr lang="es-ES" sz="2400" dirty="0" smtClean="0"/>
              <a:t>son asimilados </a:t>
            </a:r>
            <a:r>
              <a:rPr lang="es-ES" sz="2400" dirty="0"/>
              <a:t>por </a:t>
            </a:r>
            <a:r>
              <a:rPr lang="es-ES" sz="2400" dirty="0" smtClean="0"/>
              <a:t>instituciones </a:t>
            </a:r>
            <a:r>
              <a:rPr lang="es-ES" sz="2400" dirty="0"/>
              <a:t>de salud, con las consecuencias que esto genera en términos personales, institucionales, económicos y sociales</a:t>
            </a:r>
            <a:r>
              <a:rPr lang="es-ES" sz="2400" dirty="0" smtClean="0"/>
              <a:t>.</a:t>
            </a:r>
          </a:p>
          <a:p>
            <a:pPr algn="just"/>
            <a:endParaRPr lang="es-ES" sz="1600" dirty="0" smtClean="0"/>
          </a:p>
          <a:p>
            <a:pPr marL="457200" indent="-457200" algn="just">
              <a:spcBef>
                <a:spcPts val="600"/>
              </a:spcBef>
              <a:spcAft>
                <a:spcPts val="600"/>
              </a:spcAft>
              <a:buFont typeface="Wingdings" panose="05000000000000000000" pitchFamily="2" charset="2"/>
              <a:buChar char="§"/>
              <a:defRPr/>
            </a:pPr>
            <a:r>
              <a:rPr lang="es-ES" sz="2400" dirty="0"/>
              <a:t>Se debe </a:t>
            </a:r>
            <a:r>
              <a:rPr lang="es-ES" sz="2400" dirty="0" smtClean="0"/>
              <a:t>revisar a </a:t>
            </a:r>
            <a:r>
              <a:rPr lang="es-ES" sz="2400" dirty="0"/>
              <a:t>fondo </a:t>
            </a:r>
            <a:r>
              <a:rPr lang="es-ES" sz="2400" dirty="0" smtClean="0"/>
              <a:t>el </a:t>
            </a:r>
            <a:r>
              <a:rPr lang="es-ES" sz="2400" dirty="0"/>
              <a:t>papel de los recursos humanos en formación </a:t>
            </a:r>
            <a:r>
              <a:rPr lang="es-ES" sz="2400" dirty="0" smtClean="0"/>
              <a:t>en </a:t>
            </a:r>
            <a:r>
              <a:rPr lang="es-ES" sz="2400" dirty="0"/>
              <a:t>los servicios de salud</a:t>
            </a:r>
            <a:r>
              <a:rPr lang="es-ES" sz="2400" dirty="0" smtClean="0"/>
              <a:t>.</a:t>
            </a:r>
            <a:endParaRPr lang="es-ES" sz="2400" dirty="0"/>
          </a:p>
          <a:p>
            <a:pPr marL="914400" lvl="1" indent="-457200" algn="just">
              <a:spcBef>
                <a:spcPts val="600"/>
              </a:spcBef>
              <a:spcAft>
                <a:spcPts val="600"/>
              </a:spcAft>
              <a:buFont typeface="Wingdings" panose="05000000000000000000" pitchFamily="2" charset="2"/>
              <a:buChar char="v"/>
              <a:defRPr/>
            </a:pPr>
            <a:r>
              <a:rPr lang="es-ES" sz="2400" dirty="0"/>
              <a:t>El interno de pregrado.</a:t>
            </a:r>
          </a:p>
          <a:p>
            <a:pPr marL="914400" lvl="1" indent="-457200" algn="just">
              <a:spcBef>
                <a:spcPts val="600"/>
              </a:spcBef>
              <a:spcAft>
                <a:spcPts val="600"/>
              </a:spcAft>
              <a:buFont typeface="Wingdings" panose="05000000000000000000" pitchFamily="2" charset="2"/>
              <a:buChar char="v"/>
              <a:defRPr/>
            </a:pPr>
            <a:r>
              <a:rPr lang="es-ES" sz="2400" dirty="0"/>
              <a:t>El pasante de medicina en servicio social.</a:t>
            </a:r>
          </a:p>
          <a:p>
            <a:pPr marL="914400" lvl="1" indent="-457200" algn="just">
              <a:spcBef>
                <a:spcPts val="600"/>
              </a:spcBef>
              <a:spcAft>
                <a:spcPts val="600"/>
              </a:spcAft>
              <a:buFont typeface="Wingdings" panose="05000000000000000000" pitchFamily="2" charset="2"/>
              <a:buChar char="v"/>
              <a:defRPr/>
            </a:pPr>
            <a:r>
              <a:rPr lang="es-ES" sz="2400" dirty="0"/>
              <a:t>Los residentes de las especialidades</a:t>
            </a:r>
            <a:r>
              <a:rPr lang="es-ES" sz="2400" dirty="0" smtClean="0"/>
              <a:t>.</a:t>
            </a:r>
          </a:p>
          <a:p>
            <a:pPr marL="457200" indent="-457200">
              <a:spcBef>
                <a:spcPts val="600"/>
              </a:spcBef>
              <a:spcAft>
                <a:spcPts val="600"/>
              </a:spcAft>
              <a:buFont typeface="Wingdings" panose="05000000000000000000" pitchFamily="2" charset="2"/>
              <a:buChar char="§"/>
              <a:defRPr/>
            </a:pPr>
            <a:r>
              <a:rPr lang="es-ES" sz="2400" dirty="0"/>
              <a:t>¿</a:t>
            </a:r>
            <a:r>
              <a:rPr lang="es-ES" sz="2400" dirty="0" smtClean="0"/>
              <a:t>Se </a:t>
            </a:r>
            <a:r>
              <a:rPr lang="es-ES" sz="2400" dirty="0"/>
              <a:t>debe mejorar a fondo el control de apertura de escuelas de medicina y hacer una depuración de las </a:t>
            </a:r>
            <a:r>
              <a:rPr lang="es-ES" sz="2400" dirty="0" smtClean="0"/>
              <a:t>existentes</a:t>
            </a:r>
            <a:r>
              <a:rPr lang="es-ES" sz="2400" dirty="0"/>
              <a:t>?</a:t>
            </a:r>
            <a:endParaRPr lang="es-ES" sz="2400" dirty="0"/>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44624"/>
            <a:ext cx="1154741" cy="1295183"/>
          </a:xfrm>
          <a:prstGeom prst="rect">
            <a:avLst/>
          </a:prstGeom>
        </p:spPr>
      </p:pic>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44624"/>
            <a:ext cx="1368152" cy="1295184"/>
          </a:xfrm>
          <a:prstGeom prst="rect">
            <a:avLst/>
          </a:prstGeom>
        </p:spPr>
      </p:pic>
    </p:spTree>
    <p:extLst>
      <p:ext uri="{BB962C8B-B14F-4D97-AF65-F5344CB8AC3E}">
        <p14:creationId xmlns:p14="http://schemas.microsoft.com/office/powerpoint/2010/main" val="2896427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4360</TotalTime>
  <Words>4005</Words>
  <Application>Microsoft Macintosh PowerPoint</Application>
  <PresentationFormat>Presentación en pantalla (4:3)</PresentationFormat>
  <Paragraphs>3044</Paragraphs>
  <Slides>36</Slides>
  <Notes>0</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36</vt:i4>
      </vt:variant>
    </vt:vector>
  </HeadingPairs>
  <TitlesOfParts>
    <vt:vector size="48" baseType="lpstr">
      <vt:lpstr>Calibri</vt:lpstr>
      <vt:lpstr>Cambria</vt:lpstr>
      <vt:lpstr>Cambria Math</vt:lpstr>
      <vt:lpstr>MS Mincho</vt:lpstr>
      <vt:lpstr>ＭＳ 明朝</vt:lpstr>
      <vt:lpstr>Palatino Linotype</vt:lpstr>
      <vt:lpstr>Times New Roman</vt:lpstr>
      <vt:lpstr>Verdana</vt:lpstr>
      <vt:lpstr>Wingdings</vt:lpstr>
      <vt:lpstr>Arial</vt:lpstr>
      <vt:lpstr>Tema de Office</vt:lpstr>
      <vt:lpstr>Worksheet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Se han realizado diversos foros para tratar el tema:  - Consenso de 450 médicos especialistas - Talleres de expertos - Propuestas concretas para mejorar los programas - Unificación y cambio de nombre de algunas especialidades - Redefinición de pre-requisitos - Disminución de años de algunas especialidades - En general; se requieren formar más, pero no hay sitios adecuados  - Libros “Desarrollo de Especialidades Médicas en México”               “La formación de médicos especialistas en México” - Sesiones académicas, talleres, foros, etc.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 </vt:lpstr>
      <vt:lpstr> </vt:lpstr>
      <vt:lpstr> </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javier santacruz varela</dc:creator>
  <cp:lastModifiedBy>Usuario de Microsoft Office</cp:lastModifiedBy>
  <cp:revision>246</cp:revision>
  <cp:lastPrinted>2014-04-21T12:58:25Z</cp:lastPrinted>
  <dcterms:created xsi:type="dcterms:W3CDTF">2013-09-11T09:51:57Z</dcterms:created>
  <dcterms:modified xsi:type="dcterms:W3CDTF">2016-06-17T13:15:33Z</dcterms:modified>
</cp:coreProperties>
</file>