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77" r:id="rId4"/>
    <p:sldId id="264" r:id="rId5"/>
    <p:sldId id="282" r:id="rId6"/>
    <p:sldId id="258" r:id="rId7"/>
    <p:sldId id="279" r:id="rId8"/>
    <p:sldId id="265" r:id="rId9"/>
    <p:sldId id="262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17FDEA3-B28D-4DB4-B692-0AA345F13EBC}">
  <a:tblStyle styleId="{017FDEA3-B28D-4DB4-B692-0AA345F13EBC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44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89412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251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467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448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267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559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545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897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07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6FA8D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aemelia_icons.png"/>
          <p:cNvPicPr preferRelativeResize="0"/>
          <p:nvPr/>
        </p:nvPicPr>
        <p:blipFill rotWithShape="1">
          <a:blip r:embed="rId2">
            <a:alphaModFix amt="40000"/>
          </a:blip>
          <a:srcRect t="30860" b="30860"/>
          <a:stretch/>
        </p:blipFill>
        <p:spPr>
          <a:xfrm>
            <a:off x="0" y="-1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786525" y="1968875"/>
            <a:ext cx="5859599" cy="276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solidFill>
          <a:srgbClr val="6FA8DC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/>
          <p:nvPr/>
        </p:nvSpPr>
        <p:spPr>
          <a:xfrm flipH="1">
            <a:off x="2095199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2874625" y="275338"/>
            <a:ext cx="5561999" cy="4428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6FA8DC"/>
              </a:buClr>
              <a:buChar char="▸"/>
              <a:defRPr/>
            </a:lvl1pPr>
            <a:lvl2pPr lvl="1">
              <a:spcBef>
                <a:spcPts val="0"/>
              </a:spcBef>
              <a:buClr>
                <a:srgbClr val="6FA8DC"/>
              </a:buClr>
              <a:defRPr/>
            </a:lvl2pPr>
            <a:lvl3pPr lvl="2">
              <a:spcBef>
                <a:spcPts val="0"/>
              </a:spcBef>
              <a:buClr>
                <a:srgbClr val="6FA8DC"/>
              </a:buClr>
              <a:defRPr/>
            </a:lvl3pPr>
            <a:lvl4pPr lvl="3">
              <a:spcBef>
                <a:spcPts val="0"/>
              </a:spcBef>
              <a:buClr>
                <a:srgbClr val="6FA8DC"/>
              </a:buClr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solidFill>
          <a:srgbClr val="6FA8DC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/>
          <p:nvPr/>
        </p:nvSpPr>
        <p:spPr>
          <a:xfrm flipH="1">
            <a:off x="2095199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2544225" y="297366"/>
            <a:ext cx="2981399" cy="4661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705275" y="297366"/>
            <a:ext cx="2981399" cy="4661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bg>
      <p:bgPr>
        <a:solidFill>
          <a:srgbClr val="6FA8DC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/>
          <p:nvPr/>
        </p:nvSpPr>
        <p:spPr>
          <a:xfrm flipH="1">
            <a:off x="2095199" y="0"/>
            <a:ext cx="70488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2445100" y="275350"/>
            <a:ext cx="2066100" cy="4650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17100" y="275350"/>
            <a:ext cx="2066100" cy="4650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789100" y="275350"/>
            <a:ext cx="2066100" cy="4650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FC5E8"/>
                </a:solidFill>
              </a:rPr>
              <a:t>‹Nº›</a:t>
            </a:fld>
            <a:endParaRPr lang="en">
              <a:solidFill>
                <a:srgbClr val="9FC5E8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6FA8DC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874625" y="484600"/>
            <a:ext cx="5561999" cy="42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FA8DC"/>
              </a:buClr>
              <a:buSzPct val="100000"/>
              <a:buFont typeface="Roboto"/>
              <a:buChar char="▸"/>
              <a:defRPr sz="3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480"/>
              </a:spcBef>
              <a:buClr>
                <a:srgbClr val="6FA8DC"/>
              </a:buClr>
              <a:buSzPct val="100000"/>
              <a:buFont typeface="Roboto"/>
              <a:buChar char="▹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480"/>
              </a:spcBef>
              <a:buClr>
                <a:srgbClr val="6FA8DC"/>
              </a:buClr>
              <a:buSzPct val="100000"/>
              <a:buFont typeface="Roboto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360"/>
              </a:spcBef>
              <a:buClr>
                <a:srgbClr val="6FA8DC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9600" b="1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lang="en" sz="9600"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7" r:id="rId5"/>
    <p:sldLayoutId id="214748365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267225" y="2601930"/>
            <a:ext cx="7498799" cy="95145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s-ES" dirty="0" smtClean="0"/>
          </a:p>
          <a:p>
            <a:pPr lvl="0"/>
            <a:r>
              <a:rPr lang="es-ES" dirty="0"/>
              <a:t>"Educación a Distancia ¿Acercando el mundo?</a:t>
            </a:r>
            <a:endParaRPr lang="en" dirty="0"/>
          </a:p>
        </p:txBody>
      </p:sp>
      <p:sp>
        <p:nvSpPr>
          <p:cNvPr id="2" name="CuadroTexto 1"/>
          <p:cNvSpPr txBox="1"/>
          <p:nvPr/>
        </p:nvSpPr>
        <p:spPr>
          <a:xfrm>
            <a:off x="5591024" y="3399493"/>
            <a:ext cx="317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latin typeface="Times New Roman" charset="0"/>
                <a:ea typeface="Times New Roman" charset="0"/>
                <a:cs typeface="Times New Roman" charset="0"/>
              </a:rPr>
              <a:t>Dra María de Jesús García Martínez </a:t>
            </a:r>
            <a:endParaRPr lang="es-ES_tradnl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8828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2500" dirty="0" smtClean="0">
                <a:latin typeface="+mj-lt"/>
              </a:rPr>
              <a:t>Concepto:</a:t>
            </a:r>
            <a:endParaRPr lang="en" sz="2500" dirty="0">
              <a:latin typeface="+mj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2370157" y="1398823"/>
            <a:ext cx="6349804" cy="2711083"/>
          </a:xfrm>
        </p:spPr>
        <p:txBody>
          <a:bodyPr anchor="ctr"/>
          <a:lstStyle/>
          <a:p>
            <a:pPr algn="just"/>
            <a:r>
              <a:rPr lang="es-ES" sz="2200" i="1" dirty="0" smtClean="0">
                <a:latin typeface="Times New Roman" charset="0"/>
                <a:ea typeface="Times New Roman" charset="0"/>
                <a:cs typeface="Times New Roman" charset="0"/>
              </a:rPr>
              <a:t>Es </a:t>
            </a:r>
            <a:r>
              <a:rPr lang="es-ES" sz="2200" i="1" dirty="0">
                <a:latin typeface="Times New Roman" charset="0"/>
                <a:ea typeface="Times New Roman" charset="0"/>
                <a:cs typeface="Times New Roman" charset="0"/>
              </a:rPr>
              <a:t>un sistema tecnológico de comunicación masiva y </a:t>
            </a:r>
            <a:r>
              <a:rPr lang="es-ES" sz="2200" i="1" dirty="0" err="1" smtClean="0">
                <a:latin typeface="Times New Roman" charset="0"/>
                <a:ea typeface="Times New Roman" charset="0"/>
                <a:cs typeface="Times New Roman" charset="0"/>
              </a:rPr>
              <a:t>bidireccional</a:t>
            </a:r>
            <a:r>
              <a:rPr lang="es-ES" sz="2200" i="1" dirty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es-ES" sz="22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sz="2200" i="1" dirty="0">
                <a:latin typeface="Times New Roman" charset="0"/>
                <a:ea typeface="Times New Roman" charset="0"/>
                <a:cs typeface="Times New Roman" charset="0"/>
              </a:rPr>
              <a:t>que sustituye la interacción personal en el aula de profesor y alumno como medio preferente de enseñanza, por la acción sistemática y conjunta de diversos recursos didácticos y el apoyo de una organización </a:t>
            </a:r>
            <a:r>
              <a:rPr lang="es-ES" sz="2200" i="1" dirty="0" err="1">
                <a:latin typeface="Times New Roman" charset="0"/>
                <a:ea typeface="Times New Roman" charset="0"/>
                <a:cs typeface="Times New Roman" charset="0"/>
              </a:rPr>
              <a:t>tutorial</a:t>
            </a:r>
            <a:r>
              <a:rPr lang="es-ES" sz="2200" i="1" dirty="0">
                <a:latin typeface="Times New Roman" charset="0"/>
                <a:ea typeface="Times New Roman" charset="0"/>
                <a:cs typeface="Times New Roman" charset="0"/>
              </a:rPr>
              <a:t>, que propician el aprendizaje autónomo de los estudiantes.</a:t>
            </a:r>
            <a:endParaRPr lang="es-ES_tradnl" sz="22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es-ES_tradnl" sz="22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4694370" y="623036"/>
            <a:ext cx="1863608" cy="3921827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0B539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90057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0B5394"/>
                </a:solidFill>
              </a:rPr>
              <a:t>3</a:t>
            </a:fld>
            <a:endParaRPr lang="en">
              <a:solidFill>
                <a:srgbClr val="0B5394"/>
              </a:solidFill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body" idx="4294967295"/>
          </p:nvPr>
        </p:nvSpPr>
        <p:spPr>
          <a:xfrm>
            <a:off x="559360" y="250299"/>
            <a:ext cx="4486542" cy="10442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ES" sz="33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ontserrat"/>
                <a:cs typeface="Montserrat"/>
                <a:sym typeface="Montserrat"/>
              </a:rPr>
              <a:t>INNOVACIÓN  CALIDAD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lang="en" sz="33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760" y="1186961"/>
            <a:ext cx="1552941" cy="278935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59360" y="1935309"/>
            <a:ext cx="138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>
                    <a:lumMod val="95000"/>
                  </a:schemeClr>
                </a:solidFill>
              </a:rPr>
              <a:t>TIC</a:t>
            </a:r>
            <a:endParaRPr lang="es-ES_tradnl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63387" y="2863481"/>
            <a:ext cx="317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Estrategias de Aprendizaje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63387" y="3976320"/>
            <a:ext cx="317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smtClean="0">
                <a:solidFill>
                  <a:schemeClr val="bg1"/>
                </a:solidFill>
              </a:rPr>
              <a:t>Contenidos</a:t>
            </a:r>
            <a:endParaRPr lang="es-ES_tradnl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dirty="0" smtClean="0">
                <a:latin typeface="+mj-lt"/>
              </a:rPr>
              <a:t>¿Democratiza el acceso a la educación?</a:t>
            </a:r>
            <a:endParaRPr lang="en" dirty="0">
              <a:latin typeface="+mj-lt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9212" t="37845" r="12773" b="29743"/>
          <a:stretch/>
        </p:blipFill>
        <p:spPr>
          <a:xfrm>
            <a:off x="2350322" y="0"/>
            <a:ext cx="6707048" cy="28879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006" t="29416" r="2568" b="8382"/>
          <a:stretch/>
        </p:blipFill>
        <p:spPr>
          <a:xfrm>
            <a:off x="2972421" y="3126748"/>
            <a:ext cx="5462850" cy="201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>
          <a:xfrm>
            <a:off x="109075" y="146024"/>
            <a:ext cx="891484" cy="715569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Marcador de texto 2"/>
          <p:cNvSpPr>
            <a:spLocks noGrp="1"/>
          </p:cNvSpPr>
          <p:nvPr>
            <p:ph type="body" idx="4294967295"/>
          </p:nvPr>
        </p:nvSpPr>
        <p:spPr>
          <a:xfrm>
            <a:off x="637382" y="2584778"/>
            <a:ext cx="8214790" cy="2447549"/>
          </a:xfrm>
        </p:spPr>
        <p:txBody>
          <a:bodyPr anchor="ctr"/>
          <a:lstStyle/>
          <a:p>
            <a:pPr algn="just"/>
            <a:r>
              <a:rPr lang="es-ES" sz="2400" i="1" dirty="0" smtClean="0">
                <a:latin typeface="+mj-lt"/>
              </a:rPr>
              <a:t>L</a:t>
            </a:r>
            <a:r>
              <a:rPr lang="es-ES_tradnl" sz="2400" i="1" dirty="0" smtClean="0">
                <a:latin typeface="+mj-lt"/>
              </a:rPr>
              <a:t>a </a:t>
            </a:r>
            <a:r>
              <a:rPr lang="es-ES_tradnl" sz="2400" i="1" dirty="0">
                <a:latin typeface="+mj-lt"/>
              </a:rPr>
              <a:t>falta de acceso a servicios públicos de información genera </a:t>
            </a:r>
            <a:r>
              <a:rPr lang="es-ES_tradnl" sz="2400" i="1" dirty="0" err="1">
                <a:latin typeface="+mj-lt"/>
              </a:rPr>
              <a:t>inequidades</a:t>
            </a:r>
            <a:r>
              <a:rPr lang="es-ES_tradnl" sz="2400" i="1" dirty="0">
                <a:latin typeface="+mj-lt"/>
              </a:rPr>
              <a:t> sociales difíciles de revertir, puesto que la brecha entre quienes poseen y utilizan los conocimientos y quienes quedan marginados de esta posibilidad, se acentúa progresivamente con el transcurso del tiempo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979" y="146024"/>
            <a:ext cx="5211245" cy="24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 idx="4294967295"/>
          </p:nvPr>
        </p:nvSpPr>
        <p:spPr>
          <a:xfrm>
            <a:off x="3039756" y="146024"/>
            <a:ext cx="55713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sz="4800" dirty="0" smtClean="0">
                <a:solidFill>
                  <a:srgbClr val="9FC5E8"/>
                </a:solidFill>
              </a:rPr>
              <a:t>Profesor - Alumno</a:t>
            </a:r>
            <a:endParaRPr lang="en" sz="4800" dirty="0">
              <a:solidFill>
                <a:srgbClr val="9FC5E8"/>
              </a:solidFill>
            </a:endParaRPr>
          </a:p>
        </p:txBody>
      </p:sp>
      <p:pic>
        <p:nvPicPr>
          <p:cNvPr id="78" name="Shape 78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28831" r="30600"/>
          <a:stretch/>
        </p:blipFill>
        <p:spPr>
          <a:xfrm>
            <a:off x="0" y="0"/>
            <a:ext cx="20866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6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3514" t="8097" r="838" b="21228"/>
          <a:stretch/>
        </p:blipFill>
        <p:spPr>
          <a:xfrm>
            <a:off x="3444644" y="1087076"/>
            <a:ext cx="3252746" cy="24035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062" y="1628770"/>
            <a:ext cx="1707344" cy="1707344"/>
          </a:xfrm>
          <a:prstGeom prst="rect">
            <a:avLst/>
          </a:prstGeom>
        </p:spPr>
      </p:pic>
      <p:sp>
        <p:nvSpPr>
          <p:cNvPr id="32" name="Flecha izquierda-derecha 31"/>
          <p:cNvSpPr/>
          <p:nvPr/>
        </p:nvSpPr>
        <p:spPr>
          <a:xfrm>
            <a:off x="3661176" y="3490621"/>
            <a:ext cx="2819682" cy="651457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 err="1" smtClean="0"/>
              <a:t>Bidireccional</a:t>
            </a:r>
            <a:r>
              <a:rPr lang="es-ES" dirty="0" smtClean="0"/>
              <a:t> </a:t>
            </a:r>
            <a:endParaRPr lang="es-ES_tradnl" dirty="0"/>
          </a:p>
        </p:txBody>
      </p:sp>
      <p:sp>
        <p:nvSpPr>
          <p:cNvPr id="35" name="CuadroTexto 34"/>
          <p:cNvSpPr txBox="1"/>
          <p:nvPr/>
        </p:nvSpPr>
        <p:spPr>
          <a:xfrm>
            <a:off x="4357522" y="4046952"/>
            <a:ext cx="3175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00" b="1" dirty="0" smtClean="0">
                <a:solidFill>
                  <a:schemeClr val="accent1">
                    <a:lumMod val="50000"/>
                  </a:schemeClr>
                </a:solidFill>
              </a:rPr>
              <a:t>Sincrónica  </a:t>
            </a:r>
            <a:endParaRPr lang="es-ES_tradnl" sz="1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4310856" y="4431673"/>
            <a:ext cx="292859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00" b="1" dirty="0" smtClean="0">
                <a:solidFill>
                  <a:srgbClr val="C00000"/>
                </a:solidFill>
              </a:rPr>
              <a:t>Asincrónica </a:t>
            </a:r>
            <a:endParaRPr lang="es-ES_tradnl" sz="19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/>
        </p:nvSpPr>
        <p:spPr>
          <a:xfrm>
            <a:off x="3088025" y="574851"/>
            <a:ext cx="5170078" cy="4024964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B539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3304369" y="788588"/>
            <a:ext cx="4737300" cy="3024899"/>
          </a:xfrm>
          <a:prstGeom prst="rect">
            <a:avLst/>
          </a:prstGeom>
          <a:solidFill>
            <a:srgbClr val="073763">
              <a:alpha val="19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2400" dirty="0" smtClean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Flexibilidad</a:t>
            </a:r>
          </a:p>
          <a:p>
            <a:pPr lvl="0" algn="ctr" rtl="0">
              <a:spcBef>
                <a:spcPts val="0"/>
              </a:spcBef>
              <a:buNone/>
            </a:pPr>
            <a:endParaRPr lang="es-ES" sz="2400" dirty="0" smtClean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s-ES" sz="2400" dirty="0" err="1" smtClean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Autoaprendizaje</a:t>
            </a:r>
            <a:r>
              <a:rPr lang="es-ES" sz="2400" dirty="0" smtClean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  y autogestión</a:t>
            </a:r>
          </a:p>
          <a:p>
            <a:pPr lvl="0" algn="ctr" rtl="0">
              <a:spcBef>
                <a:spcPts val="0"/>
              </a:spcBef>
              <a:buNone/>
            </a:pPr>
            <a:endParaRPr lang="es-ES" sz="2400" dirty="0" smtClean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algn="ctr"/>
            <a:r>
              <a:rPr lang="es-ES" sz="2400" dirty="0">
                <a:solidFill>
                  <a:srgbClr val="FFFFFF"/>
                </a:solidFill>
                <a:ea typeface="Roboto"/>
                <a:cs typeface="Roboto"/>
                <a:sym typeface="Roboto"/>
              </a:rPr>
              <a:t>Pensamiento crítico </a:t>
            </a:r>
            <a:endParaRPr lang="es-ES" sz="2400" dirty="0" smtClean="0">
              <a:solidFill>
                <a:srgbClr val="FFFFFF"/>
              </a:solidFill>
              <a:ea typeface="Roboto"/>
              <a:cs typeface="Roboto"/>
              <a:sym typeface="Roboto"/>
            </a:endParaRPr>
          </a:p>
          <a:p>
            <a:pPr algn="ctr"/>
            <a:endParaRPr lang="es-ES" sz="2400" dirty="0" smtClean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algn="ctr"/>
            <a:r>
              <a:rPr lang="es-ES" sz="2400" dirty="0">
                <a:solidFill>
                  <a:srgbClr val="FFFFFF"/>
                </a:solidFill>
                <a:ea typeface="Roboto"/>
                <a:cs typeface="Roboto"/>
                <a:sym typeface="Roboto"/>
              </a:rPr>
              <a:t>Reducción  de costos??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s-ES" sz="2400" dirty="0" smtClean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  </a:t>
            </a:r>
            <a:endParaRPr lang="en" sz="24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0B5394"/>
                </a:solidFill>
              </a:rPr>
              <a:t>7</a:t>
            </a:fld>
            <a:endParaRPr lang="en">
              <a:solidFill>
                <a:srgbClr val="0B5394"/>
              </a:solidFill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body" idx="4294967295"/>
          </p:nvPr>
        </p:nvSpPr>
        <p:spPr>
          <a:xfrm>
            <a:off x="123450" y="956268"/>
            <a:ext cx="2378700" cy="8851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ES" sz="3200" b="1" smtClean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VENTAJAS</a:t>
            </a:r>
            <a:endParaRPr lang="en" sz="3200" b="1" dirty="0">
              <a:solidFill>
                <a:srgbClr val="FFFFFF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4777" r="9146" b="-2876"/>
          <a:stretch/>
        </p:blipFill>
        <p:spPr>
          <a:xfrm>
            <a:off x="231150" y="1728068"/>
            <a:ext cx="2487344" cy="1718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53130" y="-117676"/>
            <a:ext cx="350010" cy="49193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3000" dirty="0" smtClean="0">
                <a:latin typeface="+mj-lt"/>
              </a:rPr>
              <a:t>Desventajas</a:t>
            </a:r>
            <a:endParaRPr lang="en" sz="3000" dirty="0">
              <a:latin typeface="+mj-lt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716016" y="163914"/>
            <a:ext cx="4320480" cy="48561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2400" dirty="0" smtClean="0"/>
              <a:t>Limitaciones técnicas </a:t>
            </a:r>
          </a:p>
          <a:p>
            <a:pPr lvl="0" rtl="0">
              <a:spcBef>
                <a:spcPts val="0"/>
              </a:spcBef>
              <a:buNone/>
            </a:pPr>
            <a:endParaRPr lang="es-ES" sz="2400" dirty="0"/>
          </a:p>
          <a:p>
            <a:pPr lvl="0" rtl="0">
              <a:spcBef>
                <a:spcPts val="0"/>
              </a:spcBef>
              <a:buNone/>
            </a:pPr>
            <a:r>
              <a:rPr lang="es-ES" sz="2400" dirty="0" smtClean="0"/>
              <a:t>El acceso desigual de la población.</a:t>
            </a:r>
          </a:p>
          <a:p>
            <a:pPr lvl="0" rtl="0">
              <a:spcBef>
                <a:spcPts val="0"/>
              </a:spcBef>
              <a:buNone/>
            </a:pPr>
            <a:endParaRPr lang="es-ES" sz="2400" dirty="0"/>
          </a:p>
          <a:p>
            <a:pPr lvl="0" rtl="0">
              <a:spcBef>
                <a:spcPts val="0"/>
              </a:spcBef>
              <a:buNone/>
            </a:pPr>
            <a:r>
              <a:rPr lang="es-ES" sz="2400" dirty="0" smtClean="0"/>
              <a:t>Inversión inicial costosa.</a:t>
            </a:r>
          </a:p>
          <a:p>
            <a:pPr lvl="0" rtl="0">
              <a:spcBef>
                <a:spcPts val="0"/>
              </a:spcBef>
              <a:buNone/>
            </a:pPr>
            <a:endParaRPr lang="es-ES" sz="2400" dirty="0"/>
          </a:p>
          <a:p>
            <a:pPr lvl="0" rtl="0">
              <a:spcBef>
                <a:spcPts val="0"/>
              </a:spcBef>
              <a:buNone/>
            </a:pPr>
            <a:r>
              <a:rPr lang="es-ES" sz="2400" dirty="0" smtClean="0"/>
              <a:t>Conocimiento </a:t>
            </a:r>
            <a:r>
              <a:rPr lang="es-ES" sz="2400" dirty="0" smtClean="0"/>
              <a:t>previo.</a:t>
            </a:r>
            <a:endParaRPr lang="es-ES" sz="2400" dirty="0" smtClean="0"/>
          </a:p>
          <a:p>
            <a:pPr lvl="0" rtl="0">
              <a:spcBef>
                <a:spcPts val="0"/>
              </a:spcBef>
              <a:buNone/>
            </a:pPr>
            <a:endParaRPr lang="es-ES" sz="2400" dirty="0"/>
          </a:p>
          <a:p>
            <a:pPr lvl="0" rtl="0">
              <a:spcBef>
                <a:spcPts val="0"/>
              </a:spcBef>
              <a:buNone/>
            </a:pPr>
            <a:r>
              <a:rPr lang="es-ES" sz="2400" dirty="0" smtClean="0"/>
              <a:t>Retraso en la retroalimentación</a:t>
            </a:r>
          </a:p>
          <a:p>
            <a:pPr lvl="0" rtl="0">
              <a:spcBef>
                <a:spcPts val="0"/>
              </a:spcBef>
              <a:buNone/>
            </a:pPr>
            <a:endParaRPr lang="es-ES" sz="2400" dirty="0"/>
          </a:p>
          <a:p>
            <a:pPr lvl="0" rtl="0">
              <a:spcBef>
                <a:spcPts val="0"/>
              </a:spcBef>
              <a:buNone/>
            </a:pPr>
            <a:r>
              <a:rPr lang="es-ES" sz="2400" dirty="0" smtClean="0"/>
              <a:t>Falta de planificación  </a:t>
            </a:r>
            <a:endParaRPr lang="en" sz="2400"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653558" y="0"/>
            <a:ext cx="430984" cy="6996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79" y="907599"/>
            <a:ext cx="3774172" cy="35987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0B5394"/>
                </a:solidFill>
              </a:rPr>
              <a:t>9</a:t>
            </a:fld>
            <a:endParaRPr lang="en">
              <a:solidFill>
                <a:srgbClr val="0B5394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0" y="831492"/>
            <a:ext cx="3553524" cy="34886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Shape 84"/>
          <p:cNvSpPr txBox="1">
            <a:spLocks/>
          </p:cNvSpPr>
          <p:nvPr/>
        </p:nvSpPr>
        <p:spPr>
          <a:xfrm>
            <a:off x="3983989" y="772424"/>
            <a:ext cx="5084463" cy="342956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"/>
            <a:r>
              <a:rPr lang="es-ES" sz="2100" i="1" dirty="0" smtClean="0">
                <a:latin typeface="+mj-lt"/>
              </a:rPr>
              <a:t> Los servicios educativos se organizarán en sistemas unificados a través de redes electrónicas internacionales. </a:t>
            </a:r>
          </a:p>
          <a:p>
            <a:pPr algn="just"/>
            <a:endParaRPr lang="es-ES" sz="2100" i="1" dirty="0" smtClean="0">
              <a:latin typeface="+mj-lt"/>
            </a:endParaRPr>
          </a:p>
          <a:p>
            <a:pPr algn="just"/>
            <a:endParaRPr lang="es-ES" sz="2100" i="1" dirty="0" smtClean="0">
              <a:latin typeface="+mj-lt"/>
            </a:endParaRPr>
          </a:p>
          <a:p>
            <a:pPr algn="just"/>
            <a:r>
              <a:rPr lang="es-ES" sz="2100" i="1" dirty="0" smtClean="0">
                <a:latin typeface="+mj-lt"/>
              </a:rPr>
              <a:t>La formación profesional responderá a criterios estandarizados, y los mercados laborales ofrecerán empleo a personas residentes en cualquier lugar del mundo.</a:t>
            </a:r>
            <a:endParaRPr lang="en" sz="21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m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220</Words>
  <Application>Microsoft Office PowerPoint</Application>
  <PresentationFormat>Presentación en pantalla (16:9)</PresentationFormat>
  <Paragraphs>48</Paragraphs>
  <Slides>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Aemelia template</vt:lpstr>
      <vt:lpstr> "Educación a Distancia ¿Acercando el mundo?</vt:lpstr>
      <vt:lpstr>Concepto:</vt:lpstr>
      <vt:lpstr>Presentación de PowerPoint</vt:lpstr>
      <vt:lpstr>¿Democratiza el acceso a la educación?</vt:lpstr>
      <vt:lpstr>Presentación de PowerPoint</vt:lpstr>
      <vt:lpstr>Profesor - Alumno</vt:lpstr>
      <vt:lpstr>Presentación de PowerPoint</vt:lpstr>
      <vt:lpstr>Desventajas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maria de jesus garcia</dc:creator>
  <cp:lastModifiedBy>maria de jesus garcia</cp:lastModifiedBy>
  <cp:revision>130</cp:revision>
  <dcterms:modified xsi:type="dcterms:W3CDTF">2016-06-15T12:42:22Z</dcterms:modified>
</cp:coreProperties>
</file>