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20" autoAdjust="0"/>
    <p:restoredTop sz="94599"/>
  </p:normalViewPr>
  <p:slideViewPr>
    <p:cSldViewPr>
      <p:cViewPr varScale="1">
        <p:scale>
          <a:sx n="101" d="100"/>
          <a:sy n="101" d="100"/>
        </p:scale>
        <p:origin x="4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localhost/Users/dgordon/Desktop/Medical%20school%20numnber%20changes%20EMR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00617283950617"/>
          <c:y val="0.0701508165223622"/>
          <c:w val="0.959876543209877"/>
          <c:h val="0.927043150816743"/>
        </c:manualLayout>
      </c:layout>
      <c:scatterChart>
        <c:scatterStyle val="lineMarker"/>
        <c:varyColors val="0"/>
        <c:ser>
          <c:idx val="0"/>
          <c:order val="0"/>
          <c:spPr>
            <a:ln w="31750" cap="rnd">
              <a:noFill/>
              <a:round/>
            </a:ln>
            <a:effectLst/>
          </c:spPr>
          <c:marker>
            <c:symbol val="circle"/>
            <c:size val="14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xVal>
            <c:numRef>
              <c:f>Sheet1!$B$3:$B$24</c:f>
              <c:numCache>
                <c:formatCode>General</c:formatCode>
                <c:ptCount val="2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</c:numCache>
            </c:numRef>
          </c:xVal>
          <c:yVal>
            <c:numRef>
              <c:f>Sheet1!$C$3:$C$24</c:f>
              <c:numCache>
                <c:formatCode>General</c:formatCode>
                <c:ptCount val="22"/>
                <c:pt idx="0">
                  <c:v>91.0</c:v>
                </c:pt>
                <c:pt idx="1">
                  <c:v>56.0</c:v>
                </c:pt>
                <c:pt idx="2">
                  <c:v>31.0</c:v>
                </c:pt>
                <c:pt idx="3">
                  <c:v>28.0</c:v>
                </c:pt>
                <c:pt idx="4">
                  <c:v>23.0</c:v>
                </c:pt>
                <c:pt idx="5">
                  <c:v>21.0</c:v>
                </c:pt>
                <c:pt idx="6">
                  <c:v>11.0</c:v>
                </c:pt>
                <c:pt idx="7">
                  <c:v>10.0</c:v>
                </c:pt>
                <c:pt idx="8">
                  <c:v>7.0</c:v>
                </c:pt>
                <c:pt idx="9">
                  <c:v>7.0</c:v>
                </c:pt>
                <c:pt idx="10">
                  <c:v>7.0</c:v>
                </c:pt>
                <c:pt idx="11">
                  <c:v>6.0</c:v>
                </c:pt>
                <c:pt idx="12">
                  <c:v>5.0</c:v>
                </c:pt>
                <c:pt idx="13">
                  <c:v>5.0</c:v>
                </c:pt>
                <c:pt idx="14">
                  <c:v>4.0</c:v>
                </c:pt>
                <c:pt idx="15">
                  <c:v>4.0</c:v>
                </c:pt>
                <c:pt idx="16">
                  <c:v>3.0</c:v>
                </c:pt>
                <c:pt idx="17">
                  <c:v>3.0</c:v>
                </c:pt>
                <c:pt idx="18">
                  <c:v>2.0</c:v>
                </c:pt>
                <c:pt idx="19">
                  <c:v>2.0</c:v>
                </c:pt>
                <c:pt idx="20">
                  <c:v>1.0</c:v>
                </c:pt>
                <c:pt idx="21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5642160"/>
        <c:axId val="2019625552"/>
      </c:scatterChart>
      <c:valAx>
        <c:axId val="21056421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2019625552"/>
        <c:crosses val="autoZero"/>
        <c:crossBetween val="midCat"/>
      </c:valAx>
      <c:valAx>
        <c:axId val="2019625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2105642160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B694-3868-4C1F-AF30-27D672667F49}" type="datetimeFigureOut">
              <a:rPr lang="en-GB" smtClean="0"/>
              <a:pPr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70D8-D929-43CC-9853-40D0E539DD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B694-3868-4C1F-AF30-27D672667F49}" type="datetimeFigureOut">
              <a:rPr lang="en-GB" smtClean="0"/>
              <a:pPr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70D8-D929-43CC-9853-40D0E539DD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B694-3868-4C1F-AF30-27D672667F49}" type="datetimeFigureOut">
              <a:rPr lang="en-GB" smtClean="0"/>
              <a:pPr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70D8-D929-43CC-9853-40D0E539DD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D252-E6FA-40BB-B50F-F27B52175A6D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51-D9EC-4C7B-9AC5-CFDAF8C404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D252-E6FA-40BB-B50F-F27B52175A6D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51-D9EC-4C7B-9AC5-CFDAF8C404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D252-E6FA-40BB-B50F-F27B52175A6D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51-D9EC-4C7B-9AC5-CFDAF8C404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D252-E6FA-40BB-B50F-F27B52175A6D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51-D9EC-4C7B-9AC5-CFDAF8C404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D252-E6FA-40BB-B50F-F27B52175A6D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51-D9EC-4C7B-9AC5-CFDAF8C404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D252-E6FA-40BB-B50F-F27B52175A6D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51-D9EC-4C7B-9AC5-CFDAF8C404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D252-E6FA-40BB-B50F-F27B52175A6D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51-D9EC-4C7B-9AC5-CFDAF8C404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D252-E6FA-40BB-B50F-F27B52175A6D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51-D9EC-4C7B-9AC5-CFDAF8C404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B694-3868-4C1F-AF30-27D672667F49}" type="datetimeFigureOut">
              <a:rPr lang="en-GB" smtClean="0"/>
              <a:pPr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70D8-D929-43CC-9853-40D0E539DD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D252-E6FA-40BB-B50F-F27B52175A6D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51-D9EC-4C7B-9AC5-CFDAF8C404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D252-E6FA-40BB-B50F-F27B52175A6D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51-D9EC-4C7B-9AC5-CFDAF8C404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D252-E6FA-40BB-B50F-F27B52175A6D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0D51-D9EC-4C7B-9AC5-CFDAF8C404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B694-3868-4C1F-AF30-27D672667F49}" type="datetimeFigureOut">
              <a:rPr lang="en-GB" smtClean="0"/>
              <a:pPr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70D8-D929-43CC-9853-40D0E539DD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B694-3868-4C1F-AF30-27D672667F49}" type="datetimeFigureOut">
              <a:rPr lang="en-GB" smtClean="0"/>
              <a:pPr/>
              <a:t>17/06/2016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70D8-D929-43CC-9853-40D0E539DD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B694-3868-4C1F-AF30-27D672667F49}" type="datetimeFigureOut">
              <a:rPr lang="en-GB" smtClean="0"/>
              <a:pPr/>
              <a:t>17/06/2016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70D8-D929-43CC-9853-40D0E539DD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B694-3868-4C1F-AF30-27D672667F49}" type="datetimeFigureOut">
              <a:rPr lang="en-GB" smtClean="0"/>
              <a:pPr/>
              <a:t>17/06/2016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70D8-D929-43CC-9853-40D0E539DD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B694-3868-4C1F-AF30-27D672667F49}" type="datetimeFigureOut">
              <a:rPr lang="en-GB" smtClean="0"/>
              <a:pPr/>
              <a:t>17/06/2016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70D8-D929-43CC-9853-40D0E539DD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B694-3868-4C1F-AF30-27D672667F49}" type="datetimeFigureOut">
              <a:rPr lang="en-GB" smtClean="0"/>
              <a:pPr/>
              <a:t>17/06/2016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70D8-D929-43CC-9853-40D0E539DD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B694-3868-4C1F-AF30-27D672667F49}" type="datetimeFigureOut">
              <a:rPr lang="en-GB" smtClean="0"/>
              <a:pPr/>
              <a:t>17/06/2016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70D8-D929-43CC-9853-40D0E539DD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Microsoft_Word_97_-_2004_Document1.doc"/><Relationship Id="rId15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4B694-3868-4C1F-AF30-27D672667F49}" type="datetimeFigureOut">
              <a:rPr lang="en-GB" smtClean="0"/>
              <a:pPr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5304"/>
            <a:ext cx="2895600" cy="692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WFME is the global organisation concerned with education and training of medical doctors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970D8-D929-43CC-9853-40D0E539DD8F}" type="slidenum">
              <a:rPr lang="en-GB" smtClean="0"/>
              <a:pPr/>
              <a:t>‹#›</a:t>
            </a:fld>
            <a:endParaRPr lang="en-GB"/>
          </a:p>
        </p:txBody>
      </p:sp>
      <p:graphicFrame>
        <p:nvGraphicFramePr>
          <p:cNvPr id="13313" name="Object 4"/>
          <p:cNvGraphicFramePr>
            <a:graphicFrameLocks noChangeAspect="1"/>
          </p:cNvGraphicFramePr>
          <p:nvPr/>
        </p:nvGraphicFramePr>
        <p:xfrm>
          <a:off x="7524750" y="333375"/>
          <a:ext cx="11144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Dokument" r:id="rId14" imgW="1343520" imgH="1082520" progId="Word.Document.8">
                  <p:embed/>
                </p:oleObj>
              </mc:Choice>
              <mc:Fallback>
                <p:oleObj name="Dokument" r:id="rId14" imgW="1343520" imgH="108252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333375"/>
                        <a:ext cx="111442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5536" y="1412776"/>
            <a:ext cx="8382000" cy="228600"/>
          </a:xfrm>
          <a:prstGeom prst="rect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DD252-E6FA-40BB-B50F-F27B52175A6D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A0D51-D9EC-4C7B-9AC5-CFDAF8C4042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2.doc"/><Relationship Id="rId4" Type="http://schemas.openxmlformats.org/officeDocument/2006/relationships/image" Target="../media/image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Accreditation beyond national borders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Political, social and economic considerations</a:t>
            </a:r>
          </a:p>
          <a:p>
            <a:endParaRPr lang="en-GB" dirty="0"/>
          </a:p>
          <a:p>
            <a:r>
              <a:rPr lang="en-GB" dirty="0" smtClean="0"/>
              <a:t>David Gordon  WFME</a:t>
            </a:r>
            <a:endParaRPr lang="en-GB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7524328" y="332656"/>
          <a:ext cx="11144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kument" r:id="rId3" imgW="1343520" imgH="1082520" progId="Word.Document.8">
                  <p:embed/>
                </p:oleObj>
              </mc:Choice>
              <mc:Fallback>
                <p:oleObj name="Dokument" r:id="rId3" imgW="1343520" imgH="108252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332656"/>
                        <a:ext cx="111442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5536" y="1412776"/>
            <a:ext cx="8382000" cy="228600"/>
          </a:xfrm>
          <a:prstGeom prst="rect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00" dirty="0" smtClean="0"/>
              <a:t>Two essential requirements </a:t>
            </a:r>
            <a:r>
              <a:rPr lang="en-GB" sz="3400"/>
              <a:t>for </a:t>
            </a:r>
            <a:r>
              <a:rPr lang="en-GB" sz="3400" smtClean="0"/>
              <a:t>accreditation (WHO &amp; WFME)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GB" sz="1200" dirty="0" smtClean="0"/>
          </a:p>
          <a:p>
            <a:r>
              <a:rPr lang="en-GB" dirty="0" smtClean="0"/>
              <a:t>The accreditation system must:</a:t>
            </a:r>
          </a:p>
          <a:p>
            <a:endParaRPr lang="en-GB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Be agreed by all relevant parties (medical schools, students, the profession, the health care system and the public), be trusted, and be </a:t>
            </a:r>
            <a:r>
              <a:rPr lang="en-GB" dirty="0" smtClean="0"/>
              <a:t>transparent </a:t>
            </a:r>
          </a:p>
          <a:p>
            <a:pPr marL="914400" lvl="1" indent="-514350"/>
            <a:r>
              <a:rPr lang="en-GB" dirty="0" smtClean="0"/>
              <a:t>(thus: </a:t>
            </a:r>
            <a:r>
              <a:rPr lang="en-GB" u="sng" dirty="0" smtClean="0"/>
              <a:t>essential</a:t>
            </a:r>
            <a:r>
              <a:rPr lang="en-GB" dirty="0" smtClean="0"/>
              <a:t> need to avoid conflict of interest)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Be operating within a suitable legal framework and supported by national </a:t>
            </a:r>
            <a:r>
              <a:rPr lang="en-GB" dirty="0" smtClean="0"/>
              <a:t>law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74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costs of accreditation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It is vital, but it cannot be free</a:t>
            </a:r>
          </a:p>
          <a:p>
            <a:r>
              <a:rPr lang="en-GB" dirty="0" smtClean="0"/>
              <a:t>Accreditation is not, and should not, be about making money</a:t>
            </a:r>
          </a:p>
          <a:p>
            <a:pPr lvl="1"/>
            <a:r>
              <a:rPr lang="en-GB" dirty="0" smtClean="0"/>
              <a:t>The dangers of private “accreditation factories”</a:t>
            </a:r>
          </a:p>
          <a:p>
            <a:pPr lvl="1"/>
            <a:r>
              <a:rPr lang="en-GB" dirty="0" smtClean="0"/>
              <a:t>The danger of the possibility of profit distorting judgement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99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Can accreditation “beyond </a:t>
            </a:r>
            <a:r>
              <a:rPr lang="en-GB" dirty="0"/>
              <a:t>national </a:t>
            </a:r>
            <a:r>
              <a:rPr lang="en-GB" dirty="0" smtClean="0"/>
              <a:t>borders”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Australia and New Zealand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838200"/>
            <a:ext cx="7340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6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“The </a:t>
            </a:r>
            <a:r>
              <a:rPr lang="en-US" sz="2400" dirty="0"/>
              <a:t>Caribbean Accreditation Authority for Education in Medicine and other Health Professions (</a:t>
            </a:r>
            <a:r>
              <a:rPr lang="en-US" sz="2400"/>
              <a:t>CAAM-HP</a:t>
            </a:r>
            <a:r>
              <a:rPr lang="en-US" sz="2400" smtClean="0"/>
              <a:t>) is </a:t>
            </a:r>
            <a:r>
              <a:rPr lang="en-US" sz="2400" dirty="0"/>
              <a:t>the legally constituted body established in 2003 under the aegis of the Caribbean Community (CARICOM), empowered to determine and prescribe standards and to accredit </a:t>
            </a:r>
            <a:r>
              <a:rPr lang="en-US" sz="2400" dirty="0" err="1"/>
              <a:t>programmes</a:t>
            </a:r>
            <a:r>
              <a:rPr lang="en-US" sz="2400" dirty="0"/>
              <a:t> of </a:t>
            </a:r>
            <a:r>
              <a:rPr lang="en-US" sz="2400" dirty="0" smtClean="0"/>
              <a:t>medical </a:t>
            </a:r>
            <a:r>
              <a:rPr lang="is-IS" sz="2400" dirty="0" smtClean="0"/>
              <a:t>… </a:t>
            </a:r>
            <a:r>
              <a:rPr lang="en-US" sz="2400" dirty="0" smtClean="0"/>
              <a:t>education </a:t>
            </a:r>
            <a:r>
              <a:rPr lang="en-US" sz="2400" dirty="0"/>
              <a:t>on behalf of the contracting parties in </a:t>
            </a:r>
            <a:r>
              <a:rPr lang="en-US" sz="2400" dirty="0" smtClean="0"/>
              <a:t>CARICOM”</a:t>
            </a:r>
          </a:p>
          <a:p>
            <a:r>
              <a:rPr lang="en-US" sz="2400" dirty="0" smtClean="0"/>
              <a:t>“The </a:t>
            </a:r>
            <a:r>
              <a:rPr lang="en-US" sz="2400" dirty="0"/>
              <a:t>Mission of the CAAM-HP is undergirded by the principles of professionalism, integrity, accountability, transparency and </a:t>
            </a:r>
            <a:r>
              <a:rPr lang="en-US" sz="2400" dirty="0" smtClean="0"/>
              <a:t>collaboration”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0950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029200"/>
            <a:ext cx="7772400" cy="1470025"/>
          </a:xfrm>
        </p:spPr>
        <p:txBody>
          <a:bodyPr/>
          <a:lstStyle/>
          <a:p>
            <a:r>
              <a:rPr lang="en-GB" sz="2800" dirty="0"/>
              <a:t>Bengali, traditional, reported by Amartya Sen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288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GB" sz="4000" dirty="0"/>
              <a:t>…knowledge is a very special commodity: the more you give, the more you have.</a:t>
            </a:r>
          </a:p>
        </p:txBody>
      </p:sp>
      <p:pic>
        <p:nvPicPr>
          <p:cNvPr id="1026" name="Picture 2" descr="C:\Documents and Settings\dgordon\My Documents\Other media\A30BD670-C017-42DB-BF8A-9EC29EAB10BD_Amartya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8915" y="3861048"/>
            <a:ext cx="3116729" cy="2597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741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Recognition and listing (of a medical school) </a:t>
            </a:r>
          </a:p>
          <a:p>
            <a:r>
              <a:rPr lang="en-GB" dirty="0" smtClean="0"/>
              <a:t>Accreditation</a:t>
            </a:r>
          </a:p>
          <a:p>
            <a:r>
              <a:rPr lang="en-GB" dirty="0" smtClean="0"/>
              <a:t>Recognition of Accreditation</a:t>
            </a:r>
          </a:p>
          <a:p>
            <a:r>
              <a:rPr lang="en-GB" dirty="0" smtClean="0"/>
              <a:t>- other forms of support or endorsement, for example the AMEE “Aspire” programme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70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sz="1500" dirty="0" smtClean="0"/>
          </a:p>
          <a:p>
            <a:r>
              <a:rPr lang="en-GB" sz="2600" dirty="0" smtClean="0"/>
              <a:t>“Accreditation </a:t>
            </a:r>
            <a:r>
              <a:rPr lang="en-GB" sz="2600" dirty="0"/>
              <a:t>of medical education </a:t>
            </a:r>
            <a:r>
              <a:rPr lang="en-GB" sz="2600" dirty="0" smtClean="0"/>
              <a:t>[is] </a:t>
            </a:r>
            <a:r>
              <a:rPr lang="en-GB" sz="2600" dirty="0"/>
              <a:t>certification of the suitability of medical education programmes, and of the competence of medical schools in the delivery of medical </a:t>
            </a:r>
            <a:r>
              <a:rPr lang="en-GB" sz="2600" dirty="0" smtClean="0"/>
              <a:t>education”</a:t>
            </a:r>
          </a:p>
          <a:p>
            <a:endParaRPr lang="en-GB" sz="1300" dirty="0" smtClean="0"/>
          </a:p>
          <a:p>
            <a:r>
              <a:rPr lang="en-GB" sz="2600" dirty="0" smtClean="0"/>
              <a:t>“Accreditation </a:t>
            </a:r>
            <a:r>
              <a:rPr lang="en-GB" sz="2600" dirty="0"/>
              <a:t>of medical education is normally carried out by national governments, or by national agencies receiving their authority from government. It is important that all accreditation processes are working to internationally recognised </a:t>
            </a:r>
            <a:r>
              <a:rPr lang="en-GB" sz="2600" dirty="0" smtClean="0"/>
              <a:t>standards”</a:t>
            </a:r>
          </a:p>
          <a:p>
            <a:endParaRPr lang="en-GB" sz="1300" dirty="0" smtClean="0"/>
          </a:p>
          <a:p>
            <a:r>
              <a:rPr lang="en-GB" sz="2600" dirty="0" smtClean="0"/>
              <a:t>(preceded by) “As noted above, </a:t>
            </a:r>
            <a:r>
              <a:rPr lang="en-GB" sz="2600" dirty="0"/>
              <a:t>WFME is not an accrediting authority or </a:t>
            </a:r>
            <a:r>
              <a:rPr lang="en-GB" sz="2600" dirty="0" smtClean="0"/>
              <a:t>agency”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92125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Large countries – USA, Japan, Turkey, for example </a:t>
            </a:r>
            <a:r>
              <a:rPr lang="en-GB" dirty="0"/>
              <a:t>–</a:t>
            </a:r>
            <a:r>
              <a:rPr lang="en-GB" dirty="0" smtClean="0"/>
              <a:t> clearly have the number of medical schools and medical education experts to be able to sustain a “within country” accrediting agency</a:t>
            </a:r>
          </a:p>
          <a:p>
            <a:r>
              <a:rPr lang="en-GB" dirty="0" smtClean="0"/>
              <a:t>But a smaller country?  How could Iceland (one medical school) accredit itself?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9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mage result for nordic countries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1" y="2311400"/>
            <a:ext cx="5698450" cy="349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2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Medical school numbers – Middle East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5002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4932040" y="5378424"/>
            <a:ext cx="2786608" cy="10749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2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91349"/>
            <a:ext cx="6768752" cy="4075304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4067944" y="1626489"/>
            <a:ext cx="3456384" cy="27386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34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What is happening to develop accreditation for the smaller Middle East countries?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GB" sz="1300" dirty="0" smtClean="0"/>
          </a:p>
          <a:p>
            <a:r>
              <a:rPr lang="en-GB" dirty="0" smtClean="0"/>
              <a:t>Could the Saudi Arabian accreditation agency work in the Gulf states generally? – no</a:t>
            </a:r>
          </a:p>
          <a:p>
            <a:r>
              <a:rPr lang="en-GB" dirty="0" smtClean="0"/>
              <a:t>Expertise from within the region (Egypt, Sudan, Qatar etc.) is being brought together, with the support of WFME and WHO - Eastern Mediterranean (EMR), to create an agency that can work in all these smaller countries</a:t>
            </a:r>
          </a:p>
          <a:p>
            <a:r>
              <a:rPr lang="en-GB" dirty="0" smtClean="0"/>
              <a:t>The Association for Medical Education EMR is involved: but the new agency </a:t>
            </a:r>
            <a:r>
              <a:rPr lang="en-GB" u="sng" dirty="0" smtClean="0"/>
              <a:t>must</a:t>
            </a:r>
            <a:r>
              <a:rPr lang="en-GB" dirty="0" smtClean="0"/>
              <a:t> be completely separate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70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“</a:t>
            </a:r>
            <a:r>
              <a:rPr lang="is-IS" dirty="0" smtClean="0"/>
              <a:t>… </a:t>
            </a:r>
            <a:r>
              <a:rPr lang="en-GB" dirty="0" smtClean="0"/>
              <a:t>the </a:t>
            </a:r>
            <a:r>
              <a:rPr lang="en-GB" dirty="0"/>
              <a:t>new agency </a:t>
            </a:r>
            <a:r>
              <a:rPr lang="en-GB" u="sng" dirty="0"/>
              <a:t>must</a:t>
            </a:r>
            <a:r>
              <a:rPr lang="en-GB" dirty="0"/>
              <a:t> be completely </a:t>
            </a:r>
            <a:r>
              <a:rPr lang="en-GB" dirty="0" smtClean="0"/>
              <a:t>separate” from AMEEMR: why?</a:t>
            </a:r>
          </a:p>
          <a:p>
            <a:r>
              <a:rPr lang="en-GB" dirty="0" smtClean="0"/>
              <a:t>The essential need to avoid a conflict of interest</a:t>
            </a:r>
          </a:p>
        </p:txBody>
      </p:sp>
    </p:spTree>
    <p:extLst>
      <p:ext uri="{BB962C8B-B14F-4D97-AF65-F5344CB8AC3E}">
        <p14:creationId xmlns:p14="http://schemas.microsoft.com/office/powerpoint/2010/main" val="195706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FMEDraft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09802C7-85F5-6447-8036-55A2AB9D7E7E}" vid="{B78E9B62-7B69-2441-B47D-15B37D0F99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09802C7-85F5-6447-8036-55A2AB9D7E7E}" vid="{DD5A9BE0-E8B9-994D-BE9E-4BAF5B0444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WFME Presentation</Template>
  <TotalTime>1167</TotalTime>
  <Words>525</Words>
  <Application>Microsoft Macintosh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Arial</vt:lpstr>
      <vt:lpstr>WFMEDraft2</vt:lpstr>
      <vt:lpstr>Custom Design</vt:lpstr>
      <vt:lpstr>Dokument</vt:lpstr>
      <vt:lpstr>Accreditation beyond national borders</vt:lpstr>
      <vt:lpstr>Definitions</vt:lpstr>
      <vt:lpstr>PowerPoint Presentation</vt:lpstr>
      <vt:lpstr>PowerPoint Presentation</vt:lpstr>
      <vt:lpstr>PowerPoint Presentation</vt:lpstr>
      <vt:lpstr>Medical school numbers – Middle East</vt:lpstr>
      <vt:lpstr>PowerPoint Presentation</vt:lpstr>
      <vt:lpstr>What is happening to develop accreditation for the smaller Middle East countries?</vt:lpstr>
      <vt:lpstr>PowerPoint Presentation</vt:lpstr>
      <vt:lpstr>Two essential requirements for accreditation (WHO &amp; WFME)</vt:lpstr>
      <vt:lpstr>The costs of accreditation</vt:lpstr>
      <vt:lpstr>Can accreditation “beyond national borders” work?</vt:lpstr>
      <vt:lpstr>PowerPoint Presentation</vt:lpstr>
      <vt:lpstr>Bengali, traditional, reported by Amartya Sen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Accreditation beyond national borders</dc:title>
  <dc:creator>David Gordon</dc:creator>
  <cp:lastModifiedBy>David Gordon</cp:lastModifiedBy>
  <cp:revision>15</cp:revision>
  <dcterms:created xsi:type="dcterms:W3CDTF">2016-06-16T20:18:40Z</dcterms:created>
  <dcterms:modified xsi:type="dcterms:W3CDTF">2016-06-17T15:48:00Z</dcterms:modified>
</cp:coreProperties>
</file>