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5" r:id="rId8"/>
    <p:sldId id="262" r:id="rId9"/>
    <p:sldId id="263" r:id="rId10"/>
    <p:sldId id="268" r:id="rId11"/>
    <p:sldId id="266" r:id="rId12"/>
    <p:sldId id="267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14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60FC-43A2-E24A-8A7F-0E9FE86809F8}" type="datetimeFigureOut">
              <a:rPr lang="en-US" smtClean="0"/>
              <a:t>12/06/16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939EB-6C2F-0F43-B030-C66DD2618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20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60FC-43A2-E24A-8A7F-0E9FE86809F8}" type="datetimeFigureOut">
              <a:rPr lang="en-US" smtClean="0"/>
              <a:t>12/06/16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939EB-6C2F-0F43-B030-C66DD2618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7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60FC-43A2-E24A-8A7F-0E9FE86809F8}" type="datetimeFigureOut">
              <a:rPr lang="en-US" smtClean="0"/>
              <a:t>12/06/16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939EB-6C2F-0F43-B030-C66DD2618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08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60FC-43A2-E24A-8A7F-0E9FE86809F8}" type="datetimeFigureOut">
              <a:rPr lang="en-US" smtClean="0"/>
              <a:t>12/06/16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939EB-6C2F-0F43-B030-C66DD2618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5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60FC-43A2-E24A-8A7F-0E9FE86809F8}" type="datetimeFigureOut">
              <a:rPr lang="en-US" smtClean="0"/>
              <a:t>12/06/16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939EB-6C2F-0F43-B030-C66DD2618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5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60FC-43A2-E24A-8A7F-0E9FE86809F8}" type="datetimeFigureOut">
              <a:rPr lang="en-US" smtClean="0"/>
              <a:t>12/06/16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939EB-6C2F-0F43-B030-C66DD2618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7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60FC-43A2-E24A-8A7F-0E9FE86809F8}" type="datetimeFigureOut">
              <a:rPr lang="en-US" smtClean="0"/>
              <a:t>12/06/16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939EB-6C2F-0F43-B030-C66DD2618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8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60FC-43A2-E24A-8A7F-0E9FE86809F8}" type="datetimeFigureOut">
              <a:rPr lang="en-US" smtClean="0"/>
              <a:t>12/06/16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939EB-6C2F-0F43-B030-C66DD2618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71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60FC-43A2-E24A-8A7F-0E9FE86809F8}" type="datetimeFigureOut">
              <a:rPr lang="en-US" smtClean="0"/>
              <a:t>12/06/16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939EB-6C2F-0F43-B030-C66DD2618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8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60FC-43A2-E24A-8A7F-0E9FE86809F8}" type="datetimeFigureOut">
              <a:rPr lang="en-US" smtClean="0"/>
              <a:t>12/06/16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939EB-6C2F-0F43-B030-C66DD2618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84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60FC-43A2-E24A-8A7F-0E9FE86809F8}" type="datetimeFigureOut">
              <a:rPr lang="en-US" smtClean="0"/>
              <a:t>12/06/16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939EB-6C2F-0F43-B030-C66DD2618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8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660FC-43A2-E24A-8A7F-0E9FE86809F8}" type="datetimeFigureOut">
              <a:rPr lang="en-US" smtClean="0"/>
              <a:t>12/06/16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939EB-6C2F-0F43-B030-C66DD26180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 ALASIC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701" y="5573713"/>
            <a:ext cx="14192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7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scalabrini@usp.br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ORGANIZACIÓN DE CENTROS DE SIMULACION MEDICA EN PREGRADO Y POSGRADO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Augusto Scalabrini Neto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62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01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En Posgrado (Becado)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s-ES_tradnl" dirty="0" smtClean="0"/>
              <a:t>No hay directrices para el uso de simulaci</a:t>
            </a:r>
            <a:r>
              <a:rPr lang="es-ES_tradnl" dirty="0" smtClean="0"/>
              <a:t>ón.</a:t>
            </a:r>
          </a:p>
          <a:p>
            <a:pPr>
              <a:lnSpc>
                <a:spcPct val="150000"/>
              </a:lnSpc>
            </a:pPr>
            <a:r>
              <a:rPr lang="es-ES_tradnl" dirty="0" smtClean="0"/>
              <a:t>Hacemos In Situ  (Pediatría, Medicina Interna, Neurología)</a:t>
            </a:r>
          </a:p>
          <a:p>
            <a:pPr lvl="1">
              <a:lnSpc>
                <a:spcPct val="150000"/>
              </a:lnSpc>
            </a:pPr>
            <a:r>
              <a:rPr lang="es-ES_tradnl" dirty="0" smtClean="0"/>
              <a:t>Tiempo y oportunidad</a:t>
            </a:r>
          </a:p>
          <a:p>
            <a:pPr lvl="1">
              <a:lnSpc>
                <a:spcPct val="150000"/>
              </a:lnSpc>
            </a:pPr>
            <a:r>
              <a:rPr lang="es-ES_tradnl" dirty="0" smtClean="0"/>
              <a:t>Entrenamiento </a:t>
            </a:r>
            <a:r>
              <a:rPr lang="es-ES_tradnl" dirty="0" err="1" smtClean="0"/>
              <a:t>Multiprofesional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21512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17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iler Treinamento AV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6186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5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1" y="2188306"/>
            <a:ext cx="57253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x-none" sz="9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GRACIAS!!</a:t>
            </a:r>
            <a:endParaRPr lang="x-none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0769" y="4064000"/>
            <a:ext cx="4572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i="1" dirty="0" smtClean="0">
                <a:latin typeface="Arial"/>
                <a:cs typeface="Arial"/>
                <a:hlinkClick r:id="rId2"/>
              </a:rPr>
              <a:t>scalabrini@usp.br</a:t>
            </a:r>
            <a:endParaRPr lang="en-US" sz="3200" b="1" i="1" dirty="0" smtClean="0">
              <a:latin typeface="Arial"/>
              <a:cs typeface="Arial"/>
            </a:endParaRPr>
          </a:p>
          <a:p>
            <a:pPr algn="r"/>
            <a:r>
              <a:rPr lang="en-US" sz="3200" b="1" i="1" dirty="0" smtClean="0">
                <a:latin typeface="Arial"/>
                <a:cs typeface="Arial"/>
              </a:rPr>
              <a:t>Tel: (5511)2661-6336</a:t>
            </a:r>
            <a:endParaRPr lang="en-US" sz="3200" b="1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984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Simulaci</a:t>
            </a:r>
            <a:r>
              <a:rPr lang="en-US" dirty="0" err="1" smtClean="0"/>
              <a:t>ón</a:t>
            </a:r>
            <a:r>
              <a:rPr lang="en-US" dirty="0" smtClean="0"/>
              <a:t> en Latino America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Associaci</a:t>
            </a:r>
            <a:r>
              <a:rPr lang="en-US" dirty="0" err="1" smtClean="0"/>
              <a:t>ón</a:t>
            </a:r>
            <a:r>
              <a:rPr lang="en-US" dirty="0" smtClean="0"/>
              <a:t> </a:t>
            </a:r>
            <a:r>
              <a:rPr lang="en-US" dirty="0" err="1" smtClean="0"/>
              <a:t>Colombiana</a:t>
            </a:r>
            <a:r>
              <a:rPr lang="en-US" dirty="0" smtClean="0"/>
              <a:t> de </a:t>
            </a:r>
            <a:r>
              <a:rPr lang="en-US" dirty="0" err="1" smtClean="0"/>
              <a:t>Simulación</a:t>
            </a:r>
            <a:r>
              <a:rPr lang="en-US" dirty="0" smtClean="0"/>
              <a:t> </a:t>
            </a:r>
            <a:r>
              <a:rPr lang="en-US" dirty="0" err="1" smtClean="0"/>
              <a:t>Clínica</a:t>
            </a:r>
            <a:r>
              <a:rPr lang="en-US" dirty="0" smtClean="0"/>
              <a:t> en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Ciencias</a:t>
            </a:r>
            <a:r>
              <a:rPr lang="en-US" dirty="0" smtClean="0"/>
              <a:t> de la </a:t>
            </a:r>
            <a:r>
              <a:rPr lang="en-US" dirty="0" err="1" smtClean="0"/>
              <a:t>Salud</a:t>
            </a:r>
            <a:r>
              <a:rPr lang="en-US" dirty="0" smtClean="0"/>
              <a:t> (ACS-CS) – 2005</a:t>
            </a:r>
          </a:p>
          <a:p>
            <a:r>
              <a:rPr lang="en-US" dirty="0" err="1" smtClean="0"/>
              <a:t>Associação</a:t>
            </a:r>
            <a:r>
              <a:rPr lang="en-US" dirty="0" smtClean="0"/>
              <a:t> </a:t>
            </a:r>
            <a:r>
              <a:rPr lang="en-US" dirty="0" err="1" smtClean="0"/>
              <a:t>Brasileira</a:t>
            </a:r>
            <a:r>
              <a:rPr lang="en-US" dirty="0" smtClean="0"/>
              <a:t> de </a:t>
            </a:r>
            <a:r>
              <a:rPr lang="en-US" dirty="0" err="1" smtClean="0"/>
              <a:t>Simulação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Saúde</a:t>
            </a:r>
            <a:r>
              <a:rPr lang="en-US" dirty="0" smtClean="0"/>
              <a:t> (ABRASSIM) – 2010</a:t>
            </a:r>
          </a:p>
          <a:p>
            <a:r>
              <a:rPr lang="en-US" dirty="0" err="1" smtClean="0"/>
              <a:t>Associación</a:t>
            </a:r>
            <a:r>
              <a:rPr lang="en-US" dirty="0" smtClean="0"/>
              <a:t> Mexicana de </a:t>
            </a:r>
            <a:r>
              <a:rPr lang="en-US" dirty="0" err="1" smtClean="0"/>
              <a:t>Simulación</a:t>
            </a:r>
            <a:r>
              <a:rPr lang="en-US" dirty="0" smtClean="0"/>
              <a:t> </a:t>
            </a:r>
            <a:r>
              <a:rPr lang="en-US" dirty="0" err="1" smtClean="0"/>
              <a:t>Clinica</a:t>
            </a:r>
            <a:r>
              <a:rPr lang="en-US" dirty="0" smtClean="0"/>
              <a:t> (AMESIC) – 2011</a:t>
            </a:r>
          </a:p>
          <a:p>
            <a:r>
              <a:rPr lang="en-US" dirty="0" err="1" smtClean="0"/>
              <a:t>Associación</a:t>
            </a:r>
            <a:r>
              <a:rPr lang="en-US" dirty="0" smtClean="0"/>
              <a:t> de </a:t>
            </a:r>
            <a:r>
              <a:rPr lang="en-US" dirty="0" err="1" smtClean="0"/>
              <a:t>Simuloeducadores</a:t>
            </a:r>
            <a:r>
              <a:rPr lang="en-US" dirty="0" smtClean="0"/>
              <a:t> de Puerto Rico (ASEPUR) - 2012</a:t>
            </a:r>
          </a:p>
          <a:p>
            <a:r>
              <a:rPr lang="en-US" dirty="0" err="1" smtClean="0"/>
              <a:t>Sociedad</a:t>
            </a:r>
            <a:r>
              <a:rPr lang="en-US" dirty="0" smtClean="0"/>
              <a:t> </a:t>
            </a:r>
            <a:r>
              <a:rPr lang="en-US" dirty="0" err="1" smtClean="0"/>
              <a:t>Chilena</a:t>
            </a:r>
            <a:r>
              <a:rPr lang="en-US" dirty="0" smtClean="0"/>
              <a:t> de </a:t>
            </a:r>
            <a:r>
              <a:rPr lang="en-US" dirty="0" err="1" smtClean="0"/>
              <a:t>Simulación</a:t>
            </a:r>
            <a:r>
              <a:rPr lang="en-US" dirty="0" smtClean="0"/>
              <a:t> </a:t>
            </a:r>
            <a:r>
              <a:rPr lang="en-US" dirty="0" err="1" smtClean="0"/>
              <a:t>Clinica</a:t>
            </a:r>
            <a:r>
              <a:rPr lang="en-US" dirty="0" smtClean="0"/>
              <a:t> y </a:t>
            </a:r>
            <a:r>
              <a:rPr lang="en-US" dirty="0" err="1" smtClean="0"/>
              <a:t>Seguridad</a:t>
            </a:r>
            <a:r>
              <a:rPr lang="en-US" dirty="0" smtClean="0"/>
              <a:t> del </a:t>
            </a:r>
            <a:r>
              <a:rPr lang="en-US" dirty="0" err="1" smtClean="0"/>
              <a:t>Paciente</a:t>
            </a:r>
            <a:r>
              <a:rPr lang="en-US" dirty="0" smtClean="0"/>
              <a:t> (SOCHISIM) – 2013</a:t>
            </a:r>
          </a:p>
          <a:p>
            <a:r>
              <a:rPr lang="en-US" dirty="0" err="1" smtClean="0"/>
              <a:t>Associación</a:t>
            </a:r>
            <a:r>
              <a:rPr lang="en-US" dirty="0" smtClean="0"/>
              <a:t> </a:t>
            </a:r>
            <a:r>
              <a:rPr lang="en-US" dirty="0" err="1" smtClean="0"/>
              <a:t>Costaricense</a:t>
            </a:r>
            <a:r>
              <a:rPr lang="en-US" dirty="0" smtClean="0"/>
              <a:t> de </a:t>
            </a:r>
            <a:r>
              <a:rPr lang="en-US" dirty="0" err="1" smtClean="0"/>
              <a:t>Simulación</a:t>
            </a:r>
            <a:r>
              <a:rPr lang="en-US" dirty="0" smtClean="0"/>
              <a:t> </a:t>
            </a:r>
            <a:r>
              <a:rPr lang="en-US" dirty="0" err="1" smtClean="0"/>
              <a:t>Clinica</a:t>
            </a:r>
            <a:r>
              <a:rPr lang="en-US" dirty="0" smtClean="0"/>
              <a:t> (ACOSIC) - 2016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248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Simulaci</a:t>
            </a:r>
            <a:r>
              <a:rPr lang="en-US" dirty="0" err="1" smtClean="0"/>
              <a:t>ón</a:t>
            </a:r>
            <a:r>
              <a:rPr lang="en-US" dirty="0" smtClean="0"/>
              <a:t> en Latino America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err="1" smtClean="0"/>
              <a:t>Sociedad</a:t>
            </a:r>
            <a:r>
              <a:rPr lang="en-US" dirty="0" smtClean="0"/>
              <a:t> Argentina de </a:t>
            </a:r>
            <a:r>
              <a:rPr lang="en-US" dirty="0" err="1" smtClean="0"/>
              <a:t>Simulaci</a:t>
            </a:r>
            <a:r>
              <a:rPr lang="en-US" dirty="0" err="1" smtClean="0"/>
              <a:t>ón</a:t>
            </a:r>
            <a:r>
              <a:rPr lang="en-US" dirty="0" smtClean="0"/>
              <a:t> – en </a:t>
            </a:r>
            <a:r>
              <a:rPr lang="en-US" dirty="0" err="1" smtClean="0"/>
              <a:t>constitución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Esfuerzos</a:t>
            </a:r>
            <a:r>
              <a:rPr lang="en-US" dirty="0" smtClean="0"/>
              <a:t>: Peru, Bolivia, Paraguay ..</a:t>
            </a:r>
          </a:p>
        </p:txBody>
      </p:sp>
    </p:spTree>
    <p:extLst>
      <p:ext uri="{BB962C8B-B14F-4D97-AF65-F5344CB8AC3E}">
        <p14:creationId xmlns:p14="http://schemas.microsoft.com/office/powerpoint/2010/main" val="984481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Simulaci</a:t>
            </a:r>
            <a:r>
              <a:rPr lang="en-US" dirty="0" err="1" smtClean="0"/>
              <a:t>ón</a:t>
            </a:r>
            <a:r>
              <a:rPr lang="en-US" dirty="0" smtClean="0"/>
              <a:t> en Latino America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err="1" smtClean="0"/>
              <a:t>M</a:t>
            </a:r>
            <a:r>
              <a:rPr lang="en-US" dirty="0" err="1" smtClean="0"/>
              <a:t>ás</a:t>
            </a:r>
            <a:r>
              <a:rPr lang="en-US" dirty="0" smtClean="0"/>
              <a:t> </a:t>
            </a:r>
            <a:r>
              <a:rPr lang="en-US" dirty="0" err="1" smtClean="0"/>
              <a:t>centrada</a:t>
            </a:r>
            <a:r>
              <a:rPr lang="en-US" dirty="0" smtClean="0"/>
              <a:t> en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Universidades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centrada</a:t>
            </a:r>
            <a:r>
              <a:rPr lang="en-US" dirty="0" smtClean="0"/>
              <a:t> en </a:t>
            </a:r>
            <a:r>
              <a:rPr lang="en-US" dirty="0" err="1" smtClean="0"/>
              <a:t>Pregrado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centrada</a:t>
            </a:r>
            <a:r>
              <a:rPr lang="en-US" dirty="0" smtClean="0"/>
              <a:t> en Baja </a:t>
            </a:r>
            <a:r>
              <a:rPr lang="en-US" dirty="0" err="1" smtClean="0"/>
              <a:t>Fidelidad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11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Experiencia</a:t>
            </a:r>
            <a:r>
              <a:rPr lang="en-US" dirty="0" smtClean="0"/>
              <a:t> de </a:t>
            </a:r>
            <a:r>
              <a:rPr lang="en-US" dirty="0" err="1" smtClean="0"/>
              <a:t>Brasil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s-ES_tradnl" dirty="0" smtClean="0"/>
              <a:t>Esfuerzos individuales</a:t>
            </a:r>
          </a:p>
          <a:p>
            <a:pPr>
              <a:lnSpc>
                <a:spcPct val="200000"/>
              </a:lnSpc>
            </a:pPr>
            <a:r>
              <a:rPr lang="es-ES_tradnl" dirty="0" smtClean="0"/>
              <a:t>Inserci</a:t>
            </a:r>
            <a:r>
              <a:rPr lang="es-ES_tradnl" dirty="0" smtClean="0"/>
              <a:t>ón curricular individual y errática</a:t>
            </a:r>
          </a:p>
          <a:p>
            <a:pPr>
              <a:lnSpc>
                <a:spcPct val="200000"/>
              </a:lnSpc>
            </a:pPr>
            <a:r>
              <a:rPr lang="es-ES_tradnl" dirty="0" smtClean="0"/>
              <a:t>Alta fidelidad poco utilizada</a:t>
            </a:r>
          </a:p>
          <a:p>
            <a:pPr marL="0" indent="0">
              <a:lnSpc>
                <a:spcPct val="200000"/>
              </a:lnSpc>
              <a:buNone/>
            </a:pPr>
            <a:endParaRPr lang="es-ES_tradnl" dirty="0" smtClean="0"/>
          </a:p>
          <a:p>
            <a:pPr>
              <a:lnSpc>
                <a:spcPct val="200000"/>
              </a:lnSpc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45286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Experiencia</a:t>
            </a:r>
            <a:r>
              <a:rPr lang="en-US" dirty="0" smtClean="0"/>
              <a:t> de </a:t>
            </a:r>
            <a:r>
              <a:rPr lang="en-US" dirty="0" err="1" smtClean="0"/>
              <a:t>Brasil</a:t>
            </a:r>
            <a:r>
              <a:rPr lang="en-US" dirty="0" smtClean="0"/>
              <a:t> - </a:t>
            </a:r>
            <a:r>
              <a:rPr lang="en-US" dirty="0" err="1" smtClean="0"/>
              <a:t>Pregrado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Diretrices</a:t>
            </a:r>
            <a:r>
              <a:rPr lang="es-ES_tradnl" dirty="0" smtClean="0"/>
              <a:t> de los Cursos de Medicina 2015</a:t>
            </a:r>
          </a:p>
          <a:p>
            <a:pPr lvl="1"/>
            <a:r>
              <a:rPr lang="es-ES_tradnl" dirty="0" smtClean="0"/>
              <a:t>Obligatorio Laboratorios de Habilidades</a:t>
            </a:r>
          </a:p>
          <a:p>
            <a:pPr lvl="1"/>
            <a:r>
              <a:rPr lang="es-ES_tradnl" dirty="0" smtClean="0"/>
              <a:t>Recomendado Centros de Simulaci</a:t>
            </a:r>
            <a:r>
              <a:rPr lang="es-ES_tradnl" dirty="0" smtClean="0"/>
              <a:t>ón</a:t>
            </a:r>
          </a:p>
          <a:p>
            <a:endParaRPr lang="es-ES_tradnl" dirty="0" smtClean="0"/>
          </a:p>
          <a:p>
            <a:r>
              <a:rPr lang="es-ES_tradnl" dirty="0" smtClean="0"/>
              <a:t>Programa de Acreditación de Cursos de Medicina 2015</a:t>
            </a:r>
          </a:p>
          <a:p>
            <a:pPr lvl="1"/>
            <a:r>
              <a:rPr lang="es-ES_tradnl" dirty="0" smtClean="0"/>
              <a:t>Puntaje alta para Laboratorios de Habilidades y Centros de Simulación</a:t>
            </a: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4271420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Inserci</a:t>
            </a:r>
            <a:r>
              <a:rPr lang="es-ES_tradnl" dirty="0" smtClean="0"/>
              <a:t>ón Curricular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Al largo de los 6 a</a:t>
            </a:r>
            <a:r>
              <a:rPr lang="es-ES_tradnl" dirty="0" smtClean="0"/>
              <a:t>ños de curso</a:t>
            </a:r>
          </a:p>
          <a:p>
            <a:r>
              <a:rPr lang="es-ES_tradnl" dirty="0" smtClean="0"/>
              <a:t>Primero al quinto año – Habilidades y Protocolos</a:t>
            </a:r>
          </a:p>
          <a:p>
            <a:r>
              <a:rPr lang="es-ES_tradnl" dirty="0" smtClean="0"/>
              <a:t>Sexto año – Alta Fidelidad</a:t>
            </a:r>
          </a:p>
          <a:p>
            <a:pPr lvl="1"/>
            <a:r>
              <a:rPr lang="es-ES_tradnl" dirty="0" smtClean="0"/>
              <a:t>Temas de </a:t>
            </a:r>
            <a:r>
              <a:rPr lang="es-ES_tradnl" dirty="0" err="1" smtClean="0"/>
              <a:t>emergência</a:t>
            </a:r>
            <a:endParaRPr lang="es-ES_tradnl" dirty="0" smtClean="0"/>
          </a:p>
          <a:p>
            <a:pPr lvl="1"/>
            <a:r>
              <a:rPr lang="es-ES_tradnl" dirty="0" smtClean="0"/>
              <a:t>Medicina interna y </a:t>
            </a:r>
            <a:r>
              <a:rPr lang="es-ES_tradnl" dirty="0" err="1" smtClean="0"/>
              <a:t>Pediatria</a:t>
            </a: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308274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DSC00139[1]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ugusto\Pictures\Minhas fotos\Workshop dos Internos 2009\DSC00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633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254</Words>
  <Application>Microsoft Macintosh PowerPoint</Application>
  <PresentationFormat>On-screen Show (4:3)</PresentationFormat>
  <Paragraphs>42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ORGANIZACIÓN DE CENTROS DE SIMULACION MEDICA EN PREGRADO Y POSGRADO</vt:lpstr>
      <vt:lpstr>Simulación en Latino America</vt:lpstr>
      <vt:lpstr>Simulación en Latino America</vt:lpstr>
      <vt:lpstr>Simulación en Latino America</vt:lpstr>
      <vt:lpstr>Experiencia de Brasil</vt:lpstr>
      <vt:lpstr>Experiencia de Brasil - Pregrado</vt:lpstr>
      <vt:lpstr>Inserción Curricular</vt:lpstr>
      <vt:lpstr>PowerPoint Presentation</vt:lpstr>
      <vt:lpstr>PowerPoint Presentation</vt:lpstr>
      <vt:lpstr>PowerPoint Presentation</vt:lpstr>
      <vt:lpstr>En Posgrado (Becado)</vt:lpstr>
      <vt:lpstr>PowerPoint Presentation</vt:lpstr>
      <vt:lpstr>PowerPoint Presentation</vt:lpstr>
      <vt:lpstr>PowerPoint Presentation</vt:lpstr>
    </vt:vector>
  </TitlesOfParts>
  <Company>Faculdade de Medicina da USP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ORGANIZACIÓN DE CENTROS DE SIMULACION MEDICA EN PREGRADO Y POSGRADO</dc:title>
  <dc:creator>Augusto Scalabrini Neto</dc:creator>
  <cp:lastModifiedBy>Augusto Scalabrini Neto</cp:lastModifiedBy>
  <cp:revision>31</cp:revision>
  <dcterms:created xsi:type="dcterms:W3CDTF">2016-06-12T13:26:20Z</dcterms:created>
  <dcterms:modified xsi:type="dcterms:W3CDTF">2016-06-12T15:48:00Z</dcterms:modified>
</cp:coreProperties>
</file>