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0"/>
  </p:notesMasterIdLst>
  <p:handoutMasterIdLst>
    <p:handoutMasterId r:id="rId71"/>
  </p:handoutMasterIdLst>
  <p:sldIdLst>
    <p:sldId id="256" r:id="rId2"/>
    <p:sldId id="265" r:id="rId3"/>
    <p:sldId id="266" r:id="rId4"/>
    <p:sldId id="358" r:id="rId5"/>
    <p:sldId id="350" r:id="rId6"/>
    <p:sldId id="351" r:id="rId7"/>
    <p:sldId id="359" r:id="rId8"/>
    <p:sldId id="267" r:id="rId9"/>
    <p:sldId id="268" r:id="rId10"/>
    <p:sldId id="269" r:id="rId11"/>
    <p:sldId id="273" r:id="rId12"/>
    <p:sldId id="271" r:id="rId13"/>
    <p:sldId id="257"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380" r:id="rId29"/>
    <p:sldId id="381" r:id="rId30"/>
    <p:sldId id="382" r:id="rId31"/>
    <p:sldId id="288" r:id="rId32"/>
    <p:sldId id="296" r:id="rId33"/>
    <p:sldId id="297" r:id="rId34"/>
    <p:sldId id="302" r:id="rId35"/>
    <p:sldId id="307" r:id="rId36"/>
    <p:sldId id="311" r:id="rId37"/>
    <p:sldId id="312" r:id="rId38"/>
    <p:sldId id="308" r:id="rId39"/>
    <p:sldId id="309" r:id="rId40"/>
    <p:sldId id="339" r:id="rId41"/>
    <p:sldId id="310" r:id="rId42"/>
    <p:sldId id="313" r:id="rId43"/>
    <p:sldId id="314" r:id="rId44"/>
    <p:sldId id="329" r:id="rId45"/>
    <p:sldId id="341" r:id="rId46"/>
    <p:sldId id="343" r:id="rId47"/>
    <p:sldId id="344" r:id="rId48"/>
    <p:sldId id="345" r:id="rId49"/>
    <p:sldId id="346" r:id="rId50"/>
    <p:sldId id="347" r:id="rId51"/>
    <p:sldId id="348" r:id="rId52"/>
    <p:sldId id="365" r:id="rId53"/>
    <p:sldId id="368" r:id="rId54"/>
    <p:sldId id="369" r:id="rId55"/>
    <p:sldId id="370" r:id="rId56"/>
    <p:sldId id="371" r:id="rId57"/>
    <p:sldId id="372" r:id="rId58"/>
    <p:sldId id="373" r:id="rId59"/>
    <p:sldId id="376" r:id="rId60"/>
    <p:sldId id="374" r:id="rId61"/>
    <p:sldId id="377" r:id="rId62"/>
    <p:sldId id="378" r:id="rId63"/>
    <p:sldId id="375" r:id="rId64"/>
    <p:sldId id="383" r:id="rId65"/>
    <p:sldId id="342" r:id="rId66"/>
    <p:sldId id="379" r:id="rId67"/>
    <p:sldId id="364" r:id="rId68"/>
    <p:sldId id="367" r:id="rId69"/>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9FA"/>
    <a:srgbClr val="9FE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59" autoAdjust="0"/>
  </p:normalViewPr>
  <p:slideViewPr>
    <p:cSldViewPr snapToGrid="0">
      <p:cViewPr varScale="1">
        <p:scale>
          <a:sx n="71" d="100"/>
          <a:sy n="71" d="100"/>
        </p:scale>
        <p:origin x="696" y="66"/>
      </p:cViewPr>
      <p:guideLst/>
    </p:cSldViewPr>
  </p:slideViewPr>
  <p:notesTextViewPr>
    <p:cViewPr>
      <p:scale>
        <a:sx n="1" d="1"/>
        <a:sy n="1" d="1"/>
      </p:scale>
      <p:origin x="0" y="0"/>
    </p:cViewPr>
  </p:notesTextViewPr>
  <p:sorterViewPr>
    <p:cViewPr varScale="1">
      <p:scale>
        <a:sx n="100" d="100"/>
        <a:sy n="100" d="100"/>
      </p:scale>
      <p:origin x="0" y="-12498"/>
    </p:cViewPr>
  </p:sorterViewPr>
  <p:notesViewPr>
    <p:cSldViewPr snapToGrid="0">
      <p:cViewPr varScale="1">
        <p:scale>
          <a:sx n="53" d="100"/>
          <a:sy n="53" d="100"/>
        </p:scale>
        <p:origin x="292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182B5B-CB9F-4AFD-B10A-F789C5189AC7}"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FC6203CF-E492-4C5C-980B-E6B9B4D44CB3}">
      <dgm:prSet phldrT="[Text]"/>
      <dgm:spPr/>
      <dgm:t>
        <a:bodyPr/>
        <a:lstStyle/>
        <a:p>
          <a:r>
            <a:rPr lang="en-US" dirty="0"/>
            <a:t>Self-monitoring</a:t>
          </a:r>
        </a:p>
      </dgm:t>
    </dgm:pt>
    <dgm:pt modelId="{E5040BDE-A42F-4257-830E-7AC501884460}" type="parTrans" cxnId="{1BF0C40E-BF66-4089-87E3-98AD725D7FA9}">
      <dgm:prSet/>
      <dgm:spPr/>
      <dgm:t>
        <a:bodyPr/>
        <a:lstStyle/>
        <a:p>
          <a:endParaRPr lang="en-US"/>
        </a:p>
      </dgm:t>
    </dgm:pt>
    <dgm:pt modelId="{2AFFB0C5-861D-4804-9706-B3601B8813ED}" type="sibTrans" cxnId="{1BF0C40E-BF66-4089-87E3-98AD725D7FA9}">
      <dgm:prSet/>
      <dgm:spPr/>
      <dgm:t>
        <a:bodyPr/>
        <a:lstStyle/>
        <a:p>
          <a:endParaRPr lang="en-US"/>
        </a:p>
      </dgm:t>
    </dgm:pt>
    <dgm:pt modelId="{F6880FB8-2865-4E40-953E-E8F60031BC9B}">
      <dgm:prSet phldrT="[Text]"/>
      <dgm:spPr/>
      <dgm:t>
        <a:bodyPr/>
        <a:lstStyle/>
        <a:p>
          <a:r>
            <a:rPr lang="en-US" dirty="0"/>
            <a:t>Metacognition</a:t>
          </a:r>
        </a:p>
      </dgm:t>
    </dgm:pt>
    <dgm:pt modelId="{200813F4-728D-465A-AF4A-36D5532D410A}" type="parTrans" cxnId="{FAA50482-A438-4C26-B67C-7C668DC24318}">
      <dgm:prSet/>
      <dgm:spPr/>
      <dgm:t>
        <a:bodyPr/>
        <a:lstStyle/>
        <a:p>
          <a:endParaRPr lang="en-US"/>
        </a:p>
      </dgm:t>
    </dgm:pt>
    <dgm:pt modelId="{2AF452AF-6A6D-404F-A9AF-52ACF175929A}" type="sibTrans" cxnId="{FAA50482-A438-4C26-B67C-7C668DC24318}">
      <dgm:prSet/>
      <dgm:spPr/>
      <dgm:t>
        <a:bodyPr/>
        <a:lstStyle/>
        <a:p>
          <a:endParaRPr lang="en-US"/>
        </a:p>
      </dgm:t>
    </dgm:pt>
    <dgm:pt modelId="{5965EAA9-592E-489E-85D6-6AE7A6AA4B6B}">
      <dgm:prSet phldrT="[Text]"/>
      <dgm:spPr/>
      <dgm:t>
        <a:bodyPr/>
        <a:lstStyle/>
        <a:p>
          <a:r>
            <a:rPr lang="en-US" dirty="0"/>
            <a:t>Reflection-in-action</a:t>
          </a:r>
        </a:p>
      </dgm:t>
    </dgm:pt>
    <dgm:pt modelId="{D08C514A-99EC-45BC-A08F-143E2438F3BE}" type="parTrans" cxnId="{10635B2E-60BB-4D31-946D-771C75B676AD}">
      <dgm:prSet/>
      <dgm:spPr/>
      <dgm:t>
        <a:bodyPr/>
        <a:lstStyle/>
        <a:p>
          <a:endParaRPr lang="en-US"/>
        </a:p>
      </dgm:t>
    </dgm:pt>
    <dgm:pt modelId="{12AF6CBE-75B3-478E-A7A7-0B74035CDAAF}" type="sibTrans" cxnId="{10635B2E-60BB-4D31-946D-771C75B676AD}">
      <dgm:prSet/>
      <dgm:spPr/>
      <dgm:t>
        <a:bodyPr/>
        <a:lstStyle/>
        <a:p>
          <a:endParaRPr lang="en-US"/>
        </a:p>
      </dgm:t>
    </dgm:pt>
    <dgm:pt modelId="{4DE74CD8-F3E5-4D89-8ED6-7F64CA35B744}">
      <dgm:prSet phldrT="[Text]"/>
      <dgm:spPr/>
      <dgm:t>
        <a:bodyPr/>
        <a:lstStyle/>
        <a:p>
          <a:r>
            <a:rPr lang="en-US" dirty="0"/>
            <a:t>Reflection-on-action</a:t>
          </a:r>
        </a:p>
      </dgm:t>
    </dgm:pt>
    <dgm:pt modelId="{DCD1F7C5-6FFD-4093-ACAE-553943506154}" type="parTrans" cxnId="{FC418423-1227-43B4-8C56-C0B24D93D1CB}">
      <dgm:prSet/>
      <dgm:spPr/>
      <dgm:t>
        <a:bodyPr/>
        <a:lstStyle/>
        <a:p>
          <a:endParaRPr lang="en-US"/>
        </a:p>
      </dgm:t>
    </dgm:pt>
    <dgm:pt modelId="{FA319446-AB93-4B58-97DA-0FF9FCD068B7}" type="sibTrans" cxnId="{FC418423-1227-43B4-8C56-C0B24D93D1CB}">
      <dgm:prSet/>
      <dgm:spPr/>
      <dgm:t>
        <a:bodyPr/>
        <a:lstStyle/>
        <a:p>
          <a:endParaRPr lang="en-US"/>
        </a:p>
      </dgm:t>
    </dgm:pt>
    <dgm:pt modelId="{B5CC16EB-793C-4A41-90F3-827FE84B83BB}" type="pres">
      <dgm:prSet presAssocID="{3F182B5B-CB9F-4AFD-B10A-F789C5189AC7}" presName="cycle" presStyleCnt="0">
        <dgm:presLayoutVars>
          <dgm:dir/>
          <dgm:resizeHandles val="exact"/>
        </dgm:presLayoutVars>
      </dgm:prSet>
      <dgm:spPr/>
      <dgm:t>
        <a:bodyPr/>
        <a:lstStyle/>
        <a:p>
          <a:endParaRPr lang="en-US"/>
        </a:p>
      </dgm:t>
    </dgm:pt>
    <dgm:pt modelId="{6DAA01FD-1CA6-4E86-B8A3-E0EEE7B9EC59}" type="pres">
      <dgm:prSet presAssocID="{FC6203CF-E492-4C5C-980B-E6B9B4D44CB3}" presName="dummy" presStyleCnt="0"/>
      <dgm:spPr/>
    </dgm:pt>
    <dgm:pt modelId="{E90E51D6-FBF1-4D2F-9F92-77A47A0E13AA}" type="pres">
      <dgm:prSet presAssocID="{FC6203CF-E492-4C5C-980B-E6B9B4D44CB3}" presName="node" presStyleLbl="revTx" presStyleIdx="0" presStyleCnt="4">
        <dgm:presLayoutVars>
          <dgm:bulletEnabled val="1"/>
        </dgm:presLayoutVars>
      </dgm:prSet>
      <dgm:spPr/>
      <dgm:t>
        <a:bodyPr/>
        <a:lstStyle/>
        <a:p>
          <a:endParaRPr lang="en-US"/>
        </a:p>
      </dgm:t>
    </dgm:pt>
    <dgm:pt modelId="{D6C1CB03-3FC6-4E47-9904-0C64B7FB0E0A}" type="pres">
      <dgm:prSet presAssocID="{2AFFB0C5-861D-4804-9706-B3601B8813ED}" presName="sibTrans" presStyleLbl="node1" presStyleIdx="0" presStyleCnt="4"/>
      <dgm:spPr/>
      <dgm:t>
        <a:bodyPr/>
        <a:lstStyle/>
        <a:p>
          <a:endParaRPr lang="en-US"/>
        </a:p>
      </dgm:t>
    </dgm:pt>
    <dgm:pt modelId="{FBAA60A7-C0EC-42B9-81E1-2BEB0B9FCA3D}" type="pres">
      <dgm:prSet presAssocID="{F6880FB8-2865-4E40-953E-E8F60031BC9B}" presName="dummy" presStyleCnt="0"/>
      <dgm:spPr/>
    </dgm:pt>
    <dgm:pt modelId="{ECEAAE14-7E43-4019-BCF4-1477B89CCCBD}" type="pres">
      <dgm:prSet presAssocID="{F6880FB8-2865-4E40-953E-E8F60031BC9B}" presName="node" presStyleLbl="revTx" presStyleIdx="1" presStyleCnt="4">
        <dgm:presLayoutVars>
          <dgm:bulletEnabled val="1"/>
        </dgm:presLayoutVars>
      </dgm:prSet>
      <dgm:spPr/>
      <dgm:t>
        <a:bodyPr/>
        <a:lstStyle/>
        <a:p>
          <a:endParaRPr lang="en-US"/>
        </a:p>
      </dgm:t>
    </dgm:pt>
    <dgm:pt modelId="{3EDA6F4E-2165-49AD-AE49-344D26F39FCB}" type="pres">
      <dgm:prSet presAssocID="{2AF452AF-6A6D-404F-A9AF-52ACF175929A}" presName="sibTrans" presStyleLbl="node1" presStyleIdx="1" presStyleCnt="4"/>
      <dgm:spPr/>
      <dgm:t>
        <a:bodyPr/>
        <a:lstStyle/>
        <a:p>
          <a:endParaRPr lang="en-US"/>
        </a:p>
      </dgm:t>
    </dgm:pt>
    <dgm:pt modelId="{75CC0999-3A9B-489F-8071-030F894C310B}" type="pres">
      <dgm:prSet presAssocID="{5965EAA9-592E-489E-85D6-6AE7A6AA4B6B}" presName="dummy" presStyleCnt="0"/>
      <dgm:spPr/>
    </dgm:pt>
    <dgm:pt modelId="{2E4902BC-9161-408F-AF44-ECA9301ADEFD}" type="pres">
      <dgm:prSet presAssocID="{5965EAA9-592E-489E-85D6-6AE7A6AA4B6B}" presName="node" presStyleLbl="revTx" presStyleIdx="2" presStyleCnt="4">
        <dgm:presLayoutVars>
          <dgm:bulletEnabled val="1"/>
        </dgm:presLayoutVars>
      </dgm:prSet>
      <dgm:spPr/>
      <dgm:t>
        <a:bodyPr/>
        <a:lstStyle/>
        <a:p>
          <a:endParaRPr lang="en-US"/>
        </a:p>
      </dgm:t>
    </dgm:pt>
    <dgm:pt modelId="{9936A153-EE83-4DFB-B5CA-9A28137C0A3F}" type="pres">
      <dgm:prSet presAssocID="{12AF6CBE-75B3-478E-A7A7-0B74035CDAAF}" presName="sibTrans" presStyleLbl="node1" presStyleIdx="2" presStyleCnt="4"/>
      <dgm:spPr/>
      <dgm:t>
        <a:bodyPr/>
        <a:lstStyle/>
        <a:p>
          <a:endParaRPr lang="en-US"/>
        </a:p>
      </dgm:t>
    </dgm:pt>
    <dgm:pt modelId="{062913C9-7AAE-41E1-99D0-CEF38F36E1E1}" type="pres">
      <dgm:prSet presAssocID="{4DE74CD8-F3E5-4D89-8ED6-7F64CA35B744}" presName="dummy" presStyleCnt="0"/>
      <dgm:spPr/>
    </dgm:pt>
    <dgm:pt modelId="{0AF7E5D6-6EF2-47CF-86FE-07381AF3966C}" type="pres">
      <dgm:prSet presAssocID="{4DE74CD8-F3E5-4D89-8ED6-7F64CA35B744}" presName="node" presStyleLbl="revTx" presStyleIdx="3" presStyleCnt="4">
        <dgm:presLayoutVars>
          <dgm:bulletEnabled val="1"/>
        </dgm:presLayoutVars>
      </dgm:prSet>
      <dgm:spPr/>
      <dgm:t>
        <a:bodyPr/>
        <a:lstStyle/>
        <a:p>
          <a:endParaRPr lang="en-US"/>
        </a:p>
      </dgm:t>
    </dgm:pt>
    <dgm:pt modelId="{0ACE56D4-9E03-4527-B4A0-3ED9B9310764}" type="pres">
      <dgm:prSet presAssocID="{FA319446-AB93-4B58-97DA-0FF9FCD068B7}" presName="sibTrans" presStyleLbl="node1" presStyleIdx="3" presStyleCnt="4"/>
      <dgm:spPr/>
      <dgm:t>
        <a:bodyPr/>
        <a:lstStyle/>
        <a:p>
          <a:endParaRPr lang="en-US"/>
        </a:p>
      </dgm:t>
    </dgm:pt>
  </dgm:ptLst>
  <dgm:cxnLst>
    <dgm:cxn modelId="{7B4436DC-1069-4776-938C-013FE12AF7A4}" type="presOf" srcId="{FA319446-AB93-4B58-97DA-0FF9FCD068B7}" destId="{0ACE56D4-9E03-4527-B4A0-3ED9B9310764}" srcOrd="0" destOrd="0" presId="urn:microsoft.com/office/officeart/2005/8/layout/cycle1"/>
    <dgm:cxn modelId="{10635B2E-60BB-4D31-946D-771C75B676AD}" srcId="{3F182B5B-CB9F-4AFD-B10A-F789C5189AC7}" destId="{5965EAA9-592E-489E-85D6-6AE7A6AA4B6B}" srcOrd="2" destOrd="0" parTransId="{D08C514A-99EC-45BC-A08F-143E2438F3BE}" sibTransId="{12AF6CBE-75B3-478E-A7A7-0B74035CDAAF}"/>
    <dgm:cxn modelId="{B5FD7D8B-F9A5-472C-85D0-478811CB031A}" type="presOf" srcId="{4DE74CD8-F3E5-4D89-8ED6-7F64CA35B744}" destId="{0AF7E5D6-6EF2-47CF-86FE-07381AF3966C}" srcOrd="0" destOrd="0" presId="urn:microsoft.com/office/officeart/2005/8/layout/cycle1"/>
    <dgm:cxn modelId="{B5F540DD-1F11-412B-91E4-0A0C806B95C9}" type="presOf" srcId="{2AFFB0C5-861D-4804-9706-B3601B8813ED}" destId="{D6C1CB03-3FC6-4E47-9904-0C64B7FB0E0A}" srcOrd="0" destOrd="0" presId="urn:microsoft.com/office/officeart/2005/8/layout/cycle1"/>
    <dgm:cxn modelId="{F8CC6FF2-324F-4B14-A301-20BFB7F82F11}" type="presOf" srcId="{F6880FB8-2865-4E40-953E-E8F60031BC9B}" destId="{ECEAAE14-7E43-4019-BCF4-1477B89CCCBD}" srcOrd="0" destOrd="0" presId="urn:microsoft.com/office/officeart/2005/8/layout/cycle1"/>
    <dgm:cxn modelId="{15C33DFF-B578-4BA4-A333-1299EECF127F}" type="presOf" srcId="{2AF452AF-6A6D-404F-A9AF-52ACF175929A}" destId="{3EDA6F4E-2165-49AD-AE49-344D26F39FCB}" srcOrd="0" destOrd="0" presId="urn:microsoft.com/office/officeart/2005/8/layout/cycle1"/>
    <dgm:cxn modelId="{1BF0C40E-BF66-4089-87E3-98AD725D7FA9}" srcId="{3F182B5B-CB9F-4AFD-B10A-F789C5189AC7}" destId="{FC6203CF-E492-4C5C-980B-E6B9B4D44CB3}" srcOrd="0" destOrd="0" parTransId="{E5040BDE-A42F-4257-830E-7AC501884460}" sibTransId="{2AFFB0C5-861D-4804-9706-B3601B8813ED}"/>
    <dgm:cxn modelId="{7B8A082A-6493-43C6-9713-241EC9D8BC16}" type="presOf" srcId="{12AF6CBE-75B3-478E-A7A7-0B74035CDAAF}" destId="{9936A153-EE83-4DFB-B5CA-9A28137C0A3F}" srcOrd="0" destOrd="0" presId="urn:microsoft.com/office/officeart/2005/8/layout/cycle1"/>
    <dgm:cxn modelId="{EE603843-A76F-4AEE-8FDF-89E89B67BB24}" type="presOf" srcId="{5965EAA9-592E-489E-85D6-6AE7A6AA4B6B}" destId="{2E4902BC-9161-408F-AF44-ECA9301ADEFD}" srcOrd="0" destOrd="0" presId="urn:microsoft.com/office/officeart/2005/8/layout/cycle1"/>
    <dgm:cxn modelId="{FAA50482-A438-4C26-B67C-7C668DC24318}" srcId="{3F182B5B-CB9F-4AFD-B10A-F789C5189AC7}" destId="{F6880FB8-2865-4E40-953E-E8F60031BC9B}" srcOrd="1" destOrd="0" parTransId="{200813F4-728D-465A-AF4A-36D5532D410A}" sibTransId="{2AF452AF-6A6D-404F-A9AF-52ACF175929A}"/>
    <dgm:cxn modelId="{282C6825-0F93-4D8A-857C-CF3FE2AF9AF7}" type="presOf" srcId="{3F182B5B-CB9F-4AFD-B10A-F789C5189AC7}" destId="{B5CC16EB-793C-4A41-90F3-827FE84B83BB}" srcOrd="0" destOrd="0" presId="urn:microsoft.com/office/officeart/2005/8/layout/cycle1"/>
    <dgm:cxn modelId="{FC418423-1227-43B4-8C56-C0B24D93D1CB}" srcId="{3F182B5B-CB9F-4AFD-B10A-F789C5189AC7}" destId="{4DE74CD8-F3E5-4D89-8ED6-7F64CA35B744}" srcOrd="3" destOrd="0" parTransId="{DCD1F7C5-6FFD-4093-ACAE-553943506154}" sibTransId="{FA319446-AB93-4B58-97DA-0FF9FCD068B7}"/>
    <dgm:cxn modelId="{1358D810-7D40-493B-9758-2E31025D98A5}" type="presOf" srcId="{FC6203CF-E492-4C5C-980B-E6B9B4D44CB3}" destId="{E90E51D6-FBF1-4D2F-9F92-77A47A0E13AA}" srcOrd="0" destOrd="0" presId="urn:microsoft.com/office/officeart/2005/8/layout/cycle1"/>
    <dgm:cxn modelId="{5744206B-4127-456E-AA00-E7111A6A203E}" type="presParOf" srcId="{B5CC16EB-793C-4A41-90F3-827FE84B83BB}" destId="{6DAA01FD-1CA6-4E86-B8A3-E0EEE7B9EC59}" srcOrd="0" destOrd="0" presId="urn:microsoft.com/office/officeart/2005/8/layout/cycle1"/>
    <dgm:cxn modelId="{BE205BCB-E653-4B65-97E6-A1F7934CC929}" type="presParOf" srcId="{B5CC16EB-793C-4A41-90F3-827FE84B83BB}" destId="{E90E51D6-FBF1-4D2F-9F92-77A47A0E13AA}" srcOrd="1" destOrd="0" presId="urn:microsoft.com/office/officeart/2005/8/layout/cycle1"/>
    <dgm:cxn modelId="{C1EAA405-4DAB-4E4A-B827-FF2B50B47664}" type="presParOf" srcId="{B5CC16EB-793C-4A41-90F3-827FE84B83BB}" destId="{D6C1CB03-3FC6-4E47-9904-0C64B7FB0E0A}" srcOrd="2" destOrd="0" presId="urn:microsoft.com/office/officeart/2005/8/layout/cycle1"/>
    <dgm:cxn modelId="{80BDC5B0-7F28-4E9B-849D-1E90854E87D5}" type="presParOf" srcId="{B5CC16EB-793C-4A41-90F3-827FE84B83BB}" destId="{FBAA60A7-C0EC-42B9-81E1-2BEB0B9FCA3D}" srcOrd="3" destOrd="0" presId="urn:microsoft.com/office/officeart/2005/8/layout/cycle1"/>
    <dgm:cxn modelId="{29CCDBEE-5678-4AAB-BA0C-59DD39BC802D}" type="presParOf" srcId="{B5CC16EB-793C-4A41-90F3-827FE84B83BB}" destId="{ECEAAE14-7E43-4019-BCF4-1477B89CCCBD}" srcOrd="4" destOrd="0" presId="urn:microsoft.com/office/officeart/2005/8/layout/cycle1"/>
    <dgm:cxn modelId="{E5F4612B-89C6-44F1-8584-C1F491BE9EB5}" type="presParOf" srcId="{B5CC16EB-793C-4A41-90F3-827FE84B83BB}" destId="{3EDA6F4E-2165-49AD-AE49-344D26F39FCB}" srcOrd="5" destOrd="0" presId="urn:microsoft.com/office/officeart/2005/8/layout/cycle1"/>
    <dgm:cxn modelId="{5DF891FD-1B1D-4FCA-B63F-5529331BC34C}" type="presParOf" srcId="{B5CC16EB-793C-4A41-90F3-827FE84B83BB}" destId="{75CC0999-3A9B-489F-8071-030F894C310B}" srcOrd="6" destOrd="0" presId="urn:microsoft.com/office/officeart/2005/8/layout/cycle1"/>
    <dgm:cxn modelId="{71015965-2126-4FC5-8A73-DD84C788A774}" type="presParOf" srcId="{B5CC16EB-793C-4A41-90F3-827FE84B83BB}" destId="{2E4902BC-9161-408F-AF44-ECA9301ADEFD}" srcOrd="7" destOrd="0" presId="urn:microsoft.com/office/officeart/2005/8/layout/cycle1"/>
    <dgm:cxn modelId="{CCD2FD70-C6FC-4793-800B-18E9873387FB}" type="presParOf" srcId="{B5CC16EB-793C-4A41-90F3-827FE84B83BB}" destId="{9936A153-EE83-4DFB-B5CA-9A28137C0A3F}" srcOrd="8" destOrd="0" presId="urn:microsoft.com/office/officeart/2005/8/layout/cycle1"/>
    <dgm:cxn modelId="{1AE9F548-4128-4A20-AE6F-61C9A1329873}" type="presParOf" srcId="{B5CC16EB-793C-4A41-90F3-827FE84B83BB}" destId="{062913C9-7AAE-41E1-99D0-CEF38F36E1E1}" srcOrd="9" destOrd="0" presId="urn:microsoft.com/office/officeart/2005/8/layout/cycle1"/>
    <dgm:cxn modelId="{3FE2B5B0-27DC-412B-BFD9-07A0BA081364}" type="presParOf" srcId="{B5CC16EB-793C-4A41-90F3-827FE84B83BB}" destId="{0AF7E5D6-6EF2-47CF-86FE-07381AF3966C}" srcOrd="10" destOrd="0" presId="urn:microsoft.com/office/officeart/2005/8/layout/cycle1"/>
    <dgm:cxn modelId="{4BD3D22A-F6B6-486E-BA42-D3E88EDAF453}" type="presParOf" srcId="{B5CC16EB-793C-4A41-90F3-827FE84B83BB}" destId="{0ACE56D4-9E03-4527-B4A0-3ED9B9310764}"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06F091-2187-4002-9AC0-14FA726F5E43}" type="doc">
      <dgm:prSet loTypeId="urn:microsoft.com/office/officeart/2005/8/layout/venn1" loCatId="relationship" qsTypeId="urn:microsoft.com/office/officeart/2005/8/quickstyle/simple1" qsCatId="simple" csTypeId="urn:microsoft.com/office/officeart/2005/8/colors/accent1_2" csCatId="accent1" phldr="1"/>
      <dgm:spPr/>
    </dgm:pt>
    <dgm:pt modelId="{1A1A0C27-52EF-44FE-ABB8-22B044879028}">
      <dgm:prSet phldrT="[Text]"/>
      <dgm:spPr/>
      <dgm:t>
        <a:bodyPr/>
        <a:lstStyle/>
        <a:p>
          <a:r>
            <a:rPr lang="en-US" b="1" dirty="0"/>
            <a:t>Content</a:t>
          </a:r>
        </a:p>
      </dgm:t>
    </dgm:pt>
    <dgm:pt modelId="{7A6D0E99-5D09-4EDC-99C1-562F73EEAF9A}" type="parTrans" cxnId="{405DE692-C22F-4410-A4D7-0098ABDD8E87}">
      <dgm:prSet/>
      <dgm:spPr/>
      <dgm:t>
        <a:bodyPr/>
        <a:lstStyle/>
        <a:p>
          <a:endParaRPr lang="en-US"/>
        </a:p>
      </dgm:t>
    </dgm:pt>
    <dgm:pt modelId="{1C20A979-D4BB-4782-B3D1-1807580731D3}" type="sibTrans" cxnId="{405DE692-C22F-4410-A4D7-0098ABDD8E87}">
      <dgm:prSet/>
      <dgm:spPr/>
      <dgm:t>
        <a:bodyPr/>
        <a:lstStyle/>
        <a:p>
          <a:endParaRPr lang="en-US"/>
        </a:p>
      </dgm:t>
    </dgm:pt>
    <dgm:pt modelId="{942F0BB7-C7A7-40F3-991F-8BB6B97348FD}">
      <dgm:prSet phldrT="[Text]"/>
      <dgm:spPr/>
      <dgm:t>
        <a:bodyPr/>
        <a:lstStyle/>
        <a:p>
          <a:r>
            <a:rPr lang="en-US" b="1" dirty="0"/>
            <a:t>Assessment</a:t>
          </a:r>
        </a:p>
      </dgm:t>
    </dgm:pt>
    <dgm:pt modelId="{E8B64135-2A45-4E12-BDA8-596F5A3B2704}" type="parTrans" cxnId="{60593A09-EA1D-43BF-882B-E28AC8662998}">
      <dgm:prSet/>
      <dgm:spPr/>
      <dgm:t>
        <a:bodyPr/>
        <a:lstStyle/>
        <a:p>
          <a:endParaRPr lang="en-US"/>
        </a:p>
      </dgm:t>
    </dgm:pt>
    <dgm:pt modelId="{FBA219DE-C911-4C18-8D78-DE1830172A4E}" type="sibTrans" cxnId="{60593A09-EA1D-43BF-882B-E28AC8662998}">
      <dgm:prSet/>
      <dgm:spPr/>
      <dgm:t>
        <a:bodyPr/>
        <a:lstStyle/>
        <a:p>
          <a:endParaRPr lang="en-US"/>
        </a:p>
      </dgm:t>
    </dgm:pt>
    <dgm:pt modelId="{2CB54F81-DD1D-42AA-A18D-56AC2DB1C85F}">
      <dgm:prSet phldrT="[Text]"/>
      <dgm:spPr/>
      <dgm:t>
        <a:bodyPr/>
        <a:lstStyle/>
        <a:p>
          <a:r>
            <a:rPr lang="en-US" b="1" dirty="0"/>
            <a:t>Sequencing</a:t>
          </a:r>
        </a:p>
      </dgm:t>
    </dgm:pt>
    <dgm:pt modelId="{3F9883FE-6806-4111-8E3D-1DFC6218159A}" type="parTrans" cxnId="{23B69C05-B903-43A9-B5F5-3B7DA8C8894A}">
      <dgm:prSet/>
      <dgm:spPr/>
      <dgm:t>
        <a:bodyPr/>
        <a:lstStyle/>
        <a:p>
          <a:endParaRPr lang="en-US"/>
        </a:p>
      </dgm:t>
    </dgm:pt>
    <dgm:pt modelId="{662E0693-D3FB-4213-96E6-B461DC1C18EC}" type="sibTrans" cxnId="{23B69C05-B903-43A9-B5F5-3B7DA8C8894A}">
      <dgm:prSet/>
      <dgm:spPr/>
      <dgm:t>
        <a:bodyPr/>
        <a:lstStyle/>
        <a:p>
          <a:endParaRPr lang="en-US"/>
        </a:p>
      </dgm:t>
    </dgm:pt>
    <dgm:pt modelId="{887A497D-DE03-4E96-9E57-F5E785067561}" type="pres">
      <dgm:prSet presAssocID="{9506F091-2187-4002-9AC0-14FA726F5E43}" presName="compositeShape" presStyleCnt="0">
        <dgm:presLayoutVars>
          <dgm:chMax val="7"/>
          <dgm:dir/>
          <dgm:resizeHandles val="exact"/>
        </dgm:presLayoutVars>
      </dgm:prSet>
      <dgm:spPr/>
    </dgm:pt>
    <dgm:pt modelId="{22071B9B-6832-4EFB-91CF-13DE357D3F94}" type="pres">
      <dgm:prSet presAssocID="{1A1A0C27-52EF-44FE-ABB8-22B044879028}" presName="circ1" presStyleLbl="vennNode1" presStyleIdx="0" presStyleCnt="3"/>
      <dgm:spPr/>
      <dgm:t>
        <a:bodyPr/>
        <a:lstStyle/>
        <a:p>
          <a:endParaRPr lang="en-US"/>
        </a:p>
      </dgm:t>
    </dgm:pt>
    <dgm:pt modelId="{65B69E4A-00B5-4B77-9500-42867756B761}" type="pres">
      <dgm:prSet presAssocID="{1A1A0C27-52EF-44FE-ABB8-22B044879028}" presName="circ1Tx" presStyleLbl="revTx" presStyleIdx="0" presStyleCnt="0">
        <dgm:presLayoutVars>
          <dgm:chMax val="0"/>
          <dgm:chPref val="0"/>
          <dgm:bulletEnabled val="1"/>
        </dgm:presLayoutVars>
      </dgm:prSet>
      <dgm:spPr/>
      <dgm:t>
        <a:bodyPr/>
        <a:lstStyle/>
        <a:p>
          <a:endParaRPr lang="en-US"/>
        </a:p>
      </dgm:t>
    </dgm:pt>
    <dgm:pt modelId="{3809074C-C4E3-484A-B1DD-AAE18F09166E}" type="pres">
      <dgm:prSet presAssocID="{942F0BB7-C7A7-40F3-991F-8BB6B97348FD}" presName="circ2" presStyleLbl="vennNode1" presStyleIdx="1" presStyleCnt="3"/>
      <dgm:spPr/>
      <dgm:t>
        <a:bodyPr/>
        <a:lstStyle/>
        <a:p>
          <a:endParaRPr lang="en-US"/>
        </a:p>
      </dgm:t>
    </dgm:pt>
    <dgm:pt modelId="{D52C3367-4BF1-4125-B7AF-7519D2E3CCFE}" type="pres">
      <dgm:prSet presAssocID="{942F0BB7-C7A7-40F3-991F-8BB6B97348FD}" presName="circ2Tx" presStyleLbl="revTx" presStyleIdx="0" presStyleCnt="0">
        <dgm:presLayoutVars>
          <dgm:chMax val="0"/>
          <dgm:chPref val="0"/>
          <dgm:bulletEnabled val="1"/>
        </dgm:presLayoutVars>
      </dgm:prSet>
      <dgm:spPr/>
      <dgm:t>
        <a:bodyPr/>
        <a:lstStyle/>
        <a:p>
          <a:endParaRPr lang="en-US"/>
        </a:p>
      </dgm:t>
    </dgm:pt>
    <dgm:pt modelId="{9C8A46BF-6F27-4CB3-B8FC-7E7411E4763D}" type="pres">
      <dgm:prSet presAssocID="{2CB54F81-DD1D-42AA-A18D-56AC2DB1C85F}" presName="circ3" presStyleLbl="vennNode1" presStyleIdx="2" presStyleCnt="3"/>
      <dgm:spPr/>
      <dgm:t>
        <a:bodyPr/>
        <a:lstStyle/>
        <a:p>
          <a:endParaRPr lang="en-US"/>
        </a:p>
      </dgm:t>
    </dgm:pt>
    <dgm:pt modelId="{2AF3991F-1984-4C2B-A355-C8777C9EAF47}" type="pres">
      <dgm:prSet presAssocID="{2CB54F81-DD1D-42AA-A18D-56AC2DB1C85F}" presName="circ3Tx" presStyleLbl="revTx" presStyleIdx="0" presStyleCnt="0">
        <dgm:presLayoutVars>
          <dgm:chMax val="0"/>
          <dgm:chPref val="0"/>
          <dgm:bulletEnabled val="1"/>
        </dgm:presLayoutVars>
      </dgm:prSet>
      <dgm:spPr/>
      <dgm:t>
        <a:bodyPr/>
        <a:lstStyle/>
        <a:p>
          <a:endParaRPr lang="en-US"/>
        </a:p>
      </dgm:t>
    </dgm:pt>
  </dgm:ptLst>
  <dgm:cxnLst>
    <dgm:cxn modelId="{DF3EFDD7-4B11-4489-9905-5399DEF2D477}" type="presOf" srcId="{2CB54F81-DD1D-42AA-A18D-56AC2DB1C85F}" destId="{9C8A46BF-6F27-4CB3-B8FC-7E7411E4763D}" srcOrd="0" destOrd="0" presId="urn:microsoft.com/office/officeart/2005/8/layout/venn1"/>
    <dgm:cxn modelId="{D8EEDA87-9793-4EB4-9D33-043F649220BC}" type="presOf" srcId="{2CB54F81-DD1D-42AA-A18D-56AC2DB1C85F}" destId="{2AF3991F-1984-4C2B-A355-C8777C9EAF47}" srcOrd="1" destOrd="0" presId="urn:microsoft.com/office/officeart/2005/8/layout/venn1"/>
    <dgm:cxn modelId="{60593A09-EA1D-43BF-882B-E28AC8662998}" srcId="{9506F091-2187-4002-9AC0-14FA726F5E43}" destId="{942F0BB7-C7A7-40F3-991F-8BB6B97348FD}" srcOrd="1" destOrd="0" parTransId="{E8B64135-2A45-4E12-BDA8-596F5A3B2704}" sibTransId="{FBA219DE-C911-4C18-8D78-DE1830172A4E}"/>
    <dgm:cxn modelId="{23B69C05-B903-43A9-B5F5-3B7DA8C8894A}" srcId="{9506F091-2187-4002-9AC0-14FA726F5E43}" destId="{2CB54F81-DD1D-42AA-A18D-56AC2DB1C85F}" srcOrd="2" destOrd="0" parTransId="{3F9883FE-6806-4111-8E3D-1DFC6218159A}" sibTransId="{662E0693-D3FB-4213-96E6-B461DC1C18EC}"/>
    <dgm:cxn modelId="{1794525E-0F73-4767-8222-B4D343E3E557}" type="presOf" srcId="{942F0BB7-C7A7-40F3-991F-8BB6B97348FD}" destId="{D52C3367-4BF1-4125-B7AF-7519D2E3CCFE}" srcOrd="1" destOrd="0" presId="urn:microsoft.com/office/officeart/2005/8/layout/venn1"/>
    <dgm:cxn modelId="{C1EA2B97-EB02-4615-AB86-D62C7E56A584}" type="presOf" srcId="{1A1A0C27-52EF-44FE-ABB8-22B044879028}" destId="{22071B9B-6832-4EFB-91CF-13DE357D3F94}" srcOrd="0" destOrd="0" presId="urn:microsoft.com/office/officeart/2005/8/layout/venn1"/>
    <dgm:cxn modelId="{9EE201E9-7FCE-459D-BB93-8F414501F2B6}" type="presOf" srcId="{1A1A0C27-52EF-44FE-ABB8-22B044879028}" destId="{65B69E4A-00B5-4B77-9500-42867756B761}" srcOrd="1" destOrd="0" presId="urn:microsoft.com/office/officeart/2005/8/layout/venn1"/>
    <dgm:cxn modelId="{405DE692-C22F-4410-A4D7-0098ABDD8E87}" srcId="{9506F091-2187-4002-9AC0-14FA726F5E43}" destId="{1A1A0C27-52EF-44FE-ABB8-22B044879028}" srcOrd="0" destOrd="0" parTransId="{7A6D0E99-5D09-4EDC-99C1-562F73EEAF9A}" sibTransId="{1C20A979-D4BB-4782-B3D1-1807580731D3}"/>
    <dgm:cxn modelId="{7EA2362A-CA47-4346-A5EA-DBFCEE31DAB9}" type="presOf" srcId="{942F0BB7-C7A7-40F3-991F-8BB6B97348FD}" destId="{3809074C-C4E3-484A-B1DD-AAE18F09166E}" srcOrd="0" destOrd="0" presId="urn:microsoft.com/office/officeart/2005/8/layout/venn1"/>
    <dgm:cxn modelId="{5FD74092-29E8-4181-9BB6-56532B0F773C}" type="presOf" srcId="{9506F091-2187-4002-9AC0-14FA726F5E43}" destId="{887A497D-DE03-4E96-9E57-F5E785067561}" srcOrd="0" destOrd="0" presId="urn:microsoft.com/office/officeart/2005/8/layout/venn1"/>
    <dgm:cxn modelId="{B099D166-A988-42CA-ABAE-93E63C81EED7}" type="presParOf" srcId="{887A497D-DE03-4E96-9E57-F5E785067561}" destId="{22071B9B-6832-4EFB-91CF-13DE357D3F94}" srcOrd="0" destOrd="0" presId="urn:microsoft.com/office/officeart/2005/8/layout/venn1"/>
    <dgm:cxn modelId="{95AB6B8C-233E-41F3-9682-8462509A3B54}" type="presParOf" srcId="{887A497D-DE03-4E96-9E57-F5E785067561}" destId="{65B69E4A-00B5-4B77-9500-42867756B761}" srcOrd="1" destOrd="0" presId="urn:microsoft.com/office/officeart/2005/8/layout/venn1"/>
    <dgm:cxn modelId="{3231305C-75F4-45C0-A7E8-AD158A5B1726}" type="presParOf" srcId="{887A497D-DE03-4E96-9E57-F5E785067561}" destId="{3809074C-C4E3-484A-B1DD-AAE18F09166E}" srcOrd="2" destOrd="0" presId="urn:microsoft.com/office/officeart/2005/8/layout/venn1"/>
    <dgm:cxn modelId="{F88B68D2-A8CA-434C-8DB1-74DE15C89676}" type="presParOf" srcId="{887A497D-DE03-4E96-9E57-F5E785067561}" destId="{D52C3367-4BF1-4125-B7AF-7519D2E3CCFE}" srcOrd="3" destOrd="0" presId="urn:microsoft.com/office/officeart/2005/8/layout/venn1"/>
    <dgm:cxn modelId="{B3CA5707-68A8-4C1E-8B4A-DA67898684DD}" type="presParOf" srcId="{887A497D-DE03-4E96-9E57-F5E785067561}" destId="{9C8A46BF-6F27-4CB3-B8FC-7E7411E4763D}" srcOrd="4" destOrd="0" presId="urn:microsoft.com/office/officeart/2005/8/layout/venn1"/>
    <dgm:cxn modelId="{DBBA1360-DE24-4C0B-80A9-DD639A9BC691}" type="presParOf" srcId="{887A497D-DE03-4E96-9E57-F5E785067561}" destId="{2AF3991F-1984-4C2B-A355-C8777C9EAF47}"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06F091-2187-4002-9AC0-14FA726F5E43}" type="doc">
      <dgm:prSet loTypeId="urn:microsoft.com/office/officeart/2005/8/layout/venn1" loCatId="relationship" qsTypeId="urn:microsoft.com/office/officeart/2005/8/quickstyle/simple1" qsCatId="simple" csTypeId="urn:microsoft.com/office/officeart/2005/8/colors/accent1_2" csCatId="accent1" phldr="1"/>
      <dgm:spPr/>
    </dgm:pt>
    <dgm:pt modelId="{1A1A0C27-52EF-44FE-ABB8-22B044879028}">
      <dgm:prSet phldrT="[Text]"/>
      <dgm:spPr/>
      <dgm:t>
        <a:bodyPr/>
        <a:lstStyle/>
        <a:p>
          <a:r>
            <a:rPr lang="en-US" b="1" dirty="0"/>
            <a:t>Content</a:t>
          </a:r>
        </a:p>
      </dgm:t>
    </dgm:pt>
    <dgm:pt modelId="{7A6D0E99-5D09-4EDC-99C1-562F73EEAF9A}" type="parTrans" cxnId="{405DE692-C22F-4410-A4D7-0098ABDD8E87}">
      <dgm:prSet/>
      <dgm:spPr/>
      <dgm:t>
        <a:bodyPr/>
        <a:lstStyle/>
        <a:p>
          <a:endParaRPr lang="en-US"/>
        </a:p>
      </dgm:t>
    </dgm:pt>
    <dgm:pt modelId="{1C20A979-D4BB-4782-B3D1-1807580731D3}" type="sibTrans" cxnId="{405DE692-C22F-4410-A4D7-0098ABDD8E87}">
      <dgm:prSet/>
      <dgm:spPr/>
      <dgm:t>
        <a:bodyPr/>
        <a:lstStyle/>
        <a:p>
          <a:endParaRPr lang="en-US"/>
        </a:p>
      </dgm:t>
    </dgm:pt>
    <dgm:pt modelId="{942F0BB7-C7A7-40F3-991F-8BB6B97348FD}">
      <dgm:prSet phldrT="[Text]"/>
      <dgm:spPr/>
      <dgm:t>
        <a:bodyPr/>
        <a:lstStyle/>
        <a:p>
          <a:r>
            <a:rPr lang="en-US" b="1" dirty="0"/>
            <a:t>Assessment</a:t>
          </a:r>
        </a:p>
      </dgm:t>
    </dgm:pt>
    <dgm:pt modelId="{E8B64135-2A45-4E12-BDA8-596F5A3B2704}" type="parTrans" cxnId="{60593A09-EA1D-43BF-882B-E28AC8662998}">
      <dgm:prSet/>
      <dgm:spPr/>
      <dgm:t>
        <a:bodyPr/>
        <a:lstStyle/>
        <a:p>
          <a:endParaRPr lang="en-US"/>
        </a:p>
      </dgm:t>
    </dgm:pt>
    <dgm:pt modelId="{FBA219DE-C911-4C18-8D78-DE1830172A4E}" type="sibTrans" cxnId="{60593A09-EA1D-43BF-882B-E28AC8662998}">
      <dgm:prSet/>
      <dgm:spPr/>
      <dgm:t>
        <a:bodyPr/>
        <a:lstStyle/>
        <a:p>
          <a:endParaRPr lang="en-US"/>
        </a:p>
      </dgm:t>
    </dgm:pt>
    <dgm:pt modelId="{2CB54F81-DD1D-42AA-A18D-56AC2DB1C85F}">
      <dgm:prSet phldrT="[Text]"/>
      <dgm:spPr/>
      <dgm:t>
        <a:bodyPr/>
        <a:lstStyle/>
        <a:p>
          <a:r>
            <a:rPr lang="en-US" b="1" dirty="0"/>
            <a:t>Sequencing</a:t>
          </a:r>
        </a:p>
      </dgm:t>
    </dgm:pt>
    <dgm:pt modelId="{3F9883FE-6806-4111-8E3D-1DFC6218159A}" type="parTrans" cxnId="{23B69C05-B903-43A9-B5F5-3B7DA8C8894A}">
      <dgm:prSet/>
      <dgm:spPr/>
      <dgm:t>
        <a:bodyPr/>
        <a:lstStyle/>
        <a:p>
          <a:endParaRPr lang="en-US"/>
        </a:p>
      </dgm:t>
    </dgm:pt>
    <dgm:pt modelId="{662E0693-D3FB-4213-96E6-B461DC1C18EC}" type="sibTrans" cxnId="{23B69C05-B903-43A9-B5F5-3B7DA8C8894A}">
      <dgm:prSet/>
      <dgm:spPr/>
      <dgm:t>
        <a:bodyPr/>
        <a:lstStyle/>
        <a:p>
          <a:endParaRPr lang="en-US"/>
        </a:p>
      </dgm:t>
    </dgm:pt>
    <dgm:pt modelId="{887A497D-DE03-4E96-9E57-F5E785067561}" type="pres">
      <dgm:prSet presAssocID="{9506F091-2187-4002-9AC0-14FA726F5E43}" presName="compositeShape" presStyleCnt="0">
        <dgm:presLayoutVars>
          <dgm:chMax val="7"/>
          <dgm:dir/>
          <dgm:resizeHandles val="exact"/>
        </dgm:presLayoutVars>
      </dgm:prSet>
      <dgm:spPr/>
    </dgm:pt>
    <dgm:pt modelId="{22071B9B-6832-4EFB-91CF-13DE357D3F94}" type="pres">
      <dgm:prSet presAssocID="{1A1A0C27-52EF-44FE-ABB8-22B044879028}" presName="circ1" presStyleLbl="vennNode1" presStyleIdx="0" presStyleCnt="3"/>
      <dgm:spPr/>
      <dgm:t>
        <a:bodyPr/>
        <a:lstStyle/>
        <a:p>
          <a:endParaRPr lang="en-US"/>
        </a:p>
      </dgm:t>
    </dgm:pt>
    <dgm:pt modelId="{65B69E4A-00B5-4B77-9500-42867756B761}" type="pres">
      <dgm:prSet presAssocID="{1A1A0C27-52EF-44FE-ABB8-22B044879028}" presName="circ1Tx" presStyleLbl="revTx" presStyleIdx="0" presStyleCnt="0">
        <dgm:presLayoutVars>
          <dgm:chMax val="0"/>
          <dgm:chPref val="0"/>
          <dgm:bulletEnabled val="1"/>
        </dgm:presLayoutVars>
      </dgm:prSet>
      <dgm:spPr/>
      <dgm:t>
        <a:bodyPr/>
        <a:lstStyle/>
        <a:p>
          <a:endParaRPr lang="en-US"/>
        </a:p>
      </dgm:t>
    </dgm:pt>
    <dgm:pt modelId="{3809074C-C4E3-484A-B1DD-AAE18F09166E}" type="pres">
      <dgm:prSet presAssocID="{942F0BB7-C7A7-40F3-991F-8BB6B97348FD}" presName="circ2" presStyleLbl="vennNode1" presStyleIdx="1" presStyleCnt="3"/>
      <dgm:spPr/>
      <dgm:t>
        <a:bodyPr/>
        <a:lstStyle/>
        <a:p>
          <a:endParaRPr lang="en-US"/>
        </a:p>
      </dgm:t>
    </dgm:pt>
    <dgm:pt modelId="{D52C3367-4BF1-4125-B7AF-7519D2E3CCFE}" type="pres">
      <dgm:prSet presAssocID="{942F0BB7-C7A7-40F3-991F-8BB6B97348FD}" presName="circ2Tx" presStyleLbl="revTx" presStyleIdx="0" presStyleCnt="0">
        <dgm:presLayoutVars>
          <dgm:chMax val="0"/>
          <dgm:chPref val="0"/>
          <dgm:bulletEnabled val="1"/>
        </dgm:presLayoutVars>
      </dgm:prSet>
      <dgm:spPr/>
      <dgm:t>
        <a:bodyPr/>
        <a:lstStyle/>
        <a:p>
          <a:endParaRPr lang="en-US"/>
        </a:p>
      </dgm:t>
    </dgm:pt>
    <dgm:pt modelId="{9C8A46BF-6F27-4CB3-B8FC-7E7411E4763D}" type="pres">
      <dgm:prSet presAssocID="{2CB54F81-DD1D-42AA-A18D-56AC2DB1C85F}" presName="circ3" presStyleLbl="vennNode1" presStyleIdx="2" presStyleCnt="3"/>
      <dgm:spPr/>
      <dgm:t>
        <a:bodyPr/>
        <a:lstStyle/>
        <a:p>
          <a:endParaRPr lang="en-US"/>
        </a:p>
      </dgm:t>
    </dgm:pt>
    <dgm:pt modelId="{2AF3991F-1984-4C2B-A355-C8777C9EAF47}" type="pres">
      <dgm:prSet presAssocID="{2CB54F81-DD1D-42AA-A18D-56AC2DB1C85F}" presName="circ3Tx" presStyleLbl="revTx" presStyleIdx="0" presStyleCnt="0">
        <dgm:presLayoutVars>
          <dgm:chMax val="0"/>
          <dgm:chPref val="0"/>
          <dgm:bulletEnabled val="1"/>
        </dgm:presLayoutVars>
      </dgm:prSet>
      <dgm:spPr/>
      <dgm:t>
        <a:bodyPr/>
        <a:lstStyle/>
        <a:p>
          <a:endParaRPr lang="en-US"/>
        </a:p>
      </dgm:t>
    </dgm:pt>
  </dgm:ptLst>
  <dgm:cxnLst>
    <dgm:cxn modelId="{2A42173F-31C1-4FA3-B02E-37D65DF6FAFE}" type="presOf" srcId="{942F0BB7-C7A7-40F3-991F-8BB6B97348FD}" destId="{3809074C-C4E3-484A-B1DD-AAE18F09166E}" srcOrd="0" destOrd="0" presId="urn:microsoft.com/office/officeart/2005/8/layout/venn1"/>
    <dgm:cxn modelId="{60593A09-EA1D-43BF-882B-E28AC8662998}" srcId="{9506F091-2187-4002-9AC0-14FA726F5E43}" destId="{942F0BB7-C7A7-40F3-991F-8BB6B97348FD}" srcOrd="1" destOrd="0" parTransId="{E8B64135-2A45-4E12-BDA8-596F5A3B2704}" sibTransId="{FBA219DE-C911-4C18-8D78-DE1830172A4E}"/>
    <dgm:cxn modelId="{23B69C05-B903-43A9-B5F5-3B7DA8C8894A}" srcId="{9506F091-2187-4002-9AC0-14FA726F5E43}" destId="{2CB54F81-DD1D-42AA-A18D-56AC2DB1C85F}" srcOrd="2" destOrd="0" parTransId="{3F9883FE-6806-4111-8E3D-1DFC6218159A}" sibTransId="{662E0693-D3FB-4213-96E6-B461DC1C18EC}"/>
    <dgm:cxn modelId="{615541A0-FC98-4C54-8721-E3F55CD40828}" type="presOf" srcId="{2CB54F81-DD1D-42AA-A18D-56AC2DB1C85F}" destId="{9C8A46BF-6F27-4CB3-B8FC-7E7411E4763D}" srcOrd="0" destOrd="0" presId="urn:microsoft.com/office/officeart/2005/8/layout/venn1"/>
    <dgm:cxn modelId="{FC53CB05-C6A5-40E6-98F3-D00574E92172}" type="presOf" srcId="{1A1A0C27-52EF-44FE-ABB8-22B044879028}" destId="{22071B9B-6832-4EFB-91CF-13DE357D3F94}" srcOrd="0" destOrd="0" presId="urn:microsoft.com/office/officeart/2005/8/layout/venn1"/>
    <dgm:cxn modelId="{8D16E382-B46E-4372-B8BE-0A66D041B6E2}" type="presOf" srcId="{2CB54F81-DD1D-42AA-A18D-56AC2DB1C85F}" destId="{2AF3991F-1984-4C2B-A355-C8777C9EAF47}" srcOrd="1" destOrd="0" presId="urn:microsoft.com/office/officeart/2005/8/layout/venn1"/>
    <dgm:cxn modelId="{52DBC681-0303-461E-924D-77FF72BDADBD}" type="presOf" srcId="{942F0BB7-C7A7-40F3-991F-8BB6B97348FD}" destId="{D52C3367-4BF1-4125-B7AF-7519D2E3CCFE}" srcOrd="1" destOrd="0" presId="urn:microsoft.com/office/officeart/2005/8/layout/venn1"/>
    <dgm:cxn modelId="{405DE692-C22F-4410-A4D7-0098ABDD8E87}" srcId="{9506F091-2187-4002-9AC0-14FA726F5E43}" destId="{1A1A0C27-52EF-44FE-ABB8-22B044879028}" srcOrd="0" destOrd="0" parTransId="{7A6D0E99-5D09-4EDC-99C1-562F73EEAF9A}" sibTransId="{1C20A979-D4BB-4782-B3D1-1807580731D3}"/>
    <dgm:cxn modelId="{E08954C1-E8D0-43E8-9949-0BF31856C2E5}" type="presOf" srcId="{1A1A0C27-52EF-44FE-ABB8-22B044879028}" destId="{65B69E4A-00B5-4B77-9500-42867756B761}" srcOrd="1" destOrd="0" presId="urn:microsoft.com/office/officeart/2005/8/layout/venn1"/>
    <dgm:cxn modelId="{349CD6F6-4E82-4BB4-A138-564F11507A64}" type="presOf" srcId="{9506F091-2187-4002-9AC0-14FA726F5E43}" destId="{887A497D-DE03-4E96-9E57-F5E785067561}" srcOrd="0" destOrd="0" presId="urn:microsoft.com/office/officeart/2005/8/layout/venn1"/>
    <dgm:cxn modelId="{F9B0C65A-C901-462C-8171-2C5FDAF2420A}" type="presParOf" srcId="{887A497D-DE03-4E96-9E57-F5E785067561}" destId="{22071B9B-6832-4EFB-91CF-13DE357D3F94}" srcOrd="0" destOrd="0" presId="urn:microsoft.com/office/officeart/2005/8/layout/venn1"/>
    <dgm:cxn modelId="{8C8437D2-193A-40F6-8349-5AC7A26ADB51}" type="presParOf" srcId="{887A497D-DE03-4E96-9E57-F5E785067561}" destId="{65B69E4A-00B5-4B77-9500-42867756B761}" srcOrd="1" destOrd="0" presId="urn:microsoft.com/office/officeart/2005/8/layout/venn1"/>
    <dgm:cxn modelId="{DA93174F-E485-4F92-A1C8-EAA64910D967}" type="presParOf" srcId="{887A497D-DE03-4E96-9E57-F5E785067561}" destId="{3809074C-C4E3-484A-B1DD-AAE18F09166E}" srcOrd="2" destOrd="0" presId="urn:microsoft.com/office/officeart/2005/8/layout/venn1"/>
    <dgm:cxn modelId="{463CF820-7874-4A24-B50A-BF08C31A3440}" type="presParOf" srcId="{887A497D-DE03-4E96-9E57-F5E785067561}" destId="{D52C3367-4BF1-4125-B7AF-7519D2E3CCFE}" srcOrd="3" destOrd="0" presId="urn:microsoft.com/office/officeart/2005/8/layout/venn1"/>
    <dgm:cxn modelId="{072B60DE-007F-468A-B02A-D28C75487A80}" type="presParOf" srcId="{887A497D-DE03-4E96-9E57-F5E785067561}" destId="{9C8A46BF-6F27-4CB3-B8FC-7E7411E4763D}" srcOrd="4" destOrd="0" presId="urn:microsoft.com/office/officeart/2005/8/layout/venn1"/>
    <dgm:cxn modelId="{F7A2FFDD-8D3D-4274-A82E-2805002268F7}" type="presParOf" srcId="{887A497D-DE03-4E96-9E57-F5E785067561}" destId="{2AF3991F-1984-4C2B-A355-C8777C9EAF47}"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06F091-2187-4002-9AC0-14FA726F5E43}" type="doc">
      <dgm:prSet loTypeId="urn:microsoft.com/office/officeart/2005/8/layout/venn1" loCatId="relationship" qsTypeId="urn:microsoft.com/office/officeart/2005/8/quickstyle/simple1" qsCatId="simple" csTypeId="urn:microsoft.com/office/officeart/2005/8/colors/accent1_2" csCatId="accent1" phldr="1"/>
      <dgm:spPr/>
    </dgm:pt>
    <dgm:pt modelId="{1A1A0C27-52EF-44FE-ABB8-22B044879028}">
      <dgm:prSet phldrT="[Text]"/>
      <dgm:spPr/>
      <dgm:t>
        <a:bodyPr/>
        <a:lstStyle/>
        <a:p>
          <a:r>
            <a:rPr lang="en-US" b="1" dirty="0"/>
            <a:t>Content</a:t>
          </a:r>
        </a:p>
      </dgm:t>
    </dgm:pt>
    <dgm:pt modelId="{7A6D0E99-5D09-4EDC-99C1-562F73EEAF9A}" type="parTrans" cxnId="{405DE692-C22F-4410-A4D7-0098ABDD8E87}">
      <dgm:prSet/>
      <dgm:spPr/>
      <dgm:t>
        <a:bodyPr/>
        <a:lstStyle/>
        <a:p>
          <a:endParaRPr lang="en-US"/>
        </a:p>
      </dgm:t>
    </dgm:pt>
    <dgm:pt modelId="{1C20A979-D4BB-4782-B3D1-1807580731D3}" type="sibTrans" cxnId="{405DE692-C22F-4410-A4D7-0098ABDD8E87}">
      <dgm:prSet/>
      <dgm:spPr/>
      <dgm:t>
        <a:bodyPr/>
        <a:lstStyle/>
        <a:p>
          <a:endParaRPr lang="en-US"/>
        </a:p>
      </dgm:t>
    </dgm:pt>
    <dgm:pt modelId="{942F0BB7-C7A7-40F3-991F-8BB6B97348FD}">
      <dgm:prSet phldrT="[Text]"/>
      <dgm:spPr/>
      <dgm:t>
        <a:bodyPr/>
        <a:lstStyle/>
        <a:p>
          <a:r>
            <a:rPr lang="en-US" b="1" dirty="0"/>
            <a:t>Assessment</a:t>
          </a:r>
        </a:p>
      </dgm:t>
    </dgm:pt>
    <dgm:pt modelId="{E8B64135-2A45-4E12-BDA8-596F5A3B2704}" type="parTrans" cxnId="{60593A09-EA1D-43BF-882B-E28AC8662998}">
      <dgm:prSet/>
      <dgm:spPr/>
      <dgm:t>
        <a:bodyPr/>
        <a:lstStyle/>
        <a:p>
          <a:endParaRPr lang="en-US"/>
        </a:p>
      </dgm:t>
    </dgm:pt>
    <dgm:pt modelId="{FBA219DE-C911-4C18-8D78-DE1830172A4E}" type="sibTrans" cxnId="{60593A09-EA1D-43BF-882B-E28AC8662998}">
      <dgm:prSet/>
      <dgm:spPr/>
      <dgm:t>
        <a:bodyPr/>
        <a:lstStyle/>
        <a:p>
          <a:endParaRPr lang="en-US"/>
        </a:p>
      </dgm:t>
    </dgm:pt>
    <dgm:pt modelId="{2CB54F81-DD1D-42AA-A18D-56AC2DB1C85F}">
      <dgm:prSet phldrT="[Text]"/>
      <dgm:spPr/>
      <dgm:t>
        <a:bodyPr/>
        <a:lstStyle/>
        <a:p>
          <a:r>
            <a:rPr lang="en-US" b="1" dirty="0"/>
            <a:t>Sequencing</a:t>
          </a:r>
        </a:p>
      </dgm:t>
    </dgm:pt>
    <dgm:pt modelId="{3F9883FE-6806-4111-8E3D-1DFC6218159A}" type="parTrans" cxnId="{23B69C05-B903-43A9-B5F5-3B7DA8C8894A}">
      <dgm:prSet/>
      <dgm:spPr/>
      <dgm:t>
        <a:bodyPr/>
        <a:lstStyle/>
        <a:p>
          <a:endParaRPr lang="en-US"/>
        </a:p>
      </dgm:t>
    </dgm:pt>
    <dgm:pt modelId="{662E0693-D3FB-4213-96E6-B461DC1C18EC}" type="sibTrans" cxnId="{23B69C05-B903-43A9-B5F5-3B7DA8C8894A}">
      <dgm:prSet/>
      <dgm:spPr/>
      <dgm:t>
        <a:bodyPr/>
        <a:lstStyle/>
        <a:p>
          <a:endParaRPr lang="en-US"/>
        </a:p>
      </dgm:t>
    </dgm:pt>
    <dgm:pt modelId="{887A497D-DE03-4E96-9E57-F5E785067561}" type="pres">
      <dgm:prSet presAssocID="{9506F091-2187-4002-9AC0-14FA726F5E43}" presName="compositeShape" presStyleCnt="0">
        <dgm:presLayoutVars>
          <dgm:chMax val="7"/>
          <dgm:dir/>
          <dgm:resizeHandles val="exact"/>
        </dgm:presLayoutVars>
      </dgm:prSet>
      <dgm:spPr/>
    </dgm:pt>
    <dgm:pt modelId="{22071B9B-6832-4EFB-91CF-13DE357D3F94}" type="pres">
      <dgm:prSet presAssocID="{1A1A0C27-52EF-44FE-ABB8-22B044879028}" presName="circ1" presStyleLbl="vennNode1" presStyleIdx="0" presStyleCnt="3"/>
      <dgm:spPr/>
      <dgm:t>
        <a:bodyPr/>
        <a:lstStyle/>
        <a:p>
          <a:endParaRPr lang="en-US"/>
        </a:p>
      </dgm:t>
    </dgm:pt>
    <dgm:pt modelId="{65B69E4A-00B5-4B77-9500-42867756B761}" type="pres">
      <dgm:prSet presAssocID="{1A1A0C27-52EF-44FE-ABB8-22B044879028}" presName="circ1Tx" presStyleLbl="revTx" presStyleIdx="0" presStyleCnt="0">
        <dgm:presLayoutVars>
          <dgm:chMax val="0"/>
          <dgm:chPref val="0"/>
          <dgm:bulletEnabled val="1"/>
        </dgm:presLayoutVars>
      </dgm:prSet>
      <dgm:spPr/>
      <dgm:t>
        <a:bodyPr/>
        <a:lstStyle/>
        <a:p>
          <a:endParaRPr lang="en-US"/>
        </a:p>
      </dgm:t>
    </dgm:pt>
    <dgm:pt modelId="{3809074C-C4E3-484A-B1DD-AAE18F09166E}" type="pres">
      <dgm:prSet presAssocID="{942F0BB7-C7A7-40F3-991F-8BB6B97348FD}" presName="circ2" presStyleLbl="vennNode1" presStyleIdx="1" presStyleCnt="3"/>
      <dgm:spPr/>
      <dgm:t>
        <a:bodyPr/>
        <a:lstStyle/>
        <a:p>
          <a:endParaRPr lang="en-US"/>
        </a:p>
      </dgm:t>
    </dgm:pt>
    <dgm:pt modelId="{D52C3367-4BF1-4125-B7AF-7519D2E3CCFE}" type="pres">
      <dgm:prSet presAssocID="{942F0BB7-C7A7-40F3-991F-8BB6B97348FD}" presName="circ2Tx" presStyleLbl="revTx" presStyleIdx="0" presStyleCnt="0">
        <dgm:presLayoutVars>
          <dgm:chMax val="0"/>
          <dgm:chPref val="0"/>
          <dgm:bulletEnabled val="1"/>
        </dgm:presLayoutVars>
      </dgm:prSet>
      <dgm:spPr/>
      <dgm:t>
        <a:bodyPr/>
        <a:lstStyle/>
        <a:p>
          <a:endParaRPr lang="en-US"/>
        </a:p>
      </dgm:t>
    </dgm:pt>
    <dgm:pt modelId="{9C8A46BF-6F27-4CB3-B8FC-7E7411E4763D}" type="pres">
      <dgm:prSet presAssocID="{2CB54F81-DD1D-42AA-A18D-56AC2DB1C85F}" presName="circ3" presStyleLbl="vennNode1" presStyleIdx="2" presStyleCnt="3"/>
      <dgm:spPr/>
      <dgm:t>
        <a:bodyPr/>
        <a:lstStyle/>
        <a:p>
          <a:endParaRPr lang="en-US"/>
        </a:p>
      </dgm:t>
    </dgm:pt>
    <dgm:pt modelId="{2AF3991F-1984-4C2B-A355-C8777C9EAF47}" type="pres">
      <dgm:prSet presAssocID="{2CB54F81-DD1D-42AA-A18D-56AC2DB1C85F}" presName="circ3Tx" presStyleLbl="revTx" presStyleIdx="0" presStyleCnt="0">
        <dgm:presLayoutVars>
          <dgm:chMax val="0"/>
          <dgm:chPref val="0"/>
          <dgm:bulletEnabled val="1"/>
        </dgm:presLayoutVars>
      </dgm:prSet>
      <dgm:spPr/>
      <dgm:t>
        <a:bodyPr/>
        <a:lstStyle/>
        <a:p>
          <a:endParaRPr lang="en-US"/>
        </a:p>
      </dgm:t>
    </dgm:pt>
  </dgm:ptLst>
  <dgm:cxnLst>
    <dgm:cxn modelId="{C4CC93F4-3FED-4CE6-A46D-288ED9BB7927}" type="presOf" srcId="{1A1A0C27-52EF-44FE-ABB8-22B044879028}" destId="{65B69E4A-00B5-4B77-9500-42867756B761}" srcOrd="1" destOrd="0" presId="urn:microsoft.com/office/officeart/2005/8/layout/venn1"/>
    <dgm:cxn modelId="{BD04DD4A-5797-4DF9-8F26-9A5A95364687}" type="presOf" srcId="{2CB54F81-DD1D-42AA-A18D-56AC2DB1C85F}" destId="{2AF3991F-1984-4C2B-A355-C8777C9EAF47}" srcOrd="1" destOrd="0" presId="urn:microsoft.com/office/officeart/2005/8/layout/venn1"/>
    <dgm:cxn modelId="{60593A09-EA1D-43BF-882B-E28AC8662998}" srcId="{9506F091-2187-4002-9AC0-14FA726F5E43}" destId="{942F0BB7-C7A7-40F3-991F-8BB6B97348FD}" srcOrd="1" destOrd="0" parTransId="{E8B64135-2A45-4E12-BDA8-596F5A3B2704}" sibTransId="{FBA219DE-C911-4C18-8D78-DE1830172A4E}"/>
    <dgm:cxn modelId="{530E942A-812E-475C-BBCE-BD80CEDA2008}" type="presOf" srcId="{942F0BB7-C7A7-40F3-991F-8BB6B97348FD}" destId="{D52C3367-4BF1-4125-B7AF-7519D2E3CCFE}" srcOrd="1" destOrd="0" presId="urn:microsoft.com/office/officeart/2005/8/layout/venn1"/>
    <dgm:cxn modelId="{23B69C05-B903-43A9-B5F5-3B7DA8C8894A}" srcId="{9506F091-2187-4002-9AC0-14FA726F5E43}" destId="{2CB54F81-DD1D-42AA-A18D-56AC2DB1C85F}" srcOrd="2" destOrd="0" parTransId="{3F9883FE-6806-4111-8E3D-1DFC6218159A}" sibTransId="{662E0693-D3FB-4213-96E6-B461DC1C18EC}"/>
    <dgm:cxn modelId="{061BE546-ADA5-45CD-9AC8-65FE0A80D854}" type="presOf" srcId="{1A1A0C27-52EF-44FE-ABB8-22B044879028}" destId="{22071B9B-6832-4EFB-91CF-13DE357D3F94}" srcOrd="0" destOrd="0" presId="urn:microsoft.com/office/officeart/2005/8/layout/venn1"/>
    <dgm:cxn modelId="{30858892-E197-42D6-99C9-A12287C58108}" type="presOf" srcId="{2CB54F81-DD1D-42AA-A18D-56AC2DB1C85F}" destId="{9C8A46BF-6F27-4CB3-B8FC-7E7411E4763D}" srcOrd="0" destOrd="0" presId="urn:microsoft.com/office/officeart/2005/8/layout/venn1"/>
    <dgm:cxn modelId="{1A22017D-06D6-4805-978F-4305D10CF415}" type="presOf" srcId="{9506F091-2187-4002-9AC0-14FA726F5E43}" destId="{887A497D-DE03-4E96-9E57-F5E785067561}" srcOrd="0" destOrd="0" presId="urn:microsoft.com/office/officeart/2005/8/layout/venn1"/>
    <dgm:cxn modelId="{65B11249-4DCC-43EA-8434-F98CCB27BB96}" type="presOf" srcId="{942F0BB7-C7A7-40F3-991F-8BB6B97348FD}" destId="{3809074C-C4E3-484A-B1DD-AAE18F09166E}" srcOrd="0" destOrd="0" presId="urn:microsoft.com/office/officeart/2005/8/layout/venn1"/>
    <dgm:cxn modelId="{405DE692-C22F-4410-A4D7-0098ABDD8E87}" srcId="{9506F091-2187-4002-9AC0-14FA726F5E43}" destId="{1A1A0C27-52EF-44FE-ABB8-22B044879028}" srcOrd="0" destOrd="0" parTransId="{7A6D0E99-5D09-4EDC-99C1-562F73EEAF9A}" sibTransId="{1C20A979-D4BB-4782-B3D1-1807580731D3}"/>
    <dgm:cxn modelId="{E02FF778-A95F-4061-9AB8-B492C2F71E8C}" type="presParOf" srcId="{887A497D-DE03-4E96-9E57-F5E785067561}" destId="{22071B9B-6832-4EFB-91CF-13DE357D3F94}" srcOrd="0" destOrd="0" presId="urn:microsoft.com/office/officeart/2005/8/layout/venn1"/>
    <dgm:cxn modelId="{E3EF77FC-B10B-4A89-93BB-3E949F83723B}" type="presParOf" srcId="{887A497D-DE03-4E96-9E57-F5E785067561}" destId="{65B69E4A-00B5-4B77-9500-42867756B761}" srcOrd="1" destOrd="0" presId="urn:microsoft.com/office/officeart/2005/8/layout/venn1"/>
    <dgm:cxn modelId="{7C30C4F7-5FEC-4007-8F0C-A651C1DA1E5A}" type="presParOf" srcId="{887A497D-DE03-4E96-9E57-F5E785067561}" destId="{3809074C-C4E3-484A-B1DD-AAE18F09166E}" srcOrd="2" destOrd="0" presId="urn:microsoft.com/office/officeart/2005/8/layout/venn1"/>
    <dgm:cxn modelId="{EEB9F904-0D17-48AC-859B-4C7A312CB440}" type="presParOf" srcId="{887A497D-DE03-4E96-9E57-F5E785067561}" destId="{D52C3367-4BF1-4125-B7AF-7519D2E3CCFE}" srcOrd="3" destOrd="0" presId="urn:microsoft.com/office/officeart/2005/8/layout/venn1"/>
    <dgm:cxn modelId="{91DDA990-BF27-4086-B578-059871C62677}" type="presParOf" srcId="{887A497D-DE03-4E96-9E57-F5E785067561}" destId="{9C8A46BF-6F27-4CB3-B8FC-7E7411E4763D}" srcOrd="4" destOrd="0" presId="urn:microsoft.com/office/officeart/2005/8/layout/venn1"/>
    <dgm:cxn modelId="{4CE5B1D2-E467-427E-AB3D-6C0EFEE2B7AD}" type="presParOf" srcId="{887A497D-DE03-4E96-9E57-F5E785067561}" destId="{2AF3991F-1984-4C2B-A355-C8777C9EAF47}"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0E51D6-FBF1-4D2F-9F92-77A47A0E13AA}">
      <dsp:nvSpPr>
        <dsp:cNvPr id="0" name=""/>
        <dsp:cNvSpPr/>
      </dsp:nvSpPr>
      <dsp:spPr>
        <a:xfrm>
          <a:off x="1293164" y="115220"/>
          <a:ext cx="733947" cy="733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a:t>Self-monitoring</a:t>
          </a:r>
        </a:p>
      </dsp:txBody>
      <dsp:txXfrm>
        <a:off x="1293164" y="115220"/>
        <a:ext cx="733947" cy="733947"/>
      </dsp:txXfrm>
    </dsp:sp>
    <dsp:sp modelId="{D6C1CB03-3FC6-4E47-9904-0C64B7FB0E0A}">
      <dsp:nvSpPr>
        <dsp:cNvPr id="0" name=""/>
        <dsp:cNvSpPr/>
      </dsp:nvSpPr>
      <dsp:spPr>
        <a:xfrm>
          <a:off x="-171" y="68885"/>
          <a:ext cx="2073617" cy="2073617"/>
        </a:xfrm>
        <a:prstGeom prst="circularArrow">
          <a:avLst>
            <a:gd name="adj1" fmla="val 6902"/>
            <a:gd name="adj2" fmla="val 465342"/>
            <a:gd name="adj3" fmla="val 549458"/>
            <a:gd name="adj4" fmla="val 20585200"/>
            <a:gd name="adj5" fmla="val 8052"/>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EAAE14-7E43-4019-BCF4-1477B89CCCBD}">
      <dsp:nvSpPr>
        <dsp:cNvPr id="0" name=""/>
        <dsp:cNvSpPr/>
      </dsp:nvSpPr>
      <dsp:spPr>
        <a:xfrm>
          <a:off x="1293164" y="1362220"/>
          <a:ext cx="733947" cy="733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a:t>Metacognition</a:t>
          </a:r>
        </a:p>
      </dsp:txBody>
      <dsp:txXfrm>
        <a:off x="1293164" y="1362220"/>
        <a:ext cx="733947" cy="733947"/>
      </dsp:txXfrm>
    </dsp:sp>
    <dsp:sp modelId="{3EDA6F4E-2165-49AD-AE49-344D26F39FCB}">
      <dsp:nvSpPr>
        <dsp:cNvPr id="0" name=""/>
        <dsp:cNvSpPr/>
      </dsp:nvSpPr>
      <dsp:spPr>
        <a:xfrm>
          <a:off x="-171" y="68885"/>
          <a:ext cx="2073617" cy="2073617"/>
        </a:xfrm>
        <a:prstGeom prst="circularArrow">
          <a:avLst>
            <a:gd name="adj1" fmla="val 6902"/>
            <a:gd name="adj2" fmla="val 465342"/>
            <a:gd name="adj3" fmla="val 5949458"/>
            <a:gd name="adj4" fmla="val 4385200"/>
            <a:gd name="adj5" fmla="val 8052"/>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4902BC-9161-408F-AF44-ECA9301ADEFD}">
      <dsp:nvSpPr>
        <dsp:cNvPr id="0" name=""/>
        <dsp:cNvSpPr/>
      </dsp:nvSpPr>
      <dsp:spPr>
        <a:xfrm>
          <a:off x="46163" y="1362220"/>
          <a:ext cx="733947" cy="733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a:t>Reflection-in-action</a:t>
          </a:r>
        </a:p>
      </dsp:txBody>
      <dsp:txXfrm>
        <a:off x="46163" y="1362220"/>
        <a:ext cx="733947" cy="733947"/>
      </dsp:txXfrm>
    </dsp:sp>
    <dsp:sp modelId="{9936A153-EE83-4DFB-B5CA-9A28137C0A3F}">
      <dsp:nvSpPr>
        <dsp:cNvPr id="0" name=""/>
        <dsp:cNvSpPr/>
      </dsp:nvSpPr>
      <dsp:spPr>
        <a:xfrm>
          <a:off x="-171" y="68885"/>
          <a:ext cx="2073617" cy="2073617"/>
        </a:xfrm>
        <a:prstGeom prst="circularArrow">
          <a:avLst>
            <a:gd name="adj1" fmla="val 6902"/>
            <a:gd name="adj2" fmla="val 465342"/>
            <a:gd name="adj3" fmla="val 11349458"/>
            <a:gd name="adj4" fmla="val 9785200"/>
            <a:gd name="adj5" fmla="val 8052"/>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F7E5D6-6EF2-47CF-86FE-07381AF3966C}">
      <dsp:nvSpPr>
        <dsp:cNvPr id="0" name=""/>
        <dsp:cNvSpPr/>
      </dsp:nvSpPr>
      <dsp:spPr>
        <a:xfrm>
          <a:off x="46163" y="115220"/>
          <a:ext cx="733947" cy="733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a:t>Reflection-on-action</a:t>
          </a:r>
        </a:p>
      </dsp:txBody>
      <dsp:txXfrm>
        <a:off x="46163" y="115220"/>
        <a:ext cx="733947" cy="733947"/>
      </dsp:txXfrm>
    </dsp:sp>
    <dsp:sp modelId="{0ACE56D4-9E03-4527-B4A0-3ED9B9310764}">
      <dsp:nvSpPr>
        <dsp:cNvPr id="0" name=""/>
        <dsp:cNvSpPr/>
      </dsp:nvSpPr>
      <dsp:spPr>
        <a:xfrm>
          <a:off x="-171" y="68885"/>
          <a:ext cx="2073617" cy="2073617"/>
        </a:xfrm>
        <a:prstGeom prst="circularArrow">
          <a:avLst>
            <a:gd name="adj1" fmla="val 6902"/>
            <a:gd name="adj2" fmla="val 465342"/>
            <a:gd name="adj3" fmla="val 16749458"/>
            <a:gd name="adj4" fmla="val 15185200"/>
            <a:gd name="adj5" fmla="val 8052"/>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071B9B-6832-4EFB-91CF-13DE357D3F94}">
      <dsp:nvSpPr>
        <dsp:cNvPr id="0" name=""/>
        <dsp:cNvSpPr/>
      </dsp:nvSpPr>
      <dsp:spPr>
        <a:xfrm>
          <a:off x="775889" y="264267"/>
          <a:ext cx="2150271" cy="2150271"/>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a:t>Content</a:t>
          </a:r>
        </a:p>
      </dsp:txBody>
      <dsp:txXfrm>
        <a:off x="1062592" y="640564"/>
        <a:ext cx="1576865" cy="967621"/>
      </dsp:txXfrm>
    </dsp:sp>
    <dsp:sp modelId="{3809074C-C4E3-484A-B1DD-AAE18F09166E}">
      <dsp:nvSpPr>
        <dsp:cNvPr id="0" name=""/>
        <dsp:cNvSpPr/>
      </dsp:nvSpPr>
      <dsp:spPr>
        <a:xfrm>
          <a:off x="1551778" y="1608186"/>
          <a:ext cx="2150271" cy="2150271"/>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a:t>Assessment</a:t>
          </a:r>
        </a:p>
      </dsp:txBody>
      <dsp:txXfrm>
        <a:off x="2209403" y="2163673"/>
        <a:ext cx="1290162" cy="1182649"/>
      </dsp:txXfrm>
    </dsp:sp>
    <dsp:sp modelId="{9C8A46BF-6F27-4CB3-B8FC-7E7411E4763D}">
      <dsp:nvSpPr>
        <dsp:cNvPr id="0" name=""/>
        <dsp:cNvSpPr/>
      </dsp:nvSpPr>
      <dsp:spPr>
        <a:xfrm>
          <a:off x="0" y="1608186"/>
          <a:ext cx="2150271" cy="2150271"/>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a:t>Sequencing</a:t>
          </a:r>
        </a:p>
      </dsp:txBody>
      <dsp:txXfrm>
        <a:off x="202483" y="2163673"/>
        <a:ext cx="1290162" cy="11826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071B9B-6832-4EFB-91CF-13DE357D3F94}">
      <dsp:nvSpPr>
        <dsp:cNvPr id="0" name=""/>
        <dsp:cNvSpPr/>
      </dsp:nvSpPr>
      <dsp:spPr>
        <a:xfrm>
          <a:off x="775889" y="264267"/>
          <a:ext cx="2150271" cy="2150271"/>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a:t>Content</a:t>
          </a:r>
        </a:p>
      </dsp:txBody>
      <dsp:txXfrm>
        <a:off x="1062592" y="640564"/>
        <a:ext cx="1576865" cy="967621"/>
      </dsp:txXfrm>
    </dsp:sp>
    <dsp:sp modelId="{3809074C-C4E3-484A-B1DD-AAE18F09166E}">
      <dsp:nvSpPr>
        <dsp:cNvPr id="0" name=""/>
        <dsp:cNvSpPr/>
      </dsp:nvSpPr>
      <dsp:spPr>
        <a:xfrm>
          <a:off x="1551778" y="1608186"/>
          <a:ext cx="2150271" cy="2150271"/>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a:t>Assessment</a:t>
          </a:r>
        </a:p>
      </dsp:txBody>
      <dsp:txXfrm>
        <a:off x="2209403" y="2163673"/>
        <a:ext cx="1290162" cy="1182649"/>
      </dsp:txXfrm>
    </dsp:sp>
    <dsp:sp modelId="{9C8A46BF-6F27-4CB3-B8FC-7E7411E4763D}">
      <dsp:nvSpPr>
        <dsp:cNvPr id="0" name=""/>
        <dsp:cNvSpPr/>
      </dsp:nvSpPr>
      <dsp:spPr>
        <a:xfrm>
          <a:off x="0" y="1608186"/>
          <a:ext cx="2150271" cy="2150271"/>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a:t>Sequencing</a:t>
          </a:r>
        </a:p>
      </dsp:txBody>
      <dsp:txXfrm>
        <a:off x="202483" y="2163673"/>
        <a:ext cx="1290162" cy="11826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071B9B-6832-4EFB-91CF-13DE357D3F94}">
      <dsp:nvSpPr>
        <dsp:cNvPr id="0" name=""/>
        <dsp:cNvSpPr/>
      </dsp:nvSpPr>
      <dsp:spPr>
        <a:xfrm>
          <a:off x="775889" y="264267"/>
          <a:ext cx="2150271" cy="2150271"/>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a:t>Content</a:t>
          </a:r>
        </a:p>
      </dsp:txBody>
      <dsp:txXfrm>
        <a:off x="1062592" y="640564"/>
        <a:ext cx="1576865" cy="967621"/>
      </dsp:txXfrm>
    </dsp:sp>
    <dsp:sp modelId="{3809074C-C4E3-484A-B1DD-AAE18F09166E}">
      <dsp:nvSpPr>
        <dsp:cNvPr id="0" name=""/>
        <dsp:cNvSpPr/>
      </dsp:nvSpPr>
      <dsp:spPr>
        <a:xfrm>
          <a:off x="1551778" y="1608186"/>
          <a:ext cx="2150271" cy="2150271"/>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a:t>Assessment</a:t>
          </a:r>
        </a:p>
      </dsp:txBody>
      <dsp:txXfrm>
        <a:off x="2209403" y="2163673"/>
        <a:ext cx="1290162" cy="1182649"/>
      </dsp:txXfrm>
    </dsp:sp>
    <dsp:sp modelId="{9C8A46BF-6F27-4CB3-B8FC-7E7411E4763D}">
      <dsp:nvSpPr>
        <dsp:cNvPr id="0" name=""/>
        <dsp:cNvSpPr/>
      </dsp:nvSpPr>
      <dsp:spPr>
        <a:xfrm>
          <a:off x="0" y="1608186"/>
          <a:ext cx="2150271" cy="2150271"/>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a:t>Sequencing</a:t>
          </a:r>
        </a:p>
      </dsp:txBody>
      <dsp:txXfrm>
        <a:off x="202483" y="2163673"/>
        <a:ext cx="1290162" cy="1182649"/>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27EF7E0D-29BD-4CD6-9C55-0B53446BA5A7}" type="datetimeFigureOut">
              <a:rPr lang="en-US" smtClean="0"/>
              <a:t>6/16/2016</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1B4CAC0A-5E68-4AB8-9787-28F9E44AFFEB}" type="slidenum">
              <a:rPr lang="en-US" smtClean="0"/>
              <a:t>‹#›</a:t>
            </a:fld>
            <a:endParaRPr lang="en-US"/>
          </a:p>
        </p:txBody>
      </p:sp>
    </p:spTree>
    <p:extLst>
      <p:ext uri="{BB962C8B-B14F-4D97-AF65-F5344CB8AC3E}">
        <p14:creationId xmlns:p14="http://schemas.microsoft.com/office/powerpoint/2010/main" val="3137046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2DD7CADA-0BE3-49DD-9949-E6D17B85E467}" type="datetimeFigureOut">
              <a:rPr lang="en-US" smtClean="0"/>
              <a:t>6/16/2016</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C61CC7A0-F529-4F33-A46C-611A079284BD}" type="slidenum">
              <a:rPr lang="en-US" smtClean="0"/>
              <a:t>‹#›</a:t>
            </a:fld>
            <a:endParaRPr lang="en-US"/>
          </a:p>
        </p:txBody>
      </p:sp>
    </p:spTree>
    <p:extLst>
      <p:ext uri="{BB962C8B-B14F-4D97-AF65-F5344CB8AC3E}">
        <p14:creationId xmlns:p14="http://schemas.microsoft.com/office/powerpoint/2010/main" val="220290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smtClean="0"/>
              <a:t>Buenos Dias! Good morning everyone!</a:t>
            </a:r>
          </a:p>
          <a:p>
            <a:endParaRPr lang="en-US" sz="1800" b="1" dirty="0"/>
          </a:p>
          <a:p>
            <a:r>
              <a:rPr lang="en-US" sz="1800" b="1" dirty="0" smtClean="0"/>
              <a:t>I appreciate the opportunity to speak with today and share some of the recent work that I have been doing.</a:t>
            </a:r>
          </a:p>
          <a:p>
            <a:endParaRPr lang="en-US" sz="1800" b="1" dirty="0"/>
          </a:p>
          <a:p>
            <a:r>
              <a:rPr lang="en-US" sz="1800" b="1" dirty="0" smtClean="0"/>
              <a:t>I appreciate the invitation to speak at this important meeting.  The meeting is such a great example of how people from all over the Americas and the rest of the world can come to together to address one of the most important challenges of the 21</a:t>
            </a:r>
            <a:r>
              <a:rPr lang="en-US" sz="1800" b="1" baseline="30000" dirty="0" smtClean="0"/>
              <a:t>st</a:t>
            </a:r>
            <a:r>
              <a:rPr lang="en-US" sz="1800" b="1" dirty="0" smtClean="0"/>
              <a:t> century – preparing health professionals to provide the best possible health care services to people who need them.</a:t>
            </a:r>
            <a:endParaRPr lang="en-US" sz="1800" b="1" dirty="0"/>
          </a:p>
        </p:txBody>
      </p:sp>
      <p:sp>
        <p:nvSpPr>
          <p:cNvPr id="4" name="Slide Number Placeholder 3"/>
          <p:cNvSpPr>
            <a:spLocks noGrp="1"/>
          </p:cNvSpPr>
          <p:nvPr>
            <p:ph type="sldNum" sz="quarter" idx="10"/>
          </p:nvPr>
        </p:nvSpPr>
        <p:spPr/>
        <p:txBody>
          <a:bodyPr/>
          <a:lstStyle/>
          <a:p>
            <a:fld id="{C61CC7A0-F529-4F33-A46C-611A079284BD}" type="slidenum">
              <a:rPr lang="en-US" smtClean="0"/>
              <a:t>1</a:t>
            </a:fld>
            <a:endParaRPr lang="en-US"/>
          </a:p>
        </p:txBody>
      </p:sp>
    </p:spTree>
    <p:extLst>
      <p:ext uri="{BB962C8B-B14F-4D97-AF65-F5344CB8AC3E}">
        <p14:creationId xmlns:p14="http://schemas.microsoft.com/office/powerpoint/2010/main" val="481653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Let’s look at some definitions of learning from several scholars…</a:t>
            </a:r>
          </a:p>
          <a:p>
            <a:endParaRPr lang="en-US" sz="1800" dirty="0"/>
          </a:p>
          <a:p>
            <a:r>
              <a:rPr lang="en-US" sz="1800" dirty="0" smtClean="0"/>
              <a:t>Read slide…</a:t>
            </a:r>
            <a:endParaRPr lang="en-US" sz="1800" dirty="0"/>
          </a:p>
        </p:txBody>
      </p:sp>
      <p:sp>
        <p:nvSpPr>
          <p:cNvPr id="4" name="Slide Number Placeholder 3"/>
          <p:cNvSpPr>
            <a:spLocks noGrp="1"/>
          </p:cNvSpPr>
          <p:nvPr>
            <p:ph type="sldNum" sz="quarter" idx="10"/>
          </p:nvPr>
        </p:nvSpPr>
        <p:spPr/>
        <p:txBody>
          <a:bodyPr/>
          <a:lstStyle/>
          <a:p>
            <a:fld id="{F0F88DE0-BBD4-4CDE-8F41-2C5D725FBDA4}" type="slidenum">
              <a:rPr lang="en-US" smtClean="0"/>
              <a:t>10</a:t>
            </a:fld>
            <a:endParaRPr lang="en-US"/>
          </a:p>
        </p:txBody>
      </p:sp>
    </p:spTree>
    <p:extLst>
      <p:ext uri="{BB962C8B-B14F-4D97-AF65-F5344CB8AC3E}">
        <p14:creationId xmlns:p14="http://schemas.microsoft.com/office/powerpoint/2010/main" val="2547458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smtClean="0"/>
              <a:t>Here are some of what I think are the key words in these definitions. </a:t>
            </a:r>
            <a:endParaRPr lang="en-US" sz="1800" b="1" dirty="0"/>
          </a:p>
        </p:txBody>
      </p:sp>
      <p:sp>
        <p:nvSpPr>
          <p:cNvPr id="4" name="Slide Number Placeholder 3"/>
          <p:cNvSpPr>
            <a:spLocks noGrp="1"/>
          </p:cNvSpPr>
          <p:nvPr>
            <p:ph type="sldNum" sz="quarter" idx="10"/>
          </p:nvPr>
        </p:nvSpPr>
        <p:spPr/>
        <p:txBody>
          <a:bodyPr/>
          <a:lstStyle/>
          <a:p>
            <a:fld id="{F0F88DE0-BBD4-4CDE-8F41-2C5D725FBDA4}" type="slidenum">
              <a:rPr lang="en-US" smtClean="0"/>
              <a:t>11</a:t>
            </a:fld>
            <a:endParaRPr lang="en-US"/>
          </a:p>
        </p:txBody>
      </p:sp>
    </p:spTree>
    <p:extLst>
      <p:ext uri="{BB962C8B-B14F-4D97-AF65-F5344CB8AC3E}">
        <p14:creationId xmlns:p14="http://schemas.microsoft.com/office/powerpoint/2010/main" val="3983054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smtClean="0"/>
              <a:t>And this is how I put those key words together into a definition.</a:t>
            </a:r>
          </a:p>
          <a:p>
            <a:endParaRPr lang="en-US" sz="1800" b="1" dirty="0"/>
          </a:p>
          <a:p>
            <a:r>
              <a:rPr lang="en-US" sz="1800" b="1" dirty="0" smtClean="0"/>
              <a:t>You may want to compare this definition with your most rewarding learning experience, but I would like you to keep it in mind as we investigate learning in greater detail.</a:t>
            </a:r>
            <a:endParaRPr lang="en-US" sz="1800" b="1" dirty="0"/>
          </a:p>
        </p:txBody>
      </p:sp>
      <p:sp>
        <p:nvSpPr>
          <p:cNvPr id="4" name="Slide Number Placeholder 3"/>
          <p:cNvSpPr>
            <a:spLocks noGrp="1"/>
          </p:cNvSpPr>
          <p:nvPr>
            <p:ph type="sldNum" sz="quarter" idx="10"/>
          </p:nvPr>
        </p:nvSpPr>
        <p:spPr/>
        <p:txBody>
          <a:bodyPr/>
          <a:lstStyle/>
          <a:p>
            <a:fld id="{F0F88DE0-BBD4-4CDE-8F41-2C5D725FBDA4}" type="slidenum">
              <a:rPr lang="en-US" smtClean="0"/>
              <a:t>12</a:t>
            </a:fld>
            <a:endParaRPr lang="en-US"/>
          </a:p>
        </p:txBody>
      </p:sp>
    </p:spTree>
    <p:extLst>
      <p:ext uri="{BB962C8B-B14F-4D97-AF65-F5344CB8AC3E}">
        <p14:creationId xmlns:p14="http://schemas.microsoft.com/office/powerpoint/2010/main" val="1989571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smtClean="0"/>
              <a:t>Here is a graphic that represents the cognitivist view of how learning takes place information and symbolic processing.</a:t>
            </a:r>
          </a:p>
          <a:p>
            <a:endParaRPr lang="en-US" sz="1800" b="1" dirty="0"/>
          </a:p>
          <a:p>
            <a:r>
              <a:rPr lang="en-US" sz="1800" b="1" dirty="0" smtClean="0"/>
              <a:t>It is more detailed than we will need for our purposes this morning.</a:t>
            </a:r>
          </a:p>
          <a:p>
            <a:endParaRPr lang="en-US" sz="1800" b="1" dirty="0"/>
          </a:p>
          <a:p>
            <a:r>
              <a:rPr lang="en-US" sz="1800" b="1" dirty="0" smtClean="0"/>
              <a:t>Let’s look at a simpler graphic.</a:t>
            </a:r>
            <a:endParaRPr lang="en-US" sz="1800" b="1" dirty="0"/>
          </a:p>
        </p:txBody>
      </p:sp>
      <p:sp>
        <p:nvSpPr>
          <p:cNvPr id="4" name="Slide Number Placeholder 3"/>
          <p:cNvSpPr>
            <a:spLocks noGrp="1"/>
          </p:cNvSpPr>
          <p:nvPr>
            <p:ph type="sldNum" sz="quarter" idx="10"/>
          </p:nvPr>
        </p:nvSpPr>
        <p:spPr/>
        <p:txBody>
          <a:bodyPr/>
          <a:lstStyle/>
          <a:p>
            <a:fld id="{C61CC7A0-F529-4F33-A46C-611A079284BD}" type="slidenum">
              <a:rPr lang="en-US" smtClean="0"/>
              <a:t>13</a:t>
            </a:fld>
            <a:endParaRPr lang="en-US"/>
          </a:p>
        </p:txBody>
      </p:sp>
    </p:spTree>
    <p:extLst>
      <p:ext uri="{BB962C8B-B14F-4D97-AF65-F5344CB8AC3E}">
        <p14:creationId xmlns:p14="http://schemas.microsoft.com/office/powerpoint/2010/main" val="3641699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smtClean="0"/>
              <a:t>Components of the work that the brain does are portrayed in the top row.</a:t>
            </a:r>
          </a:p>
          <a:p>
            <a:endParaRPr lang="en-US" sz="1800" b="1" dirty="0"/>
          </a:p>
          <a:p>
            <a:r>
              <a:rPr lang="en-US" sz="1800" b="1" dirty="0" smtClean="0"/>
              <a:t>And what those components do is displayed on the bottom row.</a:t>
            </a:r>
            <a:endParaRPr lang="en-US" sz="1800" b="1" dirty="0"/>
          </a:p>
        </p:txBody>
      </p:sp>
      <p:sp>
        <p:nvSpPr>
          <p:cNvPr id="4" name="Slide Number Placeholder 3"/>
          <p:cNvSpPr>
            <a:spLocks noGrp="1"/>
          </p:cNvSpPr>
          <p:nvPr>
            <p:ph type="sldNum" sz="quarter" idx="10"/>
          </p:nvPr>
        </p:nvSpPr>
        <p:spPr/>
        <p:txBody>
          <a:bodyPr/>
          <a:lstStyle/>
          <a:p>
            <a:fld id="{F0F88DE0-BBD4-4CDE-8F41-2C5D725FBDA4}" type="slidenum">
              <a:rPr lang="en-US" smtClean="0"/>
              <a:t>14</a:t>
            </a:fld>
            <a:endParaRPr lang="en-US"/>
          </a:p>
        </p:txBody>
      </p:sp>
    </p:spTree>
    <p:extLst>
      <p:ext uri="{BB962C8B-B14F-4D97-AF65-F5344CB8AC3E}">
        <p14:creationId xmlns:p14="http://schemas.microsoft.com/office/powerpoint/2010/main" val="3045970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smtClean="0"/>
              <a:t>If you are a cognitive scientist, this may be over-simplification, but I think it provides a reasonable general picture of what is going on in the information processing perspective for the rest of us.</a:t>
            </a:r>
          </a:p>
          <a:p>
            <a:endParaRPr lang="en-US" sz="1800" b="1" dirty="0"/>
          </a:p>
          <a:p>
            <a:r>
              <a:rPr lang="en-US" sz="1800" b="1" dirty="0" smtClean="0"/>
              <a:t>Read the slide…</a:t>
            </a:r>
            <a:endParaRPr lang="en-US" sz="1800" b="1" dirty="0"/>
          </a:p>
        </p:txBody>
      </p:sp>
      <p:sp>
        <p:nvSpPr>
          <p:cNvPr id="4" name="Slide Number Placeholder 3"/>
          <p:cNvSpPr>
            <a:spLocks noGrp="1"/>
          </p:cNvSpPr>
          <p:nvPr>
            <p:ph type="sldNum" sz="quarter" idx="10"/>
          </p:nvPr>
        </p:nvSpPr>
        <p:spPr/>
        <p:txBody>
          <a:bodyPr/>
          <a:lstStyle/>
          <a:p>
            <a:fld id="{F0F88DE0-BBD4-4CDE-8F41-2C5D725FBDA4}" type="slidenum">
              <a:rPr lang="en-US" smtClean="0"/>
              <a:t>15</a:t>
            </a:fld>
            <a:endParaRPr lang="en-US"/>
          </a:p>
        </p:txBody>
      </p:sp>
    </p:spTree>
    <p:extLst>
      <p:ext uri="{BB962C8B-B14F-4D97-AF65-F5344CB8AC3E}">
        <p14:creationId xmlns:p14="http://schemas.microsoft.com/office/powerpoint/2010/main" val="1428615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smtClean="0"/>
              <a:t>Perceptual learning is increasingly being considered important because it operates at the interface of the individual and his or her environment.</a:t>
            </a:r>
          </a:p>
          <a:p>
            <a:endParaRPr lang="en-US" sz="1800" b="1" dirty="0"/>
          </a:p>
          <a:p>
            <a:r>
              <a:rPr lang="en-US" sz="1800" b="1" dirty="0" smtClean="0"/>
              <a:t>Studies in this area may provide important clues that will move the debate that I mentioned forward.</a:t>
            </a:r>
          </a:p>
          <a:p>
            <a:endParaRPr lang="en-US" sz="1800" b="1" dirty="0"/>
          </a:p>
          <a:p>
            <a:r>
              <a:rPr lang="en-US" sz="1800" b="1" dirty="0" smtClean="0"/>
              <a:t>Read the slide…</a:t>
            </a:r>
          </a:p>
          <a:p>
            <a:endParaRPr lang="en-US" sz="1800" b="1" dirty="0"/>
          </a:p>
          <a:p>
            <a:r>
              <a:rPr lang="en-US" sz="1800" b="1" dirty="0" smtClean="0"/>
              <a:t>I think item #3 is very important.</a:t>
            </a:r>
            <a:endParaRPr lang="en-US" sz="1800" b="1" dirty="0"/>
          </a:p>
        </p:txBody>
      </p:sp>
      <p:sp>
        <p:nvSpPr>
          <p:cNvPr id="4" name="Slide Number Placeholder 3"/>
          <p:cNvSpPr>
            <a:spLocks noGrp="1"/>
          </p:cNvSpPr>
          <p:nvPr>
            <p:ph type="sldNum" sz="quarter" idx="10"/>
          </p:nvPr>
        </p:nvSpPr>
        <p:spPr/>
        <p:txBody>
          <a:bodyPr/>
          <a:lstStyle/>
          <a:p>
            <a:fld id="{F0F88DE0-BBD4-4CDE-8F41-2C5D725FBDA4}" type="slidenum">
              <a:rPr lang="en-US" smtClean="0"/>
              <a:t>16</a:t>
            </a:fld>
            <a:endParaRPr lang="en-US"/>
          </a:p>
        </p:txBody>
      </p:sp>
    </p:spTree>
    <p:extLst>
      <p:ext uri="{BB962C8B-B14F-4D97-AF65-F5344CB8AC3E}">
        <p14:creationId xmlns:p14="http://schemas.microsoft.com/office/powerpoint/2010/main" val="1334049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1CC7A0-F529-4F33-A46C-611A079284BD}" type="slidenum">
              <a:rPr lang="en-US" smtClean="0"/>
              <a:t>17</a:t>
            </a:fld>
            <a:endParaRPr lang="en-US"/>
          </a:p>
        </p:txBody>
      </p:sp>
    </p:spTree>
    <p:extLst>
      <p:ext uri="{BB962C8B-B14F-4D97-AF65-F5344CB8AC3E}">
        <p14:creationId xmlns:p14="http://schemas.microsoft.com/office/powerpoint/2010/main" val="2642649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1CC7A0-F529-4F33-A46C-611A079284BD}" type="slidenum">
              <a:rPr lang="en-US" smtClean="0"/>
              <a:t>18</a:t>
            </a:fld>
            <a:endParaRPr lang="en-US"/>
          </a:p>
        </p:txBody>
      </p:sp>
    </p:spTree>
    <p:extLst>
      <p:ext uri="{BB962C8B-B14F-4D97-AF65-F5344CB8AC3E}">
        <p14:creationId xmlns:p14="http://schemas.microsoft.com/office/powerpoint/2010/main" val="26375936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1CC7A0-F529-4F33-A46C-611A079284BD}" type="slidenum">
              <a:rPr lang="en-US" smtClean="0"/>
              <a:t>19</a:t>
            </a:fld>
            <a:endParaRPr lang="en-US"/>
          </a:p>
        </p:txBody>
      </p:sp>
    </p:spTree>
    <p:extLst>
      <p:ext uri="{BB962C8B-B14F-4D97-AF65-F5344CB8AC3E}">
        <p14:creationId xmlns:p14="http://schemas.microsoft.com/office/powerpoint/2010/main" val="1260958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88DE0-BBD4-4CDE-8F41-2C5D725FBDA4}" type="slidenum">
              <a:rPr lang="en-US" smtClean="0"/>
              <a:t>2</a:t>
            </a:fld>
            <a:endParaRPr lang="en-US"/>
          </a:p>
        </p:txBody>
      </p:sp>
    </p:spTree>
    <p:extLst>
      <p:ext uri="{BB962C8B-B14F-4D97-AF65-F5344CB8AC3E}">
        <p14:creationId xmlns:p14="http://schemas.microsoft.com/office/powerpoint/2010/main" val="15225768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1CC7A0-F529-4F33-A46C-611A079284BD}" type="slidenum">
              <a:rPr lang="en-US" smtClean="0"/>
              <a:t>20</a:t>
            </a:fld>
            <a:endParaRPr lang="en-US"/>
          </a:p>
        </p:txBody>
      </p:sp>
    </p:spTree>
    <p:extLst>
      <p:ext uri="{BB962C8B-B14F-4D97-AF65-F5344CB8AC3E}">
        <p14:creationId xmlns:p14="http://schemas.microsoft.com/office/powerpoint/2010/main" val="3413550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smtClean="0"/>
              <a:t>Here is a picture of learning from the perspective of situated cognition created by Stephen </a:t>
            </a:r>
            <a:r>
              <a:rPr lang="en-US" sz="1800" b="1" dirty="0" err="1" smtClean="0"/>
              <a:t>Billett</a:t>
            </a:r>
            <a:r>
              <a:rPr lang="en-US" sz="1800" b="1" dirty="0" smtClean="0"/>
              <a:t>, one of the leaders in the field of workplace learning, which has accepted the notion of situated learning.</a:t>
            </a:r>
          </a:p>
          <a:p>
            <a:endParaRPr lang="en-US" sz="1800" b="1" dirty="0"/>
          </a:p>
          <a:p>
            <a:r>
              <a:rPr lang="en-US" sz="1800" b="1" dirty="0" smtClean="0"/>
              <a:t>The individual is on the right side of the slide and the situation he is engaged in is on the left side of the slide.</a:t>
            </a:r>
          </a:p>
          <a:p>
            <a:endParaRPr lang="en-US" sz="1800" b="1" dirty="0"/>
          </a:p>
          <a:p>
            <a:r>
              <a:rPr lang="en-US" sz="1800" b="1" dirty="0" smtClean="0"/>
              <a:t>Next slide…</a:t>
            </a:r>
            <a:endParaRPr lang="en-US" sz="1800" b="1" dirty="0"/>
          </a:p>
        </p:txBody>
      </p:sp>
      <p:sp>
        <p:nvSpPr>
          <p:cNvPr id="4" name="Slide Number Placeholder 3"/>
          <p:cNvSpPr>
            <a:spLocks noGrp="1"/>
          </p:cNvSpPr>
          <p:nvPr>
            <p:ph type="sldNum" sz="quarter" idx="10"/>
          </p:nvPr>
        </p:nvSpPr>
        <p:spPr/>
        <p:txBody>
          <a:bodyPr/>
          <a:lstStyle/>
          <a:p>
            <a:fld id="{C61CC7A0-F529-4F33-A46C-611A079284BD}" type="slidenum">
              <a:rPr lang="en-US" smtClean="0"/>
              <a:t>21</a:t>
            </a:fld>
            <a:endParaRPr lang="en-US"/>
          </a:p>
        </p:txBody>
      </p:sp>
    </p:spTree>
    <p:extLst>
      <p:ext uri="{BB962C8B-B14F-4D97-AF65-F5344CB8AC3E}">
        <p14:creationId xmlns:p14="http://schemas.microsoft.com/office/powerpoint/2010/main" val="3433646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1CC7A0-F529-4F33-A46C-611A079284BD}" type="slidenum">
              <a:rPr lang="en-US" smtClean="0"/>
              <a:t>22</a:t>
            </a:fld>
            <a:endParaRPr lang="en-US"/>
          </a:p>
        </p:txBody>
      </p:sp>
    </p:spTree>
    <p:extLst>
      <p:ext uri="{BB962C8B-B14F-4D97-AF65-F5344CB8AC3E}">
        <p14:creationId xmlns:p14="http://schemas.microsoft.com/office/powerpoint/2010/main" val="24022296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600"/>
              </a:spcBef>
              <a:buFont typeface="Arial" panose="020B0604020202020204" pitchFamily="34" charset="0"/>
              <a:buChar char="•"/>
            </a:pPr>
            <a:r>
              <a:rPr lang="en-US" sz="1800" b="1" dirty="0"/>
              <a:t>What constitutes a learning experience?</a:t>
            </a:r>
          </a:p>
          <a:p>
            <a:pPr marL="285750" indent="-285750">
              <a:spcBef>
                <a:spcPts val="600"/>
              </a:spcBef>
              <a:buFont typeface="Arial" panose="020B0604020202020204" pitchFamily="34" charset="0"/>
              <a:buChar char="•"/>
            </a:pPr>
            <a:r>
              <a:rPr lang="en-US" sz="1800" b="1" dirty="0"/>
              <a:t>When an individual encounters an event, </a:t>
            </a:r>
            <a:r>
              <a:rPr lang="en-US" sz="1800" b="1" dirty="0" smtClean="0"/>
              <a:t>she </a:t>
            </a:r>
            <a:r>
              <a:rPr lang="en-US" sz="1800" b="1" dirty="0"/>
              <a:t>selectively perceives elements of the physical and socio-cultural environment in which the event occurs.</a:t>
            </a:r>
            <a:r>
              <a:rPr lang="en-US" sz="1800" b="1" baseline="30000" dirty="0"/>
              <a:t>  </a:t>
            </a:r>
            <a:r>
              <a:rPr lang="en-US" sz="1800" b="1" dirty="0"/>
              <a:t>(</a:t>
            </a:r>
            <a:r>
              <a:rPr lang="en-US" sz="1800" b="1" dirty="0" err="1"/>
              <a:t>Kellman</a:t>
            </a:r>
            <a:r>
              <a:rPr lang="en-US" sz="1800" b="1" dirty="0"/>
              <a:t> and Goldstone)  </a:t>
            </a:r>
          </a:p>
          <a:p>
            <a:pPr marL="285750" indent="-285750">
              <a:spcBef>
                <a:spcPts val="600"/>
              </a:spcBef>
              <a:buFont typeface="Arial" panose="020B0604020202020204" pitchFamily="34" charset="0"/>
              <a:buChar char="•"/>
            </a:pPr>
            <a:r>
              <a:rPr lang="en-US" sz="1800" b="1" dirty="0" smtClean="0"/>
              <a:t>She </a:t>
            </a:r>
            <a:r>
              <a:rPr lang="en-US" sz="1800" b="1" dirty="0"/>
              <a:t>selectively perceives certain elements because </a:t>
            </a:r>
            <a:r>
              <a:rPr lang="en-US" sz="1800" b="1" dirty="0" smtClean="0"/>
              <a:t>she </a:t>
            </a:r>
            <a:r>
              <a:rPr lang="en-US" sz="1800" b="1" dirty="0"/>
              <a:t>has learned that those elements are important as a result of ongoing engagements with similar events. </a:t>
            </a:r>
          </a:p>
          <a:p>
            <a:pPr marL="285750" indent="-285750">
              <a:spcBef>
                <a:spcPts val="600"/>
              </a:spcBef>
              <a:buFont typeface="Arial" panose="020B0604020202020204" pitchFamily="34" charset="0"/>
              <a:buChar char="•"/>
            </a:pPr>
            <a:r>
              <a:rPr lang="en-US" sz="1800" b="1" dirty="0"/>
              <a:t>What </a:t>
            </a:r>
            <a:r>
              <a:rPr lang="en-US" sz="1800" b="1" dirty="0" smtClean="0"/>
              <a:t>she </a:t>
            </a:r>
            <a:r>
              <a:rPr lang="en-US" sz="1800" b="1" dirty="0"/>
              <a:t>has learned about these elements shape how </a:t>
            </a:r>
            <a:r>
              <a:rPr lang="en-US" sz="1800" b="1" dirty="0" smtClean="0"/>
              <a:t>she </a:t>
            </a:r>
            <a:r>
              <a:rPr lang="en-US" sz="1800" b="1" dirty="0"/>
              <a:t>will perceive the event and what new learnings he will construct. </a:t>
            </a:r>
          </a:p>
        </p:txBody>
      </p:sp>
      <p:sp>
        <p:nvSpPr>
          <p:cNvPr id="4" name="Slide Number Placeholder 3"/>
          <p:cNvSpPr>
            <a:spLocks noGrp="1"/>
          </p:cNvSpPr>
          <p:nvPr>
            <p:ph type="sldNum" sz="quarter" idx="10"/>
          </p:nvPr>
        </p:nvSpPr>
        <p:spPr/>
        <p:txBody>
          <a:bodyPr/>
          <a:lstStyle/>
          <a:p>
            <a:fld id="{C61CC7A0-F529-4F33-A46C-611A079284BD}" type="slidenum">
              <a:rPr lang="en-US" smtClean="0"/>
              <a:t>23</a:t>
            </a:fld>
            <a:endParaRPr lang="en-US"/>
          </a:p>
        </p:txBody>
      </p:sp>
    </p:spTree>
    <p:extLst>
      <p:ext uri="{BB962C8B-B14F-4D97-AF65-F5344CB8AC3E}">
        <p14:creationId xmlns:p14="http://schemas.microsoft.com/office/powerpoint/2010/main" val="11753422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600"/>
              </a:spcBef>
              <a:buFont typeface="Arial" panose="020B0604020202020204" pitchFamily="34" charset="0"/>
              <a:buChar char="•"/>
            </a:pPr>
            <a:r>
              <a:rPr lang="en-US" sz="1800" b="1" dirty="0"/>
              <a:t>What </a:t>
            </a:r>
            <a:r>
              <a:rPr lang="en-US" sz="1800" b="1" dirty="0" smtClean="0"/>
              <a:t>she </a:t>
            </a:r>
            <a:r>
              <a:rPr lang="en-US" sz="1800" b="1" dirty="0"/>
              <a:t>perceives </a:t>
            </a:r>
            <a:r>
              <a:rPr lang="en-US" sz="1800" b="1" i="1" dirty="0"/>
              <a:t>projects</a:t>
            </a:r>
            <a:r>
              <a:rPr lang="en-US" sz="1800" b="1" dirty="0"/>
              <a:t> an opportunity for learning.  </a:t>
            </a:r>
          </a:p>
          <a:p>
            <a:pPr marL="285750" indent="-285750">
              <a:spcBef>
                <a:spcPts val="600"/>
              </a:spcBef>
              <a:buFont typeface="Arial" panose="020B0604020202020204" pitchFamily="34" charset="0"/>
              <a:buChar char="•"/>
            </a:pPr>
            <a:r>
              <a:rPr lang="en-US" sz="1800" b="1" dirty="0"/>
              <a:t>Learning involves a negotiation between the opportunities that the socio-cultural and physical world </a:t>
            </a:r>
            <a:r>
              <a:rPr lang="en-US" sz="1800" b="1" i="1" dirty="0"/>
              <a:t>projects</a:t>
            </a:r>
            <a:r>
              <a:rPr lang="en-US" sz="1800" b="1" dirty="0"/>
              <a:t> and his perception of that </a:t>
            </a:r>
            <a:r>
              <a:rPr lang="en-US" sz="1800" b="1" i="1" dirty="0"/>
              <a:t>projection</a:t>
            </a:r>
            <a:r>
              <a:rPr lang="en-US" sz="1800" b="1" dirty="0"/>
              <a:t>.</a:t>
            </a:r>
          </a:p>
          <a:p>
            <a:pPr marL="285750" indent="-285750">
              <a:spcBef>
                <a:spcPts val="600"/>
              </a:spcBef>
              <a:buFont typeface="Arial" panose="020B0604020202020204" pitchFamily="34" charset="0"/>
              <a:buChar char="•"/>
            </a:pPr>
            <a:r>
              <a:rPr lang="en-US" sz="1800" b="1" dirty="0"/>
              <a:t>Moderating factors may be </a:t>
            </a:r>
            <a:r>
              <a:rPr lang="en-US" sz="1800" b="1" dirty="0" smtClean="0"/>
              <a:t>her </a:t>
            </a:r>
            <a:r>
              <a:rPr lang="en-US" sz="1800" b="1" dirty="0"/>
              <a:t>developmental level as well as </a:t>
            </a:r>
            <a:r>
              <a:rPr lang="en-US" sz="1800" b="1" dirty="0" smtClean="0"/>
              <a:t>her </a:t>
            </a:r>
            <a:r>
              <a:rPr lang="en-US" sz="1800" b="1" dirty="0"/>
              <a:t>level of energy, state of fatigue, and/or emotional condition.</a:t>
            </a:r>
          </a:p>
          <a:p>
            <a:pPr marL="285750" indent="-285750">
              <a:spcBef>
                <a:spcPts val="600"/>
              </a:spcBef>
              <a:buFont typeface="Arial" panose="020B0604020202020204" pitchFamily="34" charset="0"/>
              <a:buChar char="•"/>
            </a:pPr>
            <a:r>
              <a:rPr lang="en-US" sz="1800" b="1" dirty="0"/>
              <a:t>It is through these negotiations that individuals change and norms and practices are changed.</a:t>
            </a:r>
          </a:p>
        </p:txBody>
      </p:sp>
      <p:sp>
        <p:nvSpPr>
          <p:cNvPr id="4" name="Slide Number Placeholder 3"/>
          <p:cNvSpPr>
            <a:spLocks noGrp="1"/>
          </p:cNvSpPr>
          <p:nvPr>
            <p:ph type="sldNum" sz="quarter" idx="10"/>
          </p:nvPr>
        </p:nvSpPr>
        <p:spPr/>
        <p:txBody>
          <a:bodyPr/>
          <a:lstStyle/>
          <a:p>
            <a:fld id="{C61CC7A0-F529-4F33-A46C-611A079284BD}" type="slidenum">
              <a:rPr lang="en-US" smtClean="0"/>
              <a:t>24</a:t>
            </a:fld>
            <a:endParaRPr lang="en-US"/>
          </a:p>
        </p:txBody>
      </p:sp>
    </p:spTree>
    <p:extLst>
      <p:ext uri="{BB962C8B-B14F-4D97-AF65-F5344CB8AC3E}">
        <p14:creationId xmlns:p14="http://schemas.microsoft.com/office/powerpoint/2010/main" val="10507094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600"/>
              </a:spcBef>
              <a:buFont typeface="Arial" panose="020B0604020202020204" pitchFamily="34" charset="0"/>
              <a:buChar char="•"/>
            </a:pPr>
            <a:r>
              <a:rPr lang="en-US" sz="1800" b="1" dirty="0"/>
              <a:t>The institutional setting as well as </a:t>
            </a:r>
            <a:r>
              <a:rPr lang="en-US" sz="1800" b="1" dirty="0" smtClean="0"/>
              <a:t>her </a:t>
            </a:r>
            <a:r>
              <a:rPr lang="en-US" sz="1800" b="1" dirty="0"/>
              <a:t>physical and emotional condition will mediate </a:t>
            </a:r>
            <a:r>
              <a:rPr lang="en-US" sz="1800" b="1" dirty="0" smtClean="0"/>
              <a:t>her </a:t>
            </a:r>
            <a:r>
              <a:rPr lang="en-US" sz="1800" b="1" dirty="0"/>
              <a:t>ability to engage with </a:t>
            </a:r>
            <a:r>
              <a:rPr lang="en-US" sz="1800" b="1" dirty="0" smtClean="0"/>
              <a:t>her </a:t>
            </a:r>
            <a:r>
              <a:rPr lang="en-US" sz="1800" b="1" dirty="0"/>
              <a:t>practice in its environment. </a:t>
            </a:r>
          </a:p>
        </p:txBody>
      </p:sp>
      <p:sp>
        <p:nvSpPr>
          <p:cNvPr id="4" name="Slide Number Placeholder 3"/>
          <p:cNvSpPr>
            <a:spLocks noGrp="1"/>
          </p:cNvSpPr>
          <p:nvPr>
            <p:ph type="sldNum" sz="quarter" idx="10"/>
          </p:nvPr>
        </p:nvSpPr>
        <p:spPr/>
        <p:txBody>
          <a:bodyPr/>
          <a:lstStyle/>
          <a:p>
            <a:fld id="{C61CC7A0-F529-4F33-A46C-611A079284BD}" type="slidenum">
              <a:rPr lang="en-US" smtClean="0"/>
              <a:t>25</a:t>
            </a:fld>
            <a:endParaRPr lang="en-US"/>
          </a:p>
        </p:txBody>
      </p:sp>
    </p:spTree>
    <p:extLst>
      <p:ext uri="{BB962C8B-B14F-4D97-AF65-F5344CB8AC3E}">
        <p14:creationId xmlns:p14="http://schemas.microsoft.com/office/powerpoint/2010/main" val="26848326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600"/>
              </a:spcBef>
              <a:buFont typeface="Arial" panose="020B0604020202020204" pitchFamily="34" charset="0"/>
              <a:buChar char="•"/>
            </a:pPr>
            <a:r>
              <a:rPr lang="en-US" sz="1800" b="1" dirty="0"/>
              <a:t>Another way to describe how learning occurs.</a:t>
            </a:r>
          </a:p>
          <a:p>
            <a:pPr marL="285750" indent="-285750">
              <a:spcBef>
                <a:spcPts val="600"/>
              </a:spcBef>
              <a:buFont typeface="Arial" panose="020B0604020202020204" pitchFamily="34" charset="0"/>
              <a:buChar char="•"/>
            </a:pPr>
            <a:r>
              <a:rPr lang="en-US" sz="1800" b="1" dirty="0"/>
              <a:t>Learning occurs when an individual engages with her surroundings and uses what she knows, can do, and values to expand what she knows, can do, and values. </a:t>
            </a:r>
          </a:p>
          <a:p>
            <a:pPr marL="285750" indent="-285750">
              <a:spcBef>
                <a:spcPts val="600"/>
              </a:spcBef>
              <a:buFont typeface="Arial" panose="020B0604020202020204" pitchFamily="34" charset="0"/>
              <a:buChar char="•"/>
            </a:pPr>
            <a:r>
              <a:rPr lang="en-US" sz="1800" b="1" dirty="0"/>
              <a:t>What an individual knows, can do, and values shapes the scope of her learning potential.</a:t>
            </a:r>
          </a:p>
          <a:p>
            <a:pPr marL="285750" indent="-285750">
              <a:spcBef>
                <a:spcPts val="600"/>
              </a:spcBef>
              <a:buFont typeface="Arial" panose="020B0604020202020204" pitchFamily="34" charset="0"/>
              <a:buChar char="•"/>
            </a:pPr>
            <a:r>
              <a:rPr lang="en-US" sz="1800" b="1" dirty="0" smtClean="0"/>
              <a:t>Her </a:t>
            </a:r>
            <a:r>
              <a:rPr lang="en-US" sz="1800" b="1" dirty="0"/>
              <a:t>potential can be described as the difference between what she knows now and what she needs to know to perform effectively in her practice </a:t>
            </a:r>
            <a:r>
              <a:rPr lang="en-US" sz="1800" b="1" dirty="0" smtClean="0"/>
              <a:t>domain, what we sometimes call a “professional practice gap”.  </a:t>
            </a:r>
            <a:endParaRPr lang="en-US" sz="1800" b="1" dirty="0"/>
          </a:p>
        </p:txBody>
      </p:sp>
      <p:sp>
        <p:nvSpPr>
          <p:cNvPr id="4" name="Slide Number Placeholder 3"/>
          <p:cNvSpPr>
            <a:spLocks noGrp="1"/>
          </p:cNvSpPr>
          <p:nvPr>
            <p:ph type="sldNum" sz="quarter" idx="10"/>
          </p:nvPr>
        </p:nvSpPr>
        <p:spPr/>
        <p:txBody>
          <a:bodyPr/>
          <a:lstStyle/>
          <a:p>
            <a:fld id="{C61CC7A0-F529-4F33-A46C-611A079284BD}" type="slidenum">
              <a:rPr lang="en-US" smtClean="0"/>
              <a:t>26</a:t>
            </a:fld>
            <a:endParaRPr lang="en-US"/>
          </a:p>
        </p:txBody>
      </p:sp>
    </p:spTree>
    <p:extLst>
      <p:ext uri="{BB962C8B-B14F-4D97-AF65-F5344CB8AC3E}">
        <p14:creationId xmlns:p14="http://schemas.microsoft.com/office/powerpoint/2010/main" val="37325068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600"/>
              </a:spcBef>
              <a:buFont typeface="Arial" panose="020B0604020202020204" pitchFamily="34" charset="0"/>
              <a:buChar char="•"/>
            </a:pPr>
            <a:r>
              <a:rPr lang="en-US" sz="1800" b="1" dirty="0"/>
              <a:t>Her practice exists in a socio-cultural and physical environment. </a:t>
            </a:r>
          </a:p>
          <a:p>
            <a:pPr marL="285750" indent="-285750">
              <a:spcBef>
                <a:spcPts val="600"/>
              </a:spcBef>
              <a:buFont typeface="Arial" panose="020B0604020202020204" pitchFamily="34" charset="0"/>
              <a:buChar char="•"/>
            </a:pPr>
            <a:r>
              <a:rPr lang="en-US" sz="1800" b="1" dirty="0"/>
              <a:t>As she engages with that environment, it projects clues and cues that she picks up that enable her</a:t>
            </a:r>
          </a:p>
          <a:p>
            <a:pPr marL="742950" lvl="1" indent="-285750">
              <a:spcBef>
                <a:spcPts val="600"/>
              </a:spcBef>
              <a:buFont typeface="Arial" panose="020B0604020202020204" pitchFamily="34" charset="0"/>
              <a:buChar char="•"/>
            </a:pPr>
            <a:r>
              <a:rPr lang="en-US" sz="1800" b="1" dirty="0"/>
              <a:t>to understand what she needs to know,</a:t>
            </a:r>
          </a:p>
          <a:p>
            <a:pPr marL="742950" lvl="1" indent="-285750">
              <a:spcBef>
                <a:spcPts val="600"/>
              </a:spcBef>
              <a:buFont typeface="Arial" panose="020B0604020202020204" pitchFamily="34" charset="0"/>
              <a:buChar char="•"/>
            </a:pPr>
            <a:r>
              <a:rPr lang="en-US" sz="1800" b="1" dirty="0"/>
              <a:t>what she needs to do</a:t>
            </a:r>
          </a:p>
          <a:p>
            <a:pPr marL="742950" lvl="1" indent="-285750">
              <a:spcBef>
                <a:spcPts val="600"/>
              </a:spcBef>
              <a:buFont typeface="Arial" panose="020B0604020202020204" pitchFamily="34" charset="0"/>
              <a:buChar char="•"/>
            </a:pPr>
            <a:r>
              <a:rPr lang="en-US" sz="1800" b="1" dirty="0"/>
              <a:t>and what she needs to value to be successful.</a:t>
            </a:r>
          </a:p>
        </p:txBody>
      </p:sp>
      <p:sp>
        <p:nvSpPr>
          <p:cNvPr id="4" name="Slide Number Placeholder 3"/>
          <p:cNvSpPr>
            <a:spLocks noGrp="1"/>
          </p:cNvSpPr>
          <p:nvPr>
            <p:ph type="sldNum" sz="quarter" idx="10"/>
          </p:nvPr>
        </p:nvSpPr>
        <p:spPr/>
        <p:txBody>
          <a:bodyPr/>
          <a:lstStyle/>
          <a:p>
            <a:fld id="{C61CC7A0-F529-4F33-A46C-611A079284BD}" type="slidenum">
              <a:rPr lang="en-US" smtClean="0"/>
              <a:t>27</a:t>
            </a:fld>
            <a:endParaRPr lang="en-US"/>
          </a:p>
        </p:txBody>
      </p:sp>
    </p:spTree>
    <p:extLst>
      <p:ext uri="{BB962C8B-B14F-4D97-AF65-F5344CB8AC3E}">
        <p14:creationId xmlns:p14="http://schemas.microsoft.com/office/powerpoint/2010/main" val="38829477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788688E3-FC59-4046-B67E-74285BA0D469}" type="slidenum">
              <a:rPr lang="en-US" smtClean="0"/>
              <a:t>28</a:t>
            </a:fld>
            <a:endParaRPr lang="en-US"/>
          </a:p>
        </p:txBody>
      </p:sp>
    </p:spTree>
    <p:extLst>
      <p:ext uri="{BB962C8B-B14F-4D97-AF65-F5344CB8AC3E}">
        <p14:creationId xmlns:p14="http://schemas.microsoft.com/office/powerpoint/2010/main" val="2335678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endParaRPr lang="en-US" sz="1800" b="1" dirty="0"/>
          </a:p>
        </p:txBody>
      </p:sp>
      <p:sp>
        <p:nvSpPr>
          <p:cNvPr id="4" name="Slide Number Placeholder 3"/>
          <p:cNvSpPr>
            <a:spLocks noGrp="1"/>
          </p:cNvSpPr>
          <p:nvPr>
            <p:ph type="sldNum" sz="quarter" idx="10"/>
          </p:nvPr>
        </p:nvSpPr>
        <p:spPr/>
        <p:txBody>
          <a:bodyPr/>
          <a:lstStyle/>
          <a:p>
            <a:fld id="{C61CC7A0-F529-4F33-A46C-611A079284BD}" type="slidenum">
              <a:rPr lang="en-US" smtClean="0"/>
              <a:t>29</a:t>
            </a:fld>
            <a:endParaRPr lang="en-US"/>
          </a:p>
        </p:txBody>
      </p:sp>
    </p:spTree>
    <p:extLst>
      <p:ext uri="{BB962C8B-B14F-4D97-AF65-F5344CB8AC3E}">
        <p14:creationId xmlns:p14="http://schemas.microsoft.com/office/powerpoint/2010/main" val="33854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88DE0-BBD4-4CDE-8F41-2C5D725FBDA4}" type="slidenum">
              <a:rPr lang="en-US" smtClean="0"/>
              <a:t>3</a:t>
            </a:fld>
            <a:endParaRPr lang="en-US"/>
          </a:p>
        </p:txBody>
      </p:sp>
    </p:spTree>
    <p:extLst>
      <p:ext uri="{BB962C8B-B14F-4D97-AF65-F5344CB8AC3E}">
        <p14:creationId xmlns:p14="http://schemas.microsoft.com/office/powerpoint/2010/main" val="39191042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err="1" smtClean="0"/>
              <a:t>Billett</a:t>
            </a:r>
            <a:r>
              <a:rPr lang="en-US" sz="1800" b="1" dirty="0" smtClean="0"/>
              <a:t> has created an expanded definition of knowledge that will help us understand learning in the situated cognition perspective.</a:t>
            </a:r>
          </a:p>
          <a:p>
            <a:endParaRPr lang="en-US" sz="1800" b="1" dirty="0"/>
          </a:p>
          <a:p>
            <a:r>
              <a:rPr lang="en-US" sz="1800" b="1" dirty="0" smtClean="0"/>
              <a:t>Read slide…</a:t>
            </a:r>
            <a:endParaRPr lang="en-US" sz="1800" b="1" dirty="0"/>
          </a:p>
        </p:txBody>
      </p:sp>
      <p:sp>
        <p:nvSpPr>
          <p:cNvPr id="4" name="Slide Number Placeholder 3"/>
          <p:cNvSpPr>
            <a:spLocks noGrp="1"/>
          </p:cNvSpPr>
          <p:nvPr>
            <p:ph type="sldNum" sz="quarter" idx="10"/>
          </p:nvPr>
        </p:nvSpPr>
        <p:spPr/>
        <p:txBody>
          <a:bodyPr/>
          <a:lstStyle/>
          <a:p>
            <a:fld id="{C61CC7A0-F529-4F33-A46C-611A079284BD}" type="slidenum">
              <a:rPr lang="en-US" smtClean="0"/>
              <a:t>31</a:t>
            </a:fld>
            <a:endParaRPr lang="en-US"/>
          </a:p>
        </p:txBody>
      </p:sp>
    </p:spTree>
    <p:extLst>
      <p:ext uri="{BB962C8B-B14F-4D97-AF65-F5344CB8AC3E}">
        <p14:creationId xmlns:p14="http://schemas.microsoft.com/office/powerpoint/2010/main" val="2144810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1CC7A0-F529-4F33-A46C-611A079284BD}" type="slidenum">
              <a:rPr lang="en-US" smtClean="0"/>
              <a:t>32</a:t>
            </a:fld>
            <a:endParaRPr lang="en-US"/>
          </a:p>
        </p:txBody>
      </p:sp>
    </p:spTree>
    <p:extLst>
      <p:ext uri="{BB962C8B-B14F-4D97-AF65-F5344CB8AC3E}">
        <p14:creationId xmlns:p14="http://schemas.microsoft.com/office/powerpoint/2010/main" val="14076020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1CC7A0-F529-4F33-A46C-611A079284BD}" type="slidenum">
              <a:rPr lang="en-US" smtClean="0"/>
              <a:t>33</a:t>
            </a:fld>
            <a:endParaRPr lang="en-US"/>
          </a:p>
        </p:txBody>
      </p:sp>
    </p:spTree>
    <p:extLst>
      <p:ext uri="{BB962C8B-B14F-4D97-AF65-F5344CB8AC3E}">
        <p14:creationId xmlns:p14="http://schemas.microsoft.com/office/powerpoint/2010/main" val="42153899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1CC7A0-F529-4F33-A46C-611A079284BD}" type="slidenum">
              <a:rPr lang="en-US" smtClean="0"/>
              <a:t>34</a:t>
            </a:fld>
            <a:endParaRPr lang="en-US"/>
          </a:p>
        </p:txBody>
      </p:sp>
    </p:spTree>
    <p:extLst>
      <p:ext uri="{BB962C8B-B14F-4D97-AF65-F5344CB8AC3E}">
        <p14:creationId xmlns:p14="http://schemas.microsoft.com/office/powerpoint/2010/main" val="26415809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1CC7A0-F529-4F33-A46C-611A079284BD}" type="slidenum">
              <a:rPr lang="en-US" smtClean="0"/>
              <a:t>35</a:t>
            </a:fld>
            <a:endParaRPr lang="en-US"/>
          </a:p>
        </p:txBody>
      </p:sp>
    </p:spTree>
    <p:extLst>
      <p:ext uri="{BB962C8B-B14F-4D97-AF65-F5344CB8AC3E}">
        <p14:creationId xmlns:p14="http://schemas.microsoft.com/office/powerpoint/2010/main" val="27982477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1CC7A0-F529-4F33-A46C-611A079284BD}" type="slidenum">
              <a:rPr lang="en-US" smtClean="0"/>
              <a:t>36</a:t>
            </a:fld>
            <a:endParaRPr lang="en-US"/>
          </a:p>
        </p:txBody>
      </p:sp>
    </p:spTree>
    <p:extLst>
      <p:ext uri="{BB962C8B-B14F-4D97-AF65-F5344CB8AC3E}">
        <p14:creationId xmlns:p14="http://schemas.microsoft.com/office/powerpoint/2010/main" val="35154773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smtClean="0"/>
              <a:t>Contingent: dependent </a:t>
            </a:r>
            <a:r>
              <a:rPr lang="en-US" sz="1800" b="1" dirty="0"/>
              <a:t>for existence, occurrence, character, etc., on something not yet certain; conditional </a:t>
            </a:r>
          </a:p>
        </p:txBody>
      </p:sp>
      <p:sp>
        <p:nvSpPr>
          <p:cNvPr id="4" name="Slide Number Placeholder 3"/>
          <p:cNvSpPr>
            <a:spLocks noGrp="1"/>
          </p:cNvSpPr>
          <p:nvPr>
            <p:ph type="sldNum" sz="quarter" idx="10"/>
          </p:nvPr>
        </p:nvSpPr>
        <p:spPr/>
        <p:txBody>
          <a:bodyPr/>
          <a:lstStyle/>
          <a:p>
            <a:fld id="{C61CC7A0-F529-4F33-A46C-611A079284BD}" type="slidenum">
              <a:rPr lang="en-US" smtClean="0"/>
              <a:t>37</a:t>
            </a:fld>
            <a:endParaRPr lang="en-US"/>
          </a:p>
        </p:txBody>
      </p:sp>
    </p:spTree>
    <p:extLst>
      <p:ext uri="{BB962C8B-B14F-4D97-AF65-F5344CB8AC3E}">
        <p14:creationId xmlns:p14="http://schemas.microsoft.com/office/powerpoint/2010/main" val="3250094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smtClean="0"/>
              <a:t>Let me try out how I think learning occurs in practice.  This example describes what I think might go on in a primary care practice.  </a:t>
            </a:r>
          </a:p>
          <a:p>
            <a:endParaRPr lang="en-US" sz="1800" b="1" dirty="0"/>
          </a:p>
          <a:p>
            <a:r>
              <a:rPr lang="en-US" sz="1800" b="1" dirty="0" smtClean="0"/>
              <a:t>But I think the principles can apply to any clinician’s practice.</a:t>
            </a:r>
            <a:endParaRPr lang="en-US" sz="1800" b="1" dirty="0"/>
          </a:p>
        </p:txBody>
      </p:sp>
      <p:sp>
        <p:nvSpPr>
          <p:cNvPr id="4" name="Slide Number Placeholder 3"/>
          <p:cNvSpPr>
            <a:spLocks noGrp="1"/>
          </p:cNvSpPr>
          <p:nvPr>
            <p:ph type="sldNum" sz="quarter" idx="10"/>
          </p:nvPr>
        </p:nvSpPr>
        <p:spPr/>
        <p:txBody>
          <a:bodyPr/>
          <a:lstStyle/>
          <a:p>
            <a:fld id="{C61CC7A0-F529-4F33-A46C-611A079284BD}" type="slidenum">
              <a:rPr lang="en-US" smtClean="0"/>
              <a:t>38</a:t>
            </a:fld>
            <a:endParaRPr lang="en-US"/>
          </a:p>
        </p:txBody>
      </p:sp>
    </p:spTree>
    <p:extLst>
      <p:ext uri="{BB962C8B-B14F-4D97-AF65-F5344CB8AC3E}">
        <p14:creationId xmlns:p14="http://schemas.microsoft.com/office/powerpoint/2010/main" val="7161931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1CC7A0-F529-4F33-A46C-611A079284BD}" type="slidenum">
              <a:rPr lang="en-US" smtClean="0"/>
              <a:t>39</a:t>
            </a:fld>
            <a:endParaRPr lang="en-US"/>
          </a:p>
        </p:txBody>
      </p:sp>
    </p:spTree>
    <p:extLst>
      <p:ext uri="{BB962C8B-B14F-4D97-AF65-F5344CB8AC3E}">
        <p14:creationId xmlns:p14="http://schemas.microsoft.com/office/powerpoint/2010/main" val="39690776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smtClean="0"/>
              <a:t>You have seen these elements on an earlier slide.</a:t>
            </a:r>
          </a:p>
          <a:p>
            <a:endParaRPr lang="en-US" sz="1800" b="1" dirty="0"/>
          </a:p>
          <a:p>
            <a:r>
              <a:rPr lang="en-US" sz="1800" b="1" dirty="0" smtClean="0"/>
              <a:t>Read slide…</a:t>
            </a:r>
            <a:endParaRPr lang="en-US" sz="1800" b="1" dirty="0"/>
          </a:p>
        </p:txBody>
      </p:sp>
      <p:sp>
        <p:nvSpPr>
          <p:cNvPr id="4" name="Slide Number Placeholder 3"/>
          <p:cNvSpPr>
            <a:spLocks noGrp="1"/>
          </p:cNvSpPr>
          <p:nvPr>
            <p:ph type="sldNum" sz="quarter" idx="10"/>
          </p:nvPr>
        </p:nvSpPr>
        <p:spPr/>
        <p:txBody>
          <a:bodyPr/>
          <a:lstStyle/>
          <a:p>
            <a:fld id="{C61CC7A0-F529-4F33-A46C-611A079284BD}" type="slidenum">
              <a:rPr lang="en-US" smtClean="0"/>
              <a:t>40</a:t>
            </a:fld>
            <a:endParaRPr lang="en-US"/>
          </a:p>
        </p:txBody>
      </p:sp>
    </p:spTree>
    <p:extLst>
      <p:ext uri="{BB962C8B-B14F-4D97-AF65-F5344CB8AC3E}">
        <p14:creationId xmlns:p14="http://schemas.microsoft.com/office/powerpoint/2010/main" val="3328347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smtClean="0"/>
              <a:t>One of the most challenging endeavors in any scientific field is to understand how people learn.</a:t>
            </a:r>
          </a:p>
          <a:p>
            <a:endParaRPr lang="en-US" sz="1800" b="1" dirty="0"/>
          </a:p>
          <a:p>
            <a:r>
              <a:rPr lang="en-US" sz="1800" b="1" dirty="0" smtClean="0"/>
              <a:t>When most people think about it in the context of an educational activity, what they think resembles what the graduate student wrote on the board.</a:t>
            </a:r>
            <a:endParaRPr lang="en-US" sz="1800" b="1" dirty="0"/>
          </a:p>
        </p:txBody>
      </p:sp>
      <p:sp>
        <p:nvSpPr>
          <p:cNvPr id="4" name="Slide Number Placeholder 3"/>
          <p:cNvSpPr>
            <a:spLocks noGrp="1"/>
          </p:cNvSpPr>
          <p:nvPr>
            <p:ph type="sldNum" sz="quarter" idx="10"/>
          </p:nvPr>
        </p:nvSpPr>
        <p:spPr/>
        <p:txBody>
          <a:bodyPr/>
          <a:lstStyle/>
          <a:p>
            <a:fld id="{C61CC7A0-F529-4F33-A46C-611A079284BD}" type="slidenum">
              <a:rPr lang="en-US" smtClean="0"/>
              <a:t>4</a:t>
            </a:fld>
            <a:endParaRPr lang="en-US"/>
          </a:p>
        </p:txBody>
      </p:sp>
    </p:spTree>
    <p:extLst>
      <p:ext uri="{BB962C8B-B14F-4D97-AF65-F5344CB8AC3E}">
        <p14:creationId xmlns:p14="http://schemas.microsoft.com/office/powerpoint/2010/main" val="34570145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1CC7A0-F529-4F33-A46C-611A079284BD}" type="slidenum">
              <a:rPr lang="en-US" smtClean="0"/>
              <a:t>41</a:t>
            </a:fld>
            <a:endParaRPr lang="en-US"/>
          </a:p>
        </p:txBody>
      </p:sp>
    </p:spTree>
    <p:extLst>
      <p:ext uri="{BB962C8B-B14F-4D97-AF65-F5344CB8AC3E}">
        <p14:creationId xmlns:p14="http://schemas.microsoft.com/office/powerpoint/2010/main" val="39740408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Remember in one of potential episodes of learning in the practice setting the clinician’s “knowing” did not work and she had to search for new “knowing”?</a:t>
            </a:r>
          </a:p>
          <a:p>
            <a:endParaRPr lang="en-US" sz="1400" b="1" dirty="0"/>
          </a:p>
          <a:p>
            <a:r>
              <a:rPr lang="en-US" sz="1400" b="1" dirty="0" smtClean="0"/>
              <a:t>This is a schematic of that journey.</a:t>
            </a:r>
          </a:p>
          <a:p>
            <a:endParaRPr lang="en-US" sz="1400" b="1" dirty="0"/>
          </a:p>
          <a:p>
            <a:r>
              <a:rPr lang="en-US" sz="1400" b="1" dirty="0" smtClean="0"/>
              <a:t>Explain slide.</a:t>
            </a:r>
          </a:p>
          <a:p>
            <a:endParaRPr lang="en-US" sz="1400" b="1" dirty="0"/>
          </a:p>
          <a:p>
            <a:r>
              <a:rPr lang="en-US" sz="1400" b="1" dirty="0" smtClean="0"/>
              <a:t>Next slide has gears and coach</a:t>
            </a:r>
            <a:endParaRPr lang="en-US" sz="1400" b="1" dirty="0"/>
          </a:p>
        </p:txBody>
      </p:sp>
      <p:sp>
        <p:nvSpPr>
          <p:cNvPr id="4" name="Slide Number Placeholder 3"/>
          <p:cNvSpPr>
            <a:spLocks noGrp="1"/>
          </p:cNvSpPr>
          <p:nvPr>
            <p:ph type="sldNum" sz="quarter" idx="10"/>
          </p:nvPr>
        </p:nvSpPr>
        <p:spPr/>
        <p:txBody>
          <a:bodyPr/>
          <a:lstStyle/>
          <a:p>
            <a:fld id="{F0F88DE0-BBD4-4CDE-8F41-2C5D725FBDA4}" type="slidenum">
              <a:rPr lang="en-US" smtClean="0"/>
              <a:t>43</a:t>
            </a:fld>
            <a:endParaRPr lang="en-US"/>
          </a:p>
        </p:txBody>
      </p:sp>
    </p:spTree>
    <p:extLst>
      <p:ext uri="{BB962C8B-B14F-4D97-AF65-F5344CB8AC3E}">
        <p14:creationId xmlns:p14="http://schemas.microsoft.com/office/powerpoint/2010/main" val="4472802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88DE0-BBD4-4CDE-8F41-2C5D725FBDA4}" type="slidenum">
              <a:rPr lang="en-US" smtClean="0"/>
              <a:t>44</a:t>
            </a:fld>
            <a:endParaRPr lang="en-US"/>
          </a:p>
        </p:txBody>
      </p:sp>
    </p:spTree>
    <p:extLst>
      <p:ext uri="{BB962C8B-B14F-4D97-AF65-F5344CB8AC3E}">
        <p14:creationId xmlns:p14="http://schemas.microsoft.com/office/powerpoint/2010/main" val="2909025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1CC7A0-F529-4F33-A46C-611A079284BD}" type="slidenum">
              <a:rPr lang="en-US" smtClean="0"/>
              <a:t>51</a:t>
            </a:fld>
            <a:endParaRPr lang="en-US"/>
          </a:p>
        </p:txBody>
      </p:sp>
    </p:spTree>
    <p:extLst>
      <p:ext uri="{BB962C8B-B14F-4D97-AF65-F5344CB8AC3E}">
        <p14:creationId xmlns:p14="http://schemas.microsoft.com/office/powerpoint/2010/main" val="8558450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88DE0-BBD4-4CDE-8F41-2C5D725FBDA4}" type="slidenum">
              <a:rPr lang="en-US" smtClean="0"/>
              <a:t>53</a:t>
            </a:fld>
            <a:endParaRPr lang="en-US"/>
          </a:p>
        </p:txBody>
      </p:sp>
    </p:spTree>
    <p:extLst>
      <p:ext uri="{BB962C8B-B14F-4D97-AF65-F5344CB8AC3E}">
        <p14:creationId xmlns:p14="http://schemas.microsoft.com/office/powerpoint/2010/main" val="42388036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88DE0-BBD4-4CDE-8F41-2C5D725FBDA4}" type="slidenum">
              <a:rPr lang="en-US" smtClean="0"/>
              <a:t>54</a:t>
            </a:fld>
            <a:endParaRPr lang="en-US"/>
          </a:p>
        </p:txBody>
      </p:sp>
    </p:spTree>
    <p:extLst>
      <p:ext uri="{BB962C8B-B14F-4D97-AF65-F5344CB8AC3E}">
        <p14:creationId xmlns:p14="http://schemas.microsoft.com/office/powerpoint/2010/main" val="29985352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88DE0-BBD4-4CDE-8F41-2C5D725FBDA4}" type="slidenum">
              <a:rPr lang="en-US" smtClean="0"/>
              <a:t>55</a:t>
            </a:fld>
            <a:endParaRPr lang="en-US"/>
          </a:p>
        </p:txBody>
      </p:sp>
    </p:spTree>
    <p:extLst>
      <p:ext uri="{BB962C8B-B14F-4D97-AF65-F5344CB8AC3E}">
        <p14:creationId xmlns:p14="http://schemas.microsoft.com/office/powerpoint/2010/main" val="6482347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88DE0-BBD4-4CDE-8F41-2C5D725FBDA4}" type="slidenum">
              <a:rPr lang="en-US" smtClean="0"/>
              <a:t>56</a:t>
            </a:fld>
            <a:endParaRPr lang="en-US"/>
          </a:p>
        </p:txBody>
      </p:sp>
    </p:spTree>
    <p:extLst>
      <p:ext uri="{BB962C8B-B14F-4D97-AF65-F5344CB8AC3E}">
        <p14:creationId xmlns:p14="http://schemas.microsoft.com/office/powerpoint/2010/main" val="32327185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88DE0-BBD4-4CDE-8F41-2C5D725FBDA4}" type="slidenum">
              <a:rPr lang="en-US" smtClean="0"/>
              <a:t>57</a:t>
            </a:fld>
            <a:endParaRPr lang="en-US"/>
          </a:p>
        </p:txBody>
      </p:sp>
    </p:spTree>
    <p:extLst>
      <p:ext uri="{BB962C8B-B14F-4D97-AF65-F5344CB8AC3E}">
        <p14:creationId xmlns:p14="http://schemas.microsoft.com/office/powerpoint/2010/main" val="37905236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88DE0-BBD4-4CDE-8F41-2C5D725FBDA4}" type="slidenum">
              <a:rPr lang="en-US" smtClean="0"/>
              <a:t>58</a:t>
            </a:fld>
            <a:endParaRPr lang="en-US"/>
          </a:p>
        </p:txBody>
      </p:sp>
    </p:spTree>
    <p:extLst>
      <p:ext uri="{BB962C8B-B14F-4D97-AF65-F5344CB8AC3E}">
        <p14:creationId xmlns:p14="http://schemas.microsoft.com/office/powerpoint/2010/main" val="1674923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smtClean="0"/>
              <a:t>If we replace the formulas on the right and the left with what an individual knows before and after an educational activity, I think you get the idea.</a:t>
            </a:r>
          </a:p>
          <a:p>
            <a:endParaRPr lang="en-US" sz="1800" b="1" dirty="0"/>
          </a:p>
          <a:p>
            <a:r>
              <a:rPr lang="en-US" sz="1800" b="1" dirty="0" smtClean="0"/>
              <a:t>His professor wants to know more and I will try to take you on a journey this morning to unpack the “miracle” of how people learn.</a:t>
            </a:r>
            <a:endParaRPr lang="en-US" sz="1800" b="1" dirty="0"/>
          </a:p>
        </p:txBody>
      </p:sp>
      <p:sp>
        <p:nvSpPr>
          <p:cNvPr id="4" name="Slide Number Placeholder 3"/>
          <p:cNvSpPr>
            <a:spLocks noGrp="1"/>
          </p:cNvSpPr>
          <p:nvPr>
            <p:ph type="sldNum" sz="quarter" idx="10"/>
          </p:nvPr>
        </p:nvSpPr>
        <p:spPr/>
        <p:txBody>
          <a:bodyPr/>
          <a:lstStyle/>
          <a:p>
            <a:fld id="{C61CC7A0-F529-4F33-A46C-611A079284BD}" type="slidenum">
              <a:rPr lang="en-US" smtClean="0"/>
              <a:t>5</a:t>
            </a:fld>
            <a:endParaRPr lang="en-US"/>
          </a:p>
        </p:txBody>
      </p:sp>
    </p:spTree>
    <p:extLst>
      <p:ext uri="{BB962C8B-B14F-4D97-AF65-F5344CB8AC3E}">
        <p14:creationId xmlns:p14="http://schemas.microsoft.com/office/powerpoint/2010/main" val="11633548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1CC7A0-F529-4F33-A46C-611A079284BD}" type="slidenum">
              <a:rPr lang="en-US" smtClean="0"/>
              <a:t>63</a:t>
            </a:fld>
            <a:endParaRPr lang="en-US"/>
          </a:p>
        </p:txBody>
      </p:sp>
    </p:spTree>
    <p:extLst>
      <p:ext uri="{BB962C8B-B14F-4D97-AF65-F5344CB8AC3E}">
        <p14:creationId xmlns:p14="http://schemas.microsoft.com/office/powerpoint/2010/main" val="17650926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C61CC7A0-F529-4F33-A46C-611A079284BD}" type="slidenum">
              <a:rPr lang="en-US" smtClean="0"/>
              <a:t>64</a:t>
            </a:fld>
            <a:endParaRPr lang="en-US"/>
          </a:p>
        </p:txBody>
      </p:sp>
    </p:spTree>
    <p:extLst>
      <p:ext uri="{BB962C8B-B14F-4D97-AF65-F5344CB8AC3E}">
        <p14:creationId xmlns:p14="http://schemas.microsoft.com/office/powerpoint/2010/main" val="12697410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88DE0-BBD4-4CDE-8F41-2C5D725FBDA4}" type="slidenum">
              <a:rPr lang="en-US" smtClean="0"/>
              <a:t>66</a:t>
            </a:fld>
            <a:endParaRPr lang="en-US"/>
          </a:p>
        </p:txBody>
      </p:sp>
    </p:spTree>
    <p:extLst>
      <p:ext uri="{BB962C8B-B14F-4D97-AF65-F5344CB8AC3E}">
        <p14:creationId xmlns:p14="http://schemas.microsoft.com/office/powerpoint/2010/main" val="28292562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dirty="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47164" indent="-287371">
              <a:defRPr>
                <a:solidFill>
                  <a:schemeClr val="tx1"/>
                </a:solidFill>
                <a:latin typeface="Tahoma" pitchFamily="34" charset="0"/>
                <a:ea typeface="MS PGothic" pitchFamily="34" charset="-128"/>
              </a:defRPr>
            </a:lvl2pPr>
            <a:lvl3pPr marL="1149482" indent="-229896">
              <a:defRPr>
                <a:solidFill>
                  <a:schemeClr val="tx1"/>
                </a:solidFill>
                <a:latin typeface="Tahoma" pitchFamily="34" charset="0"/>
                <a:ea typeface="MS PGothic" pitchFamily="34" charset="-128"/>
              </a:defRPr>
            </a:lvl3pPr>
            <a:lvl4pPr marL="1609275" indent="-229896">
              <a:defRPr>
                <a:solidFill>
                  <a:schemeClr val="tx1"/>
                </a:solidFill>
                <a:latin typeface="Tahoma" pitchFamily="34" charset="0"/>
                <a:ea typeface="MS PGothic" pitchFamily="34" charset="-128"/>
              </a:defRPr>
            </a:lvl4pPr>
            <a:lvl5pPr marL="2069068" indent="-229896">
              <a:defRPr>
                <a:solidFill>
                  <a:schemeClr val="tx1"/>
                </a:solidFill>
                <a:latin typeface="Tahoma" pitchFamily="34" charset="0"/>
                <a:ea typeface="MS PGothic" pitchFamily="34" charset="-128"/>
              </a:defRPr>
            </a:lvl5pPr>
            <a:lvl6pPr marL="2528861" indent="-229896" eaLnBrk="0" fontAlgn="base" hangingPunct="0">
              <a:spcBef>
                <a:spcPct val="0"/>
              </a:spcBef>
              <a:spcAft>
                <a:spcPct val="0"/>
              </a:spcAft>
              <a:defRPr>
                <a:solidFill>
                  <a:schemeClr val="tx1"/>
                </a:solidFill>
                <a:latin typeface="Tahoma" pitchFamily="34" charset="0"/>
                <a:ea typeface="MS PGothic" pitchFamily="34" charset="-128"/>
              </a:defRPr>
            </a:lvl6pPr>
            <a:lvl7pPr marL="2988654" indent="-229896" eaLnBrk="0" fontAlgn="base" hangingPunct="0">
              <a:spcBef>
                <a:spcPct val="0"/>
              </a:spcBef>
              <a:spcAft>
                <a:spcPct val="0"/>
              </a:spcAft>
              <a:defRPr>
                <a:solidFill>
                  <a:schemeClr val="tx1"/>
                </a:solidFill>
                <a:latin typeface="Tahoma" pitchFamily="34" charset="0"/>
                <a:ea typeface="MS PGothic" pitchFamily="34" charset="-128"/>
              </a:defRPr>
            </a:lvl7pPr>
            <a:lvl8pPr marL="3448448" indent="-229896" eaLnBrk="0" fontAlgn="base" hangingPunct="0">
              <a:spcBef>
                <a:spcPct val="0"/>
              </a:spcBef>
              <a:spcAft>
                <a:spcPct val="0"/>
              </a:spcAft>
              <a:defRPr>
                <a:solidFill>
                  <a:schemeClr val="tx1"/>
                </a:solidFill>
                <a:latin typeface="Tahoma" pitchFamily="34" charset="0"/>
                <a:ea typeface="MS PGothic" pitchFamily="34" charset="-128"/>
              </a:defRPr>
            </a:lvl8pPr>
            <a:lvl9pPr marL="3908241" indent="-229896" eaLnBrk="0" fontAlgn="base" hangingPunct="0">
              <a:spcBef>
                <a:spcPct val="0"/>
              </a:spcBef>
              <a:spcAft>
                <a:spcPct val="0"/>
              </a:spcAft>
              <a:defRPr>
                <a:solidFill>
                  <a:schemeClr val="tx1"/>
                </a:solidFill>
                <a:latin typeface="Tahoma" pitchFamily="34" charset="0"/>
                <a:ea typeface="MS PGothic" pitchFamily="34" charset="-128"/>
              </a:defRPr>
            </a:lvl9pPr>
          </a:lstStyle>
          <a:p>
            <a:fld id="{593BFBEC-D5F7-4E1F-922A-FE341E59CC5D}" type="slidenum">
              <a:rPr lang="en-US" altLang="en-US" smtClean="0"/>
              <a:pPr/>
              <a:t>67</a:t>
            </a:fld>
            <a:endParaRPr lang="en-US" altLang="en-US"/>
          </a:p>
        </p:txBody>
      </p:sp>
    </p:spTree>
    <p:extLst>
      <p:ext uri="{BB962C8B-B14F-4D97-AF65-F5344CB8AC3E}">
        <p14:creationId xmlns:p14="http://schemas.microsoft.com/office/powerpoint/2010/main" val="20245645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Thanks for your attention.</a:t>
            </a: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MS PGothic" panose="020B0600070205080204" pitchFamily="34" charset="-128"/>
              </a:defRPr>
            </a:lvl1pPr>
            <a:lvl2pPr marL="742950" indent="-285750">
              <a:defRPr>
                <a:solidFill>
                  <a:schemeClr val="tx1"/>
                </a:solidFill>
                <a:latin typeface="Tahoma" panose="020B0604030504040204" pitchFamily="34" charset="0"/>
                <a:ea typeface="MS PGothic" panose="020B0600070205080204" pitchFamily="34" charset="-128"/>
              </a:defRPr>
            </a:lvl2pPr>
            <a:lvl3pPr marL="1143000" indent="-228600">
              <a:defRPr>
                <a:solidFill>
                  <a:schemeClr val="tx1"/>
                </a:solidFill>
                <a:latin typeface="Tahoma" panose="020B0604030504040204" pitchFamily="34" charset="0"/>
                <a:ea typeface="MS PGothic" panose="020B0600070205080204" pitchFamily="34" charset="-128"/>
              </a:defRPr>
            </a:lvl3pPr>
            <a:lvl4pPr marL="1600200" indent="-228600">
              <a:defRPr>
                <a:solidFill>
                  <a:schemeClr val="tx1"/>
                </a:solidFill>
                <a:latin typeface="Tahoma" panose="020B0604030504040204" pitchFamily="34" charset="0"/>
                <a:ea typeface="MS PGothic" panose="020B0600070205080204" pitchFamily="34" charset="-128"/>
              </a:defRPr>
            </a:lvl4pPr>
            <a:lvl5pPr marL="2057400" indent="-228600">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fld id="{B1773060-266D-400B-80DE-C22A0170CFC4}" type="slidenum">
              <a:rPr lang="en-US" altLang="en-US"/>
              <a:pPr/>
              <a:t>68</a:t>
            </a:fld>
            <a:endParaRPr lang="en-US" altLang="en-US"/>
          </a:p>
        </p:txBody>
      </p:sp>
    </p:spTree>
    <p:extLst>
      <p:ext uri="{BB962C8B-B14F-4D97-AF65-F5344CB8AC3E}">
        <p14:creationId xmlns:p14="http://schemas.microsoft.com/office/powerpoint/2010/main" val="1770610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1CC7A0-F529-4F33-A46C-611A079284BD}" type="slidenum">
              <a:rPr lang="en-US" smtClean="0"/>
              <a:t>6</a:t>
            </a:fld>
            <a:endParaRPr lang="en-US"/>
          </a:p>
        </p:txBody>
      </p:sp>
    </p:spTree>
    <p:extLst>
      <p:ext uri="{BB962C8B-B14F-4D97-AF65-F5344CB8AC3E}">
        <p14:creationId xmlns:p14="http://schemas.microsoft.com/office/powerpoint/2010/main" val="4255458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600" b="1" dirty="0" smtClean="0"/>
              <a:t>This is a classic scientific “discussion”.</a:t>
            </a:r>
          </a:p>
          <a:p>
            <a:pPr>
              <a:spcAft>
                <a:spcPts val="600"/>
              </a:spcAft>
            </a:pPr>
            <a:r>
              <a:rPr lang="en-US" sz="1600" b="1" dirty="0" smtClean="0"/>
              <a:t>The situated learning group developed an explanation of learning  that essentially challenged what the cognitivists had been working on for years.</a:t>
            </a:r>
          </a:p>
          <a:p>
            <a:pPr>
              <a:spcAft>
                <a:spcPts val="600"/>
              </a:spcAft>
            </a:pPr>
            <a:r>
              <a:rPr lang="en-US" sz="1600" b="1" dirty="0" smtClean="0"/>
              <a:t>The new guys justified </a:t>
            </a:r>
            <a:r>
              <a:rPr lang="en-US" sz="1600" b="1" dirty="0"/>
              <a:t>claims for </a:t>
            </a:r>
            <a:r>
              <a:rPr lang="en-US" sz="1600" b="1" dirty="0" smtClean="0"/>
              <a:t>their new </a:t>
            </a:r>
            <a:r>
              <a:rPr lang="en-US" sz="1600" b="1" dirty="0"/>
              <a:t>approach by emphasizing flaws in the current discourse as well as </a:t>
            </a:r>
            <a:r>
              <a:rPr lang="en-US" sz="1600" b="1" dirty="0" smtClean="0"/>
              <a:t>the </a:t>
            </a:r>
            <a:r>
              <a:rPr lang="en-US" sz="1600" b="1" dirty="0"/>
              <a:t>virtues and goodness of what they are proposing</a:t>
            </a:r>
            <a:r>
              <a:rPr lang="en-US" sz="1600" b="1" dirty="0" smtClean="0"/>
              <a:t>.</a:t>
            </a:r>
          </a:p>
          <a:p>
            <a:pPr>
              <a:spcAft>
                <a:spcPts val="600"/>
              </a:spcAft>
            </a:pPr>
            <a:r>
              <a:rPr lang="en-US" sz="1600" b="1" dirty="0" smtClean="0"/>
              <a:t>The cognitive scientists justified </a:t>
            </a:r>
            <a:r>
              <a:rPr lang="en-US" sz="1600" b="1" dirty="0"/>
              <a:t>the continuation of the current discourse by minimizing </a:t>
            </a:r>
            <a:r>
              <a:rPr lang="en-US" sz="1600" b="1" dirty="0" smtClean="0"/>
              <a:t>its </a:t>
            </a:r>
            <a:r>
              <a:rPr lang="en-US" sz="1600" b="1" dirty="0"/>
              <a:t>current difficulties and discounting the powers or even the novelty of the newer approach.</a:t>
            </a:r>
          </a:p>
          <a:p>
            <a:pPr>
              <a:spcAft>
                <a:spcPts val="300"/>
              </a:spcAft>
            </a:pPr>
            <a:r>
              <a:rPr lang="en-US" sz="1600" b="1" dirty="0"/>
              <a:t>This is good, it is how science advances our understandings through creative tension and dialectical progress.</a:t>
            </a:r>
          </a:p>
          <a:p>
            <a:endParaRPr lang="en-US" dirty="0"/>
          </a:p>
        </p:txBody>
      </p:sp>
      <p:sp>
        <p:nvSpPr>
          <p:cNvPr id="4" name="Slide Number Placeholder 3"/>
          <p:cNvSpPr>
            <a:spLocks noGrp="1"/>
          </p:cNvSpPr>
          <p:nvPr>
            <p:ph type="sldNum" sz="quarter" idx="10"/>
          </p:nvPr>
        </p:nvSpPr>
        <p:spPr/>
        <p:txBody>
          <a:bodyPr/>
          <a:lstStyle/>
          <a:p>
            <a:fld id="{C61CC7A0-F529-4F33-A46C-611A079284BD}" type="slidenum">
              <a:rPr lang="en-US" smtClean="0"/>
              <a:t>7</a:t>
            </a:fld>
            <a:endParaRPr lang="en-US"/>
          </a:p>
        </p:txBody>
      </p:sp>
    </p:spTree>
    <p:extLst>
      <p:ext uri="{BB962C8B-B14F-4D97-AF65-F5344CB8AC3E}">
        <p14:creationId xmlns:p14="http://schemas.microsoft.com/office/powerpoint/2010/main" val="1817786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A18590-8340-45A4-A4AC-7B1B47CA5B29}" type="slidenum">
              <a:rPr lang="en-US" smtClean="0"/>
              <a:pPr>
                <a:defRPr/>
              </a:pPr>
              <a:t>8</a:t>
            </a:fld>
            <a:endParaRPr lang="en-US" dirty="0"/>
          </a:p>
        </p:txBody>
      </p:sp>
    </p:spTree>
    <p:extLst>
      <p:ext uri="{BB962C8B-B14F-4D97-AF65-F5344CB8AC3E}">
        <p14:creationId xmlns:p14="http://schemas.microsoft.com/office/powerpoint/2010/main" val="776073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800" b="1" dirty="0" smtClean="0"/>
              <a:t>I am not going to ask you to take a stand in this debate.</a:t>
            </a:r>
          </a:p>
          <a:p>
            <a:pPr>
              <a:spcAft>
                <a:spcPts val="600"/>
              </a:spcAft>
            </a:pPr>
            <a:r>
              <a:rPr lang="en-US" sz="1800" b="1" dirty="0" smtClean="0"/>
              <a:t>But as preparation for what I want to talk to you about, I would like you to reflect and think about the most rewarding learning experience that you have had.  Use Marchese’s principles to help you reflect.  I am not going to ask you to share.</a:t>
            </a:r>
          </a:p>
          <a:p>
            <a:pPr>
              <a:spcAft>
                <a:spcPts val="600"/>
              </a:spcAft>
            </a:pPr>
            <a:r>
              <a:rPr lang="en-US" sz="1800" b="1" dirty="0" smtClean="0"/>
              <a:t>90 seconds…</a:t>
            </a:r>
            <a:endParaRPr lang="en-US" sz="1800" b="1" dirty="0"/>
          </a:p>
          <a:p>
            <a:pPr>
              <a:spcAft>
                <a:spcPts val="600"/>
              </a:spcAft>
            </a:pPr>
            <a:r>
              <a:rPr lang="en-US" sz="1800" b="1" dirty="0" smtClean="0"/>
              <a:t>How many of you identified a classroom setting as where your most rewarding experience took place?</a:t>
            </a:r>
          </a:p>
          <a:p>
            <a:pPr>
              <a:spcAft>
                <a:spcPts val="600"/>
              </a:spcAft>
            </a:pPr>
            <a:r>
              <a:rPr lang="en-US" sz="1800" b="1" dirty="0" smtClean="0"/>
              <a:t>Clinical setting?</a:t>
            </a:r>
          </a:p>
          <a:p>
            <a:pPr>
              <a:spcAft>
                <a:spcPts val="600"/>
              </a:spcAft>
            </a:pPr>
            <a:r>
              <a:rPr lang="en-US" sz="1800" b="1" dirty="0" smtClean="0"/>
              <a:t>Online?</a:t>
            </a:r>
          </a:p>
          <a:p>
            <a:pPr>
              <a:spcAft>
                <a:spcPts val="600"/>
              </a:spcAft>
            </a:pPr>
            <a:r>
              <a:rPr lang="en-US" sz="1800" b="1" dirty="0" smtClean="0"/>
              <a:t>Other?</a:t>
            </a:r>
            <a:endParaRPr lang="en-US" sz="1800" b="1" dirty="0"/>
          </a:p>
        </p:txBody>
      </p:sp>
      <p:sp>
        <p:nvSpPr>
          <p:cNvPr id="4" name="Slide Number Placeholder 3"/>
          <p:cNvSpPr>
            <a:spLocks noGrp="1"/>
          </p:cNvSpPr>
          <p:nvPr>
            <p:ph type="sldNum" sz="quarter" idx="10"/>
          </p:nvPr>
        </p:nvSpPr>
        <p:spPr/>
        <p:txBody>
          <a:bodyPr/>
          <a:lstStyle/>
          <a:p>
            <a:pPr>
              <a:defRPr/>
            </a:pPr>
            <a:fld id="{FAA18590-8340-45A4-A4AC-7B1B47CA5B29}" type="slidenum">
              <a:rPr lang="en-US" smtClean="0"/>
              <a:pPr>
                <a:defRPr/>
              </a:pPr>
              <a:t>9</a:t>
            </a:fld>
            <a:endParaRPr lang="en-US" dirty="0"/>
          </a:p>
        </p:txBody>
      </p:sp>
    </p:spTree>
    <p:extLst>
      <p:ext uri="{BB962C8B-B14F-4D97-AF65-F5344CB8AC3E}">
        <p14:creationId xmlns:p14="http://schemas.microsoft.com/office/powerpoint/2010/main" val="3692368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D15944-0EFE-4AE3-A4B3-FBC77E248C8B}" type="datetimeFigureOut">
              <a:rPr lang="en-US" smtClean="0"/>
              <a:t>6/16/2016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8031AF-CBA4-4001-B7AE-8601D79AEEC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8146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15944-0EFE-4AE3-A4B3-FBC77E248C8B}" type="datetimeFigureOut">
              <a:rPr lang="en-US" smtClean="0"/>
              <a:t>6/16/2016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8031AF-CBA4-4001-B7AE-8601D79AEECB}" type="slidenum">
              <a:rPr lang="en-US" smtClean="0"/>
              <a:t>‹#›</a:t>
            </a:fld>
            <a:endParaRPr lang="en-US"/>
          </a:p>
        </p:txBody>
      </p:sp>
    </p:spTree>
    <p:extLst>
      <p:ext uri="{BB962C8B-B14F-4D97-AF65-F5344CB8AC3E}">
        <p14:creationId xmlns:p14="http://schemas.microsoft.com/office/powerpoint/2010/main" val="2668221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15944-0EFE-4AE3-A4B3-FBC77E248C8B}" type="datetimeFigureOut">
              <a:rPr lang="en-US" smtClean="0"/>
              <a:t>6/16/2016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8031AF-CBA4-4001-B7AE-8601D79AEECB}" type="slidenum">
              <a:rPr lang="en-US" smtClean="0"/>
              <a:t>‹#›</a:t>
            </a:fld>
            <a:endParaRPr lang="en-US"/>
          </a:p>
        </p:txBody>
      </p:sp>
    </p:spTree>
    <p:extLst>
      <p:ext uri="{BB962C8B-B14F-4D97-AF65-F5344CB8AC3E}">
        <p14:creationId xmlns:p14="http://schemas.microsoft.com/office/powerpoint/2010/main" val="2379489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000" b="1" i="1">
                <a:latin typeface="+mn-lt"/>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marL="228600" indent="-228600">
              <a:spcBef>
                <a:spcPts val="600"/>
              </a:spcBef>
              <a:spcAft>
                <a:spcPts val="600"/>
              </a:spcAft>
              <a:buClr>
                <a:srgbClr val="0070C0"/>
              </a:buClr>
              <a:buSzPct val="80000"/>
              <a:buFont typeface="Wingdings" panose="05000000000000000000" pitchFamily="2" charset="2"/>
              <a:buChar char="§"/>
              <a:defRPr sz="2800" b="1"/>
            </a:lvl1pPr>
            <a:lvl2pPr marL="457200" indent="-228600">
              <a:spcBef>
                <a:spcPts val="600"/>
              </a:spcBef>
              <a:spcAft>
                <a:spcPts val="600"/>
              </a:spcAft>
              <a:buClr>
                <a:srgbClr val="0070C0"/>
              </a:buClr>
              <a:buSzPct val="80000"/>
              <a:buFont typeface="Wingdings" panose="05000000000000000000" pitchFamily="2" charset="2"/>
              <a:buChar char="§"/>
              <a:defRPr sz="2400" b="1"/>
            </a:lvl2pPr>
            <a:lvl3pPr marL="685800" indent="-228600">
              <a:spcBef>
                <a:spcPts val="600"/>
              </a:spcBef>
              <a:spcAft>
                <a:spcPts val="600"/>
              </a:spcAft>
              <a:buClr>
                <a:srgbClr val="0070C0"/>
              </a:buClr>
              <a:buSzPct val="80000"/>
              <a:buFont typeface="Wingdings" panose="05000000000000000000" pitchFamily="2" charset="2"/>
              <a:buChar char="§"/>
              <a:defRPr sz="1800" b="1"/>
            </a:lvl3pPr>
            <a:lvl4pPr marL="914400" indent="-228600">
              <a:spcBef>
                <a:spcPts val="600"/>
              </a:spcBef>
              <a:spcAft>
                <a:spcPts val="600"/>
              </a:spcAft>
              <a:buClr>
                <a:srgbClr val="0070C0"/>
              </a:buClr>
              <a:buSzPct val="80000"/>
              <a:buFont typeface="Wingdings" panose="05000000000000000000" pitchFamily="2" charset="2"/>
              <a:buChar char="§"/>
              <a:defRPr sz="1800" b="1"/>
            </a:lvl4pPr>
            <a:lvl5pPr marL="1143000" indent="-228600">
              <a:spcBef>
                <a:spcPts val="600"/>
              </a:spcBef>
              <a:spcAft>
                <a:spcPts val="600"/>
              </a:spcAft>
              <a:buClr>
                <a:srgbClr val="0070C0"/>
              </a:buClr>
              <a:buSzPct val="80000"/>
              <a:buFont typeface="Wingdings" panose="05000000000000000000" pitchFamily="2" charset="2"/>
              <a:buChar char="§"/>
              <a:defRPr sz="1800" b="1"/>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15944-0EFE-4AE3-A4B3-FBC77E248C8B}" type="datetimeFigureOut">
              <a:rPr lang="en-US" smtClean="0"/>
              <a:t>6/16/2016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8031AF-CBA4-4001-B7AE-8601D79AEECB}" type="slidenum">
              <a:rPr lang="en-US" smtClean="0"/>
              <a:t>‹#›</a:t>
            </a:fld>
            <a:endParaRPr lang="en-US"/>
          </a:p>
        </p:txBody>
      </p:sp>
    </p:spTree>
    <p:extLst>
      <p:ext uri="{BB962C8B-B14F-4D97-AF65-F5344CB8AC3E}">
        <p14:creationId xmlns:p14="http://schemas.microsoft.com/office/powerpoint/2010/main" val="3457907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gn="ctr">
              <a:lnSpc>
                <a:spcPct val="85000"/>
              </a:lnSpc>
              <a:defRPr sz="4800" b="1">
                <a:solidFill>
                  <a:schemeClr val="tx1">
                    <a:lumMod val="85000"/>
                    <a:lumOff val="15000"/>
                  </a:schemeClr>
                </a:solidFill>
                <a:latin typeface="+mn-lt"/>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lgn="ctr">
              <a:buNone/>
              <a:defRPr sz="2400" b="1" cap="all" spc="200" baseline="0">
                <a:solidFill>
                  <a:schemeClr val="tx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95D15944-0EFE-4AE3-A4B3-FBC77E248C8B}" type="datetimeFigureOut">
              <a:rPr lang="en-US" smtClean="0"/>
              <a:t>6/16/2016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8031AF-CBA4-4001-B7AE-8601D79AEEC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704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normAutofit/>
          </a:bodyPr>
          <a:lstStyle>
            <a:lvl1pPr algn="ctr">
              <a:defRPr sz="4000" b="1" i="1">
                <a:latin typeface="+mn-lt"/>
              </a:defRPr>
            </a:lvl1pPr>
          </a:lstStyle>
          <a:p>
            <a:r>
              <a:rPr lang="en-US" dirty="0"/>
              <a:t>Click to edit Master title style</a:t>
            </a:r>
          </a:p>
        </p:txBody>
      </p:sp>
      <p:sp>
        <p:nvSpPr>
          <p:cNvPr id="3" name="Content Placeholder 2"/>
          <p:cNvSpPr>
            <a:spLocks noGrp="1"/>
          </p:cNvSpPr>
          <p:nvPr>
            <p:ph sz="half" idx="1"/>
          </p:nvPr>
        </p:nvSpPr>
        <p:spPr>
          <a:xfrm>
            <a:off x="1097280" y="1845734"/>
            <a:ext cx="4937760" cy="4023359"/>
          </a:xfrm>
        </p:spPr>
        <p:txBody>
          <a:bodyPr/>
          <a:lstStyle>
            <a:lvl1pPr marL="91440" indent="-91440">
              <a:buClr>
                <a:srgbClr val="0070C0"/>
              </a:buClr>
              <a:buFont typeface="Wingdings" panose="05000000000000000000" pitchFamily="2" charset="2"/>
              <a:buChar char="§"/>
              <a:defRPr b="1" i="0"/>
            </a:lvl1pPr>
            <a:lvl2pPr marL="384048" indent="-182880">
              <a:buClr>
                <a:srgbClr val="0070C0"/>
              </a:buClr>
              <a:buFont typeface="Wingdings" panose="05000000000000000000" pitchFamily="2" charset="2"/>
              <a:buChar char="§"/>
              <a:defRPr b="1" i="0"/>
            </a:lvl2pPr>
            <a:lvl3pPr marL="566928" indent="-182880">
              <a:buClr>
                <a:srgbClr val="0070C0"/>
              </a:buClr>
              <a:buFont typeface="Wingdings" panose="05000000000000000000" pitchFamily="2" charset="2"/>
              <a:buChar char="§"/>
              <a:defRPr b="1" i="0"/>
            </a:lvl3pPr>
            <a:lvl4pPr marL="749808" indent="-182880">
              <a:buClr>
                <a:srgbClr val="0070C0"/>
              </a:buClr>
              <a:buFont typeface="Wingdings" panose="05000000000000000000" pitchFamily="2" charset="2"/>
              <a:buChar char="§"/>
              <a:defRPr b="1" i="0"/>
            </a:lvl4pPr>
            <a:lvl5pPr marL="932688" indent="-182880">
              <a:buClr>
                <a:srgbClr val="0070C0"/>
              </a:buClr>
              <a:buFont typeface="Wingdings" panose="05000000000000000000" pitchFamily="2" charset="2"/>
              <a:buChar char="§"/>
              <a:defRPr b="1" i="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lvl1pPr marL="342900" indent="-342900">
              <a:buClr>
                <a:srgbClr val="0070C0"/>
              </a:buClr>
              <a:buFont typeface="Wingdings" panose="05000000000000000000" pitchFamily="2" charset="2"/>
              <a:buChar char="§"/>
              <a:defRPr b="1" i="0"/>
            </a:lvl1pPr>
            <a:lvl2pPr marL="486918" indent="-285750">
              <a:buClr>
                <a:srgbClr val="0070C0"/>
              </a:buClr>
              <a:buFont typeface="Wingdings" panose="05000000000000000000" pitchFamily="2" charset="2"/>
              <a:buChar char="§"/>
              <a:defRPr b="1" i="0"/>
            </a:lvl2pPr>
            <a:lvl3pPr marL="669798" indent="-285750">
              <a:buClr>
                <a:srgbClr val="0070C0"/>
              </a:buClr>
              <a:buFont typeface="Wingdings" panose="05000000000000000000" pitchFamily="2" charset="2"/>
              <a:buChar char="§"/>
              <a:defRPr b="1" i="0"/>
            </a:lvl3pPr>
            <a:lvl4pPr marL="852678" indent="-285750">
              <a:buClr>
                <a:srgbClr val="0070C0"/>
              </a:buClr>
              <a:buFont typeface="Wingdings" panose="05000000000000000000" pitchFamily="2" charset="2"/>
              <a:buChar char="§"/>
              <a:defRPr b="1" i="0"/>
            </a:lvl4pPr>
            <a:lvl5pPr marL="1035558" indent="-285750">
              <a:buClr>
                <a:srgbClr val="0070C0"/>
              </a:buClr>
              <a:buFont typeface="Wingdings" panose="05000000000000000000" pitchFamily="2" charset="2"/>
              <a:buChar char="§"/>
              <a:defRPr b="1" i="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5D15944-0EFE-4AE3-A4B3-FBC77E248C8B}" type="datetimeFigureOut">
              <a:rPr lang="en-US" smtClean="0"/>
              <a:t>6/16/2016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8031AF-CBA4-4001-B7AE-8601D79AEECB}" type="slidenum">
              <a:rPr lang="en-US" smtClean="0"/>
              <a:t>‹#›</a:t>
            </a:fld>
            <a:endParaRPr lang="en-US"/>
          </a:p>
        </p:txBody>
      </p:sp>
    </p:spTree>
    <p:extLst>
      <p:ext uri="{BB962C8B-B14F-4D97-AF65-F5344CB8AC3E}">
        <p14:creationId xmlns:p14="http://schemas.microsoft.com/office/powerpoint/2010/main" val="759528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lvl1pPr algn="ctr">
              <a:defRPr b="1">
                <a:latin typeface="+mn-lt"/>
              </a:defRPr>
            </a:lvl1p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lgn="ctr">
              <a:buNone/>
              <a:defRPr sz="20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097280" y="2582335"/>
            <a:ext cx="4937760" cy="3286760"/>
          </a:xfrm>
        </p:spPr>
        <p:txBody>
          <a:bodyPr/>
          <a:lstStyle>
            <a:lvl1pPr marL="91440" indent="-91440">
              <a:buClr>
                <a:srgbClr val="0070C0"/>
              </a:buClr>
              <a:buFont typeface="Wingdings" panose="05000000000000000000" pitchFamily="2" charset="2"/>
              <a:buChar char="§"/>
              <a:defRPr/>
            </a:lvl1pPr>
            <a:lvl2pPr marL="384048" indent="-182880">
              <a:buClr>
                <a:srgbClr val="0070C0"/>
              </a:buClr>
              <a:buFont typeface="Wingdings" panose="05000000000000000000" pitchFamily="2" charset="2"/>
              <a:buChar char="§"/>
              <a:defRPr/>
            </a:lvl2pPr>
            <a:lvl3pPr marL="566928" indent="-182880">
              <a:buClr>
                <a:srgbClr val="0070C0"/>
              </a:buClr>
              <a:buFont typeface="Wingdings" panose="05000000000000000000" pitchFamily="2" charset="2"/>
              <a:buChar char="§"/>
              <a:defRPr/>
            </a:lvl3pPr>
            <a:lvl4pPr marL="749808" indent="-182880">
              <a:buClr>
                <a:srgbClr val="0070C0"/>
              </a:buClr>
              <a:buFont typeface="Wingdings" panose="05000000000000000000" pitchFamily="2" charset="2"/>
              <a:buChar char="§"/>
              <a:defRPr/>
            </a:lvl4pPr>
            <a:lvl5pPr marL="932688" indent="-182880">
              <a:buClr>
                <a:srgbClr val="0070C0"/>
              </a:buClr>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lgn="ctr">
              <a:buNone/>
              <a:defRPr sz="20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217920" y="2582334"/>
            <a:ext cx="4937760" cy="3286760"/>
          </a:xfrm>
        </p:spPr>
        <p:txBody>
          <a:bodyPr/>
          <a:lstStyle>
            <a:lvl1pPr marL="91440" indent="-91440">
              <a:buClr>
                <a:srgbClr val="0070C0"/>
              </a:buClr>
              <a:buFont typeface="Wingdings" panose="05000000000000000000" pitchFamily="2" charset="2"/>
              <a:buChar char="§"/>
              <a:defRPr/>
            </a:lvl1pPr>
            <a:lvl2pPr marL="384048" indent="-182880">
              <a:buClr>
                <a:srgbClr val="0070C0"/>
              </a:buClr>
              <a:buFont typeface="Wingdings" panose="05000000000000000000" pitchFamily="2" charset="2"/>
              <a:buChar char="§"/>
              <a:defRPr/>
            </a:lvl2pPr>
            <a:lvl3pPr marL="566928" indent="-182880">
              <a:buClr>
                <a:srgbClr val="0070C0"/>
              </a:buClr>
              <a:buFont typeface="Wingdings" panose="05000000000000000000" pitchFamily="2" charset="2"/>
              <a:buChar char="§"/>
              <a:defRPr/>
            </a:lvl3pPr>
            <a:lvl4pPr marL="749808" indent="-182880">
              <a:buClr>
                <a:srgbClr val="0070C0"/>
              </a:buClr>
              <a:buFont typeface="Wingdings" panose="05000000000000000000" pitchFamily="2" charset="2"/>
              <a:buChar char="§"/>
              <a:defRPr/>
            </a:lvl4pPr>
            <a:lvl5pPr marL="932688" indent="-182880">
              <a:buClr>
                <a:srgbClr val="0070C0"/>
              </a:buClr>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5D15944-0EFE-4AE3-A4B3-FBC77E248C8B}" type="datetimeFigureOut">
              <a:rPr lang="en-US" smtClean="0"/>
              <a:t>6/16/2016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8031AF-CBA4-4001-B7AE-8601D79AEECB}" type="slidenum">
              <a:rPr lang="en-US" smtClean="0"/>
              <a:t>‹#›</a:t>
            </a:fld>
            <a:endParaRPr lang="en-US"/>
          </a:p>
        </p:txBody>
      </p:sp>
    </p:spTree>
    <p:extLst>
      <p:ext uri="{BB962C8B-B14F-4D97-AF65-F5344CB8AC3E}">
        <p14:creationId xmlns:p14="http://schemas.microsoft.com/office/powerpoint/2010/main" val="1550463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D15944-0EFE-4AE3-A4B3-FBC77E248C8B}" type="datetimeFigureOut">
              <a:rPr lang="en-US" smtClean="0"/>
              <a:t>6/16/2016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8031AF-CBA4-4001-B7AE-8601D79AEECB}" type="slidenum">
              <a:rPr lang="en-US" smtClean="0"/>
              <a:t>‹#›</a:t>
            </a:fld>
            <a:endParaRPr lang="en-US"/>
          </a:p>
        </p:txBody>
      </p:sp>
    </p:spTree>
    <p:extLst>
      <p:ext uri="{BB962C8B-B14F-4D97-AF65-F5344CB8AC3E}">
        <p14:creationId xmlns:p14="http://schemas.microsoft.com/office/powerpoint/2010/main" val="4253224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5D15944-0EFE-4AE3-A4B3-FBC77E248C8B}" type="datetimeFigureOut">
              <a:rPr lang="en-US" smtClean="0"/>
              <a:t>6/16/2016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78031AF-CBA4-4001-B7AE-8601D79AEECB}" type="slidenum">
              <a:rPr lang="en-US" smtClean="0"/>
              <a:t>‹#›</a:t>
            </a:fld>
            <a:endParaRPr lang="en-US"/>
          </a:p>
        </p:txBody>
      </p:sp>
    </p:spTree>
    <p:extLst>
      <p:ext uri="{BB962C8B-B14F-4D97-AF65-F5344CB8AC3E}">
        <p14:creationId xmlns:p14="http://schemas.microsoft.com/office/powerpoint/2010/main" val="627843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5D15944-0EFE-4AE3-A4B3-FBC77E248C8B}" type="datetimeFigureOut">
              <a:rPr lang="en-US" smtClean="0"/>
              <a:t>6/16/2016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78031AF-CBA4-4001-B7AE-8601D79AEECB}" type="slidenum">
              <a:rPr lang="en-US" smtClean="0"/>
              <a:t>‹#›</a:t>
            </a:fld>
            <a:endParaRPr lang="en-US"/>
          </a:p>
        </p:txBody>
      </p:sp>
    </p:spTree>
    <p:extLst>
      <p:ext uri="{BB962C8B-B14F-4D97-AF65-F5344CB8AC3E}">
        <p14:creationId xmlns:p14="http://schemas.microsoft.com/office/powerpoint/2010/main" val="3881244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5D15944-0EFE-4AE3-A4B3-FBC77E248C8B}" type="datetimeFigureOut">
              <a:rPr lang="en-US" smtClean="0"/>
              <a:t>6/16/2016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8031AF-CBA4-4001-B7AE-8601D79AEECB}" type="slidenum">
              <a:rPr lang="en-US" smtClean="0"/>
              <a:t>‹#›</a:t>
            </a:fld>
            <a:endParaRPr lang="en-US"/>
          </a:p>
        </p:txBody>
      </p:sp>
    </p:spTree>
    <p:extLst>
      <p:ext uri="{BB962C8B-B14F-4D97-AF65-F5344CB8AC3E}">
        <p14:creationId xmlns:p14="http://schemas.microsoft.com/office/powerpoint/2010/main" val="192293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5D15944-0EFE-4AE3-A4B3-FBC77E248C8B}" type="datetimeFigureOut">
              <a:rPr lang="en-US" smtClean="0"/>
              <a:t>6/16/2016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78031AF-CBA4-4001-B7AE-8601D79AEECB}"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73078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6.png"/><Relationship Id="rId4" Type="http://schemas.openxmlformats.org/officeDocument/2006/relationships/diagramLayout" Target="../diagrams/layout1.xml"/><Relationship Id="rId9" Type="http://schemas.openxmlformats.org/officeDocument/2006/relationships/image" Target="../media/image15.png"/></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7.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3.png"/><Relationship Id="rId4" Type="http://schemas.openxmlformats.org/officeDocument/2006/relationships/oleObject" Target="../embeddings/oleObject1.bin"/></Relationships>
</file>

<file path=ppt/slides/_rels/slide6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4.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6888" y="1820108"/>
            <a:ext cx="9309017" cy="2322915"/>
          </a:xfrm>
        </p:spPr>
        <p:txBody>
          <a:bodyPr>
            <a:normAutofit/>
          </a:bodyPr>
          <a:lstStyle/>
          <a:p>
            <a:pPr algn="ctr"/>
            <a:r>
              <a:rPr lang="en-US" sz="4400" b="1" dirty="0">
                <a:latin typeface="+mn-lt"/>
              </a:rPr>
              <a:t>The Future </a:t>
            </a:r>
            <a:r>
              <a:rPr lang="en-US" sz="4400" b="1" dirty="0" smtClean="0">
                <a:latin typeface="+mn-lt"/>
              </a:rPr>
              <a:t>of</a:t>
            </a:r>
            <a:br>
              <a:rPr lang="en-US" sz="4400" b="1" dirty="0" smtClean="0">
                <a:latin typeface="+mn-lt"/>
              </a:rPr>
            </a:br>
            <a:r>
              <a:rPr lang="en-US" sz="4400" b="1" dirty="0" smtClean="0">
                <a:latin typeface="+mn-lt"/>
              </a:rPr>
              <a:t>Continuing </a:t>
            </a:r>
            <a:r>
              <a:rPr lang="en-US" sz="4400" b="1" dirty="0">
                <a:latin typeface="+mn-lt"/>
              </a:rPr>
              <a:t>Professional Development</a:t>
            </a:r>
            <a:r>
              <a:rPr lang="en-US" sz="4400" b="1" dirty="0" smtClean="0">
                <a:latin typeface="+mn-lt"/>
              </a:rPr>
              <a:t>:</a:t>
            </a:r>
            <a:endParaRPr lang="en-US" sz="4400" b="1" i="1" dirty="0">
              <a:latin typeface="+mn-lt"/>
            </a:endParaRPr>
          </a:p>
        </p:txBody>
      </p:sp>
      <p:sp>
        <p:nvSpPr>
          <p:cNvPr id="3" name="Subtitle 2"/>
          <p:cNvSpPr>
            <a:spLocks noGrp="1"/>
          </p:cNvSpPr>
          <p:nvPr>
            <p:ph type="subTitle" idx="1"/>
          </p:nvPr>
        </p:nvSpPr>
        <p:spPr>
          <a:xfrm>
            <a:off x="1636888" y="4520568"/>
            <a:ext cx="9144000" cy="1655762"/>
          </a:xfrm>
        </p:spPr>
        <p:txBody>
          <a:bodyPr>
            <a:normAutofit/>
          </a:bodyPr>
          <a:lstStyle/>
          <a:p>
            <a:pPr algn="ctr"/>
            <a:r>
              <a:rPr lang="en-US" sz="3600" b="1" i="1" dirty="0">
                <a:latin typeface="+mn-lt"/>
              </a:rPr>
              <a:t>Prospects and Dilemmas</a:t>
            </a:r>
            <a:endParaRPr lang="en-US" sz="3600" b="1" dirty="0">
              <a:latin typeface="+mn-lt"/>
            </a:endParaRPr>
          </a:p>
        </p:txBody>
      </p:sp>
      <p:pic>
        <p:nvPicPr>
          <p:cNvPr id="4" name="Picture 3"/>
          <p:cNvPicPr>
            <a:picLocks noChangeAspect="1"/>
          </p:cNvPicPr>
          <p:nvPr/>
        </p:nvPicPr>
        <p:blipFill>
          <a:blip r:embed="rId3"/>
          <a:stretch>
            <a:fillRect/>
          </a:stretch>
        </p:blipFill>
        <p:spPr>
          <a:xfrm>
            <a:off x="1179252" y="258745"/>
            <a:ext cx="10059272" cy="1896020"/>
          </a:xfrm>
          <a:prstGeom prst="rect">
            <a:avLst/>
          </a:prstGeom>
        </p:spPr>
      </p:pic>
    </p:spTree>
    <p:extLst>
      <p:ext uri="{BB962C8B-B14F-4D97-AF65-F5344CB8AC3E}">
        <p14:creationId xmlns:p14="http://schemas.microsoft.com/office/powerpoint/2010/main" val="36256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What is Learning?</a:t>
            </a:r>
          </a:p>
        </p:txBody>
      </p:sp>
      <p:sp>
        <p:nvSpPr>
          <p:cNvPr id="2" name="Content Placeholder 1"/>
          <p:cNvSpPr>
            <a:spLocks noGrp="1"/>
          </p:cNvSpPr>
          <p:nvPr>
            <p:ph idx="1"/>
          </p:nvPr>
        </p:nvSpPr>
        <p:spPr>
          <a:xfrm>
            <a:off x="2004060" y="1862330"/>
            <a:ext cx="8229600" cy="4995671"/>
          </a:xfrm>
        </p:spPr>
        <p:txBody>
          <a:bodyPr>
            <a:noAutofit/>
          </a:bodyPr>
          <a:lstStyle/>
          <a:p>
            <a:pPr>
              <a:spcBef>
                <a:spcPts val="600"/>
              </a:spcBef>
            </a:pPr>
            <a:r>
              <a:rPr lang="en-US" sz="2200" dirty="0">
                <a:solidFill>
                  <a:srgbClr val="000000"/>
                </a:solidFill>
              </a:rPr>
              <a:t>“… a change in the learner’s knowledge attributable to experience”  </a:t>
            </a:r>
            <a:r>
              <a:rPr lang="en-US" sz="1400" b="1" dirty="0">
                <a:solidFill>
                  <a:srgbClr val="000000"/>
                </a:solidFill>
              </a:rPr>
              <a:t>Mayer (2010) </a:t>
            </a:r>
            <a:r>
              <a:rPr lang="en-US" sz="1400" b="1" i="1" dirty="0">
                <a:solidFill>
                  <a:srgbClr val="000000"/>
                </a:solidFill>
              </a:rPr>
              <a:t>Med </a:t>
            </a:r>
            <a:r>
              <a:rPr lang="en-US" sz="1400" b="1" i="1" dirty="0" err="1">
                <a:solidFill>
                  <a:srgbClr val="000000"/>
                </a:solidFill>
              </a:rPr>
              <a:t>Educ</a:t>
            </a:r>
            <a:endParaRPr lang="en-US" sz="1400" b="1" dirty="0">
              <a:solidFill>
                <a:srgbClr val="000000"/>
              </a:solidFill>
            </a:endParaRPr>
          </a:p>
          <a:p>
            <a:pPr>
              <a:spcBef>
                <a:spcPts val="600"/>
              </a:spcBef>
            </a:pPr>
            <a:r>
              <a:rPr lang="en-US" sz="2200" dirty="0">
                <a:solidFill>
                  <a:srgbClr val="000000"/>
                </a:solidFill>
              </a:rPr>
              <a:t>“… a process that leads to change, which occurs as a result of experience and increases the potential for improved performance and future learning”  </a:t>
            </a:r>
            <a:r>
              <a:rPr lang="en-US" sz="1400" b="1" dirty="0">
                <a:solidFill>
                  <a:srgbClr val="000000"/>
                </a:solidFill>
              </a:rPr>
              <a:t>Ambrose et al (2010) </a:t>
            </a:r>
            <a:r>
              <a:rPr lang="en-US" sz="1400" b="1" i="1" dirty="0">
                <a:solidFill>
                  <a:srgbClr val="000000"/>
                </a:solidFill>
              </a:rPr>
              <a:t>How Learning Works</a:t>
            </a:r>
            <a:endParaRPr lang="en-US" sz="1400" b="1" dirty="0">
              <a:solidFill>
                <a:srgbClr val="000000"/>
              </a:solidFill>
            </a:endParaRPr>
          </a:p>
          <a:p>
            <a:pPr>
              <a:spcBef>
                <a:spcPts val="600"/>
              </a:spcBef>
            </a:pPr>
            <a:r>
              <a:rPr lang="en-US" sz="2200" dirty="0">
                <a:solidFill>
                  <a:srgbClr val="000000"/>
                </a:solidFill>
              </a:rPr>
              <a:t>“…acquiring knowledge and skills and having them readily available from memory so you can make sense of future problems and opportunities”  </a:t>
            </a:r>
            <a:r>
              <a:rPr lang="en-US" sz="1400" b="1" dirty="0">
                <a:solidFill>
                  <a:srgbClr val="000000"/>
                </a:solidFill>
              </a:rPr>
              <a:t>Brown et al (2014) </a:t>
            </a:r>
            <a:r>
              <a:rPr lang="en-US" sz="1400" b="1" i="1" dirty="0">
                <a:solidFill>
                  <a:srgbClr val="000000"/>
                </a:solidFill>
              </a:rPr>
              <a:t>Make it Stick</a:t>
            </a:r>
          </a:p>
          <a:p>
            <a:pPr>
              <a:spcBef>
                <a:spcPts val="600"/>
              </a:spcBef>
            </a:pPr>
            <a:r>
              <a:rPr lang="en-US" sz="2200" dirty="0">
                <a:solidFill>
                  <a:srgbClr val="000000"/>
                </a:solidFill>
              </a:rPr>
              <a:t>“… any process that allows a person to extract insights from experience, insights that are useful in solving problems in the future”  </a:t>
            </a:r>
            <a:r>
              <a:rPr lang="en-US" sz="1400" b="1" dirty="0" err="1"/>
              <a:t>Slotnik</a:t>
            </a:r>
            <a:r>
              <a:rPr lang="en-US" sz="1400" b="1" dirty="0"/>
              <a:t> (1996) </a:t>
            </a:r>
            <a:r>
              <a:rPr lang="en-US" sz="1400" b="1" i="1" dirty="0" err="1"/>
              <a:t>Acad</a:t>
            </a:r>
            <a:r>
              <a:rPr lang="en-US" sz="1400" b="1" i="1" dirty="0"/>
              <a:t> Med</a:t>
            </a:r>
          </a:p>
        </p:txBody>
      </p:sp>
    </p:spTree>
    <p:extLst>
      <p:ext uri="{BB962C8B-B14F-4D97-AF65-F5344CB8AC3E}">
        <p14:creationId xmlns:p14="http://schemas.microsoft.com/office/powerpoint/2010/main" val="354365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i="1" dirty="0"/>
              <a:t>What is Learning?</a:t>
            </a:r>
          </a:p>
        </p:txBody>
      </p:sp>
      <p:sp>
        <p:nvSpPr>
          <p:cNvPr id="2" name="Content Placeholder 1"/>
          <p:cNvSpPr>
            <a:spLocks noGrp="1"/>
          </p:cNvSpPr>
          <p:nvPr>
            <p:ph idx="1"/>
          </p:nvPr>
        </p:nvSpPr>
        <p:spPr>
          <a:xfrm>
            <a:off x="2004060" y="1862330"/>
            <a:ext cx="8229600" cy="4995671"/>
          </a:xfrm>
        </p:spPr>
        <p:txBody>
          <a:bodyPr>
            <a:noAutofit/>
          </a:bodyPr>
          <a:lstStyle/>
          <a:p>
            <a:pPr>
              <a:spcBef>
                <a:spcPts val="600"/>
              </a:spcBef>
            </a:pPr>
            <a:r>
              <a:rPr lang="en-US" sz="2200" dirty="0">
                <a:solidFill>
                  <a:srgbClr val="000000"/>
                </a:solidFill>
              </a:rPr>
              <a:t>“… a </a:t>
            </a:r>
            <a:r>
              <a:rPr lang="en-US" sz="2200" dirty="0">
                <a:solidFill>
                  <a:schemeClr val="accent2">
                    <a:lumMod val="75000"/>
                  </a:schemeClr>
                </a:solidFill>
              </a:rPr>
              <a:t>change</a:t>
            </a:r>
            <a:r>
              <a:rPr lang="en-US" sz="2200" dirty="0">
                <a:solidFill>
                  <a:srgbClr val="000000"/>
                </a:solidFill>
              </a:rPr>
              <a:t> in the learner’s </a:t>
            </a:r>
            <a:r>
              <a:rPr lang="en-US" sz="2200" dirty="0">
                <a:solidFill>
                  <a:schemeClr val="accent2">
                    <a:lumMod val="75000"/>
                  </a:schemeClr>
                </a:solidFill>
              </a:rPr>
              <a:t>knowledge</a:t>
            </a:r>
            <a:r>
              <a:rPr lang="en-US" sz="2200" dirty="0">
                <a:solidFill>
                  <a:srgbClr val="000000"/>
                </a:solidFill>
              </a:rPr>
              <a:t> attributable to </a:t>
            </a:r>
            <a:r>
              <a:rPr lang="en-US" sz="2200" dirty="0">
                <a:solidFill>
                  <a:schemeClr val="accent2">
                    <a:lumMod val="75000"/>
                  </a:schemeClr>
                </a:solidFill>
              </a:rPr>
              <a:t>experience</a:t>
            </a:r>
            <a:r>
              <a:rPr lang="en-US" sz="2200" dirty="0">
                <a:solidFill>
                  <a:srgbClr val="000000"/>
                </a:solidFill>
              </a:rPr>
              <a:t>”  </a:t>
            </a:r>
            <a:r>
              <a:rPr lang="en-US" sz="1400" b="1" dirty="0">
                <a:solidFill>
                  <a:srgbClr val="000000"/>
                </a:solidFill>
              </a:rPr>
              <a:t>Mayer (2010) </a:t>
            </a:r>
            <a:r>
              <a:rPr lang="en-US" sz="1400" b="1" i="1" dirty="0">
                <a:solidFill>
                  <a:srgbClr val="000000"/>
                </a:solidFill>
              </a:rPr>
              <a:t>Med </a:t>
            </a:r>
            <a:r>
              <a:rPr lang="en-US" sz="1400" b="1" i="1" dirty="0" err="1">
                <a:solidFill>
                  <a:srgbClr val="000000"/>
                </a:solidFill>
              </a:rPr>
              <a:t>Educ</a:t>
            </a:r>
            <a:endParaRPr lang="en-US" sz="1400" b="1" dirty="0">
              <a:solidFill>
                <a:srgbClr val="000000"/>
              </a:solidFill>
            </a:endParaRPr>
          </a:p>
          <a:p>
            <a:pPr>
              <a:spcBef>
                <a:spcPts val="600"/>
              </a:spcBef>
            </a:pPr>
            <a:r>
              <a:rPr lang="en-US" sz="2200" dirty="0">
                <a:solidFill>
                  <a:srgbClr val="000000"/>
                </a:solidFill>
              </a:rPr>
              <a:t>“… a </a:t>
            </a:r>
            <a:r>
              <a:rPr lang="en-US" sz="2200" dirty="0">
                <a:solidFill>
                  <a:schemeClr val="accent2">
                    <a:lumMod val="75000"/>
                  </a:schemeClr>
                </a:solidFill>
              </a:rPr>
              <a:t>process</a:t>
            </a:r>
            <a:r>
              <a:rPr lang="en-US" sz="2200" dirty="0">
                <a:solidFill>
                  <a:srgbClr val="000000"/>
                </a:solidFill>
              </a:rPr>
              <a:t> that leads to </a:t>
            </a:r>
            <a:r>
              <a:rPr lang="en-US" sz="2200" dirty="0">
                <a:solidFill>
                  <a:schemeClr val="accent2">
                    <a:lumMod val="75000"/>
                  </a:schemeClr>
                </a:solidFill>
              </a:rPr>
              <a:t>change</a:t>
            </a:r>
            <a:r>
              <a:rPr lang="en-US" sz="2200" dirty="0">
                <a:solidFill>
                  <a:srgbClr val="000000"/>
                </a:solidFill>
              </a:rPr>
              <a:t>, which occurs as a result of experience and increases the potential for improved </a:t>
            </a:r>
            <a:r>
              <a:rPr lang="en-US" sz="2200" dirty="0">
                <a:solidFill>
                  <a:schemeClr val="accent2">
                    <a:lumMod val="75000"/>
                  </a:schemeClr>
                </a:solidFill>
              </a:rPr>
              <a:t>performance</a:t>
            </a:r>
            <a:r>
              <a:rPr lang="en-US" sz="2200" dirty="0">
                <a:solidFill>
                  <a:srgbClr val="000000"/>
                </a:solidFill>
              </a:rPr>
              <a:t> and future learning”  </a:t>
            </a:r>
            <a:r>
              <a:rPr lang="en-US" sz="1400" b="1" dirty="0">
                <a:solidFill>
                  <a:srgbClr val="000000"/>
                </a:solidFill>
              </a:rPr>
              <a:t>Ambrose et al (2010) </a:t>
            </a:r>
            <a:r>
              <a:rPr lang="en-US" sz="1400" b="1" i="1" dirty="0">
                <a:solidFill>
                  <a:srgbClr val="000000"/>
                </a:solidFill>
              </a:rPr>
              <a:t>How Learning Works</a:t>
            </a:r>
            <a:endParaRPr lang="en-US" sz="1400" b="1" dirty="0">
              <a:solidFill>
                <a:srgbClr val="000000"/>
              </a:solidFill>
            </a:endParaRPr>
          </a:p>
          <a:p>
            <a:pPr>
              <a:spcBef>
                <a:spcPts val="600"/>
              </a:spcBef>
            </a:pPr>
            <a:r>
              <a:rPr lang="en-US" sz="2200" dirty="0">
                <a:solidFill>
                  <a:srgbClr val="000000"/>
                </a:solidFill>
              </a:rPr>
              <a:t>“…acquiring </a:t>
            </a:r>
            <a:r>
              <a:rPr lang="en-US" sz="2200" dirty="0">
                <a:solidFill>
                  <a:schemeClr val="accent2">
                    <a:lumMod val="75000"/>
                  </a:schemeClr>
                </a:solidFill>
              </a:rPr>
              <a:t>knowledge and skills </a:t>
            </a:r>
            <a:r>
              <a:rPr lang="en-US" sz="2200" dirty="0">
                <a:solidFill>
                  <a:srgbClr val="000000"/>
                </a:solidFill>
              </a:rPr>
              <a:t>and having them </a:t>
            </a:r>
            <a:r>
              <a:rPr lang="en-US" sz="2200" dirty="0">
                <a:solidFill>
                  <a:schemeClr val="accent2">
                    <a:lumMod val="75000"/>
                  </a:schemeClr>
                </a:solidFill>
              </a:rPr>
              <a:t>readily available from memory</a:t>
            </a:r>
            <a:r>
              <a:rPr lang="en-US" sz="2200" dirty="0">
                <a:solidFill>
                  <a:srgbClr val="000000"/>
                </a:solidFill>
              </a:rPr>
              <a:t> so you can make sense of </a:t>
            </a:r>
            <a:r>
              <a:rPr lang="en-US" sz="2200" dirty="0">
                <a:solidFill>
                  <a:schemeClr val="accent2">
                    <a:lumMod val="75000"/>
                  </a:schemeClr>
                </a:solidFill>
              </a:rPr>
              <a:t>future problems and opportunities</a:t>
            </a:r>
            <a:r>
              <a:rPr lang="en-US" sz="2200" dirty="0">
                <a:solidFill>
                  <a:srgbClr val="000000"/>
                </a:solidFill>
              </a:rPr>
              <a:t>”  </a:t>
            </a:r>
            <a:r>
              <a:rPr lang="en-US" sz="1400" b="1" dirty="0">
                <a:solidFill>
                  <a:srgbClr val="000000"/>
                </a:solidFill>
              </a:rPr>
              <a:t>Brown et al (2014) </a:t>
            </a:r>
            <a:r>
              <a:rPr lang="en-US" sz="1400" b="1" i="1" dirty="0">
                <a:solidFill>
                  <a:srgbClr val="000000"/>
                </a:solidFill>
              </a:rPr>
              <a:t>Make it Stick</a:t>
            </a:r>
          </a:p>
          <a:p>
            <a:pPr>
              <a:spcBef>
                <a:spcPts val="600"/>
              </a:spcBef>
            </a:pPr>
            <a:r>
              <a:rPr lang="en-US" sz="2200" dirty="0">
                <a:solidFill>
                  <a:srgbClr val="000000"/>
                </a:solidFill>
              </a:rPr>
              <a:t>“… any </a:t>
            </a:r>
            <a:r>
              <a:rPr lang="en-US" sz="2200" dirty="0">
                <a:solidFill>
                  <a:schemeClr val="accent2">
                    <a:lumMod val="75000"/>
                  </a:schemeClr>
                </a:solidFill>
              </a:rPr>
              <a:t>process</a:t>
            </a:r>
            <a:r>
              <a:rPr lang="en-US" sz="2200" dirty="0">
                <a:solidFill>
                  <a:srgbClr val="000000"/>
                </a:solidFill>
              </a:rPr>
              <a:t> that allows a person to extract </a:t>
            </a:r>
            <a:r>
              <a:rPr lang="en-US" sz="2200" dirty="0">
                <a:solidFill>
                  <a:schemeClr val="accent2">
                    <a:lumMod val="75000"/>
                  </a:schemeClr>
                </a:solidFill>
              </a:rPr>
              <a:t>insights</a:t>
            </a:r>
            <a:r>
              <a:rPr lang="en-US" sz="2200" dirty="0">
                <a:solidFill>
                  <a:srgbClr val="000000"/>
                </a:solidFill>
              </a:rPr>
              <a:t> </a:t>
            </a:r>
            <a:r>
              <a:rPr lang="en-US" sz="2200" dirty="0">
                <a:solidFill>
                  <a:schemeClr val="accent2">
                    <a:lumMod val="75000"/>
                  </a:schemeClr>
                </a:solidFill>
              </a:rPr>
              <a:t>from experience</a:t>
            </a:r>
            <a:r>
              <a:rPr lang="en-US" sz="2200" dirty="0">
                <a:solidFill>
                  <a:srgbClr val="000000"/>
                </a:solidFill>
              </a:rPr>
              <a:t>, insights that are useful in </a:t>
            </a:r>
            <a:r>
              <a:rPr lang="en-US" sz="2200" dirty="0">
                <a:solidFill>
                  <a:schemeClr val="accent2">
                    <a:lumMod val="75000"/>
                  </a:schemeClr>
                </a:solidFill>
              </a:rPr>
              <a:t>solving problems</a:t>
            </a:r>
            <a:r>
              <a:rPr lang="en-US" sz="2200" dirty="0">
                <a:solidFill>
                  <a:srgbClr val="000000"/>
                </a:solidFill>
              </a:rPr>
              <a:t> in the future”  </a:t>
            </a:r>
            <a:r>
              <a:rPr lang="en-US" sz="1400" b="1" dirty="0" err="1"/>
              <a:t>Slotnik</a:t>
            </a:r>
            <a:r>
              <a:rPr lang="en-US" sz="1400" b="1" dirty="0"/>
              <a:t> (1996) </a:t>
            </a:r>
            <a:r>
              <a:rPr lang="en-US" sz="1400" b="1" i="1" dirty="0" err="1"/>
              <a:t>Acad</a:t>
            </a:r>
            <a:r>
              <a:rPr lang="en-US" sz="1400" b="1" i="1" dirty="0"/>
              <a:t> Med</a:t>
            </a:r>
          </a:p>
        </p:txBody>
      </p:sp>
    </p:spTree>
    <p:extLst>
      <p:ext uri="{BB962C8B-B14F-4D97-AF65-F5344CB8AC3E}">
        <p14:creationId xmlns:p14="http://schemas.microsoft.com/office/powerpoint/2010/main" val="387256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000" i="1" dirty="0"/>
              <a:t>What is Learning?</a:t>
            </a:r>
          </a:p>
        </p:txBody>
      </p:sp>
      <p:sp>
        <p:nvSpPr>
          <p:cNvPr id="6" name="Content Placeholder 5"/>
          <p:cNvSpPr>
            <a:spLocks noGrp="1"/>
          </p:cNvSpPr>
          <p:nvPr>
            <p:ph idx="1"/>
          </p:nvPr>
        </p:nvSpPr>
        <p:spPr>
          <a:xfrm>
            <a:off x="1981200" y="2048193"/>
            <a:ext cx="8534400" cy="4525963"/>
          </a:xfrm>
        </p:spPr>
        <p:txBody>
          <a:bodyPr>
            <a:normAutofit/>
          </a:bodyPr>
          <a:lstStyle/>
          <a:p>
            <a:pPr marL="0" indent="0">
              <a:buNone/>
            </a:pPr>
            <a:r>
              <a:rPr lang="en-US" b="1" dirty="0"/>
              <a:t>Process in which an individual and/or team has an experience that results in a change in the knowledge, skills, attitudes, or performance of the individual and/or team.</a:t>
            </a:r>
          </a:p>
        </p:txBody>
      </p:sp>
    </p:spTree>
    <p:extLst>
      <p:ext uri="{BB962C8B-B14F-4D97-AF65-F5344CB8AC3E}">
        <p14:creationId xmlns:p14="http://schemas.microsoft.com/office/powerpoint/2010/main" val="25600180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i="1" dirty="0">
                <a:latin typeface="+mn-lt"/>
              </a:rPr>
              <a:t>Information processing theory of learning</a:t>
            </a:r>
          </a:p>
        </p:txBody>
      </p:sp>
      <p:pic>
        <p:nvPicPr>
          <p:cNvPr id="4" name="Content Placeholder 3"/>
          <p:cNvPicPr>
            <a:picLocks noGrp="1" noChangeAspect="1"/>
          </p:cNvPicPr>
          <p:nvPr>
            <p:ph idx="1"/>
          </p:nvPr>
        </p:nvPicPr>
        <p:blipFill>
          <a:blip r:embed="rId3"/>
          <a:stretch>
            <a:fillRect/>
          </a:stretch>
        </p:blipFill>
        <p:spPr>
          <a:xfrm>
            <a:off x="2621271" y="1922319"/>
            <a:ext cx="7078285" cy="4083626"/>
          </a:xfrm>
          <a:prstGeom prst="rect">
            <a:avLst/>
          </a:prstGeom>
        </p:spPr>
      </p:pic>
    </p:spTree>
    <p:extLst>
      <p:ext uri="{BB962C8B-B14F-4D97-AF65-F5344CB8AC3E}">
        <p14:creationId xmlns:p14="http://schemas.microsoft.com/office/powerpoint/2010/main" val="4320137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000" i="1" dirty="0"/>
              <a:t>How does learning happen?</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883247840"/>
              </p:ext>
            </p:extLst>
          </p:nvPr>
        </p:nvGraphicFramePr>
        <p:xfrm>
          <a:off x="1798320" y="2057400"/>
          <a:ext cx="8641080" cy="1193800"/>
        </p:xfrm>
        <a:graphic>
          <a:graphicData uri="http://schemas.openxmlformats.org/drawingml/2006/table">
            <a:tbl>
              <a:tblPr firstRow="1" bandRow="1">
                <a:tableStyleId>{5C22544A-7EE6-4342-B048-85BDC9FD1C3A}</a:tableStyleId>
              </a:tblPr>
              <a:tblGrid>
                <a:gridCol w="1051560">
                  <a:extLst>
                    <a:ext uri="{9D8B030D-6E8A-4147-A177-3AD203B41FA5}">
                      <a16:colId xmlns="" xmlns:a16="http://schemas.microsoft.com/office/drawing/2014/main" val="20000"/>
                    </a:ext>
                  </a:extLst>
                </a:gridCol>
                <a:gridCol w="1051560">
                  <a:extLst>
                    <a:ext uri="{9D8B030D-6E8A-4147-A177-3AD203B41FA5}">
                      <a16:colId xmlns="" xmlns:a16="http://schemas.microsoft.com/office/drawing/2014/main" val="20001"/>
                    </a:ext>
                  </a:extLst>
                </a:gridCol>
                <a:gridCol w="1051560">
                  <a:extLst>
                    <a:ext uri="{9D8B030D-6E8A-4147-A177-3AD203B41FA5}">
                      <a16:colId xmlns="" xmlns:a16="http://schemas.microsoft.com/office/drawing/2014/main" val="20002"/>
                    </a:ext>
                  </a:extLst>
                </a:gridCol>
                <a:gridCol w="1051560">
                  <a:extLst>
                    <a:ext uri="{9D8B030D-6E8A-4147-A177-3AD203B41FA5}">
                      <a16:colId xmlns="" xmlns:a16="http://schemas.microsoft.com/office/drawing/2014/main" val="20003"/>
                    </a:ext>
                  </a:extLst>
                </a:gridCol>
                <a:gridCol w="1051560">
                  <a:extLst>
                    <a:ext uri="{9D8B030D-6E8A-4147-A177-3AD203B41FA5}">
                      <a16:colId xmlns="" xmlns:a16="http://schemas.microsoft.com/office/drawing/2014/main" val="20004"/>
                    </a:ext>
                  </a:extLst>
                </a:gridCol>
                <a:gridCol w="1051560">
                  <a:extLst>
                    <a:ext uri="{9D8B030D-6E8A-4147-A177-3AD203B41FA5}">
                      <a16:colId xmlns="" xmlns:a16="http://schemas.microsoft.com/office/drawing/2014/main" val="20005"/>
                    </a:ext>
                  </a:extLst>
                </a:gridCol>
                <a:gridCol w="1051560">
                  <a:extLst>
                    <a:ext uri="{9D8B030D-6E8A-4147-A177-3AD203B41FA5}">
                      <a16:colId xmlns="" xmlns:a16="http://schemas.microsoft.com/office/drawing/2014/main" val="20006"/>
                    </a:ext>
                  </a:extLst>
                </a:gridCol>
                <a:gridCol w="1280160">
                  <a:extLst>
                    <a:ext uri="{9D8B030D-6E8A-4147-A177-3AD203B41FA5}">
                      <a16:colId xmlns="" xmlns:a16="http://schemas.microsoft.com/office/drawing/2014/main" val="20007"/>
                    </a:ext>
                  </a:extLst>
                </a:gridCol>
              </a:tblGrid>
              <a:tr h="370840">
                <a:tc gridSpan="2">
                  <a:txBody>
                    <a:bodyPr/>
                    <a:lstStyle/>
                    <a:p>
                      <a:pPr algn="ctr"/>
                      <a:r>
                        <a:rPr lang="en-US" sz="1600" dirty="0">
                          <a:latin typeface="+mn-lt"/>
                        </a:rPr>
                        <a:t>Environment</a:t>
                      </a:r>
                    </a:p>
                  </a:txBody>
                  <a:tcPr anchor="ctr"/>
                </a:tc>
                <a:tc hMerge="1">
                  <a:txBody>
                    <a:bodyPr/>
                    <a:lstStyle/>
                    <a:p>
                      <a:endParaRPr lang="en-US"/>
                    </a:p>
                  </a:txBody>
                  <a:tcPr/>
                </a:tc>
                <a:tc gridSpan="2">
                  <a:txBody>
                    <a:bodyPr/>
                    <a:lstStyle/>
                    <a:p>
                      <a:pPr algn="ctr"/>
                      <a:r>
                        <a:rPr lang="en-US" sz="1600" dirty="0">
                          <a:latin typeface="+mn-lt"/>
                        </a:rPr>
                        <a:t>Sensory Memory</a:t>
                      </a:r>
                    </a:p>
                  </a:txBody>
                  <a:tcPr anchor="ctr"/>
                </a:tc>
                <a:tc hMerge="1">
                  <a:txBody>
                    <a:bodyPr/>
                    <a:lstStyle/>
                    <a:p>
                      <a:endParaRPr lang="en-US"/>
                    </a:p>
                  </a:txBody>
                  <a:tcPr/>
                </a:tc>
                <a:tc gridSpan="2">
                  <a:txBody>
                    <a:bodyPr/>
                    <a:lstStyle/>
                    <a:p>
                      <a:pPr algn="ctr"/>
                      <a:r>
                        <a:rPr lang="en-US" sz="1600" dirty="0">
                          <a:latin typeface="+mn-lt"/>
                        </a:rPr>
                        <a:t>Working</a:t>
                      </a:r>
                      <a:r>
                        <a:rPr lang="en-US" sz="1600" baseline="0" dirty="0">
                          <a:latin typeface="+mn-lt"/>
                        </a:rPr>
                        <a:t> Memory</a:t>
                      </a:r>
                      <a:endParaRPr lang="en-US" sz="1600" dirty="0">
                        <a:latin typeface="+mn-lt"/>
                      </a:endParaRPr>
                    </a:p>
                  </a:txBody>
                  <a:tcPr anchor="ctr"/>
                </a:tc>
                <a:tc hMerge="1">
                  <a:txBody>
                    <a:bodyPr/>
                    <a:lstStyle/>
                    <a:p>
                      <a:endParaRPr lang="en-US"/>
                    </a:p>
                  </a:txBody>
                  <a:tcPr/>
                </a:tc>
                <a:tc gridSpan="2">
                  <a:txBody>
                    <a:bodyPr/>
                    <a:lstStyle/>
                    <a:p>
                      <a:pPr algn="ctr"/>
                      <a:r>
                        <a:rPr lang="en-US" sz="1600" b="1" dirty="0">
                          <a:latin typeface="+mn-lt"/>
                        </a:rPr>
                        <a:t>Long-term Memory</a:t>
                      </a:r>
                    </a:p>
                  </a:txBody>
                  <a:tcPr anchor="ctr"/>
                </a:tc>
                <a:tc hMerge="1">
                  <a:txBody>
                    <a:bodyPr/>
                    <a:lstStyle/>
                    <a:p>
                      <a:endParaRPr lang="en-US"/>
                    </a:p>
                  </a:txBody>
                  <a:tcPr/>
                </a:tc>
                <a:extLst>
                  <a:ext uri="{0D108BD9-81ED-4DB2-BD59-A6C34878D82A}">
                    <a16:rowId xmlns="" xmlns:a16="http://schemas.microsoft.com/office/drawing/2014/main" val="10000"/>
                  </a:ext>
                </a:extLst>
              </a:tr>
              <a:tr h="370840">
                <a:tc>
                  <a:txBody>
                    <a:bodyPr/>
                    <a:lstStyle/>
                    <a:p>
                      <a:pPr algn="ctr"/>
                      <a:r>
                        <a:rPr lang="en-US" sz="1600" b="1" dirty="0">
                          <a:latin typeface="+mn-lt"/>
                        </a:rPr>
                        <a:t>Sensing</a:t>
                      </a:r>
                    </a:p>
                  </a:txBody>
                  <a:tcPr anchor="ctr"/>
                </a:tc>
                <a:tc gridSpan="2">
                  <a:txBody>
                    <a:bodyPr/>
                    <a:lstStyle/>
                    <a:p>
                      <a:pPr algn="ctr"/>
                      <a:r>
                        <a:rPr lang="en-US" sz="1600" b="1" dirty="0">
                          <a:latin typeface="+mn-lt"/>
                        </a:rPr>
                        <a:t>Selecting </a:t>
                      </a:r>
                    </a:p>
                    <a:p>
                      <a:pPr algn="ctr"/>
                      <a:r>
                        <a:rPr lang="en-US" sz="1600" b="1" dirty="0">
                          <a:latin typeface="+mn-lt"/>
                        </a:rPr>
                        <a:t>words and images</a:t>
                      </a:r>
                    </a:p>
                  </a:txBody>
                  <a:tcPr anchor="ctr"/>
                </a:tc>
                <a:tc hMerge="1">
                  <a:txBody>
                    <a:bodyPr/>
                    <a:lstStyle/>
                    <a:p>
                      <a:pPr algn="ctr"/>
                      <a:endParaRPr lang="en-US" dirty="0"/>
                    </a:p>
                  </a:txBody>
                  <a:tcPr anchor="ctr"/>
                </a:tc>
                <a:tc gridSpan="2">
                  <a:txBody>
                    <a:bodyPr/>
                    <a:lstStyle/>
                    <a:p>
                      <a:pPr algn="ctr"/>
                      <a:r>
                        <a:rPr lang="en-US" sz="1600" b="1" dirty="0">
                          <a:latin typeface="+mn-lt"/>
                        </a:rPr>
                        <a:t>Organizing </a:t>
                      </a:r>
                    </a:p>
                    <a:p>
                      <a:pPr algn="ctr"/>
                      <a:r>
                        <a:rPr lang="en-US" sz="1600" b="1" dirty="0">
                          <a:latin typeface="+mn-lt"/>
                        </a:rPr>
                        <a:t>words and images into categories</a:t>
                      </a:r>
                    </a:p>
                  </a:txBody>
                  <a:tcPr anchor="ctr"/>
                </a:tc>
                <a:tc hMerge="1">
                  <a:txBody>
                    <a:bodyPr/>
                    <a:lstStyle/>
                    <a:p>
                      <a:pPr algn="ctr"/>
                      <a:endParaRPr lang="en-US" dirty="0"/>
                    </a:p>
                  </a:txBody>
                  <a:tcPr anchor="ctr"/>
                </a:tc>
                <a:tc gridSpan="2">
                  <a:txBody>
                    <a:bodyPr/>
                    <a:lstStyle/>
                    <a:p>
                      <a:pPr algn="ctr"/>
                      <a:r>
                        <a:rPr lang="en-US" sz="1600" b="1" dirty="0">
                          <a:latin typeface="+mn-lt"/>
                        </a:rPr>
                        <a:t>Matching categories with patterns</a:t>
                      </a:r>
                    </a:p>
                  </a:txBody>
                  <a:tcPr anchor="ctr"/>
                </a:tc>
                <a:tc hMerge="1">
                  <a:txBody>
                    <a:bodyPr/>
                    <a:lstStyle/>
                    <a:p>
                      <a:pPr algn="ctr"/>
                      <a:endParaRPr lang="en-US" dirty="0"/>
                    </a:p>
                  </a:txBody>
                  <a:tcPr anchor="ctr"/>
                </a:tc>
                <a:tc>
                  <a:txBody>
                    <a:bodyPr/>
                    <a:lstStyle/>
                    <a:p>
                      <a:pPr algn="ctr"/>
                      <a:r>
                        <a:rPr lang="en-US" sz="1600" b="1" dirty="0">
                          <a:latin typeface="+mn-lt"/>
                        </a:rPr>
                        <a:t>Prior Knowledge</a:t>
                      </a:r>
                    </a:p>
                  </a:txBody>
                  <a:tcPr anchor="ct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0449276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000" i="1" dirty="0"/>
              <a:t>How does learning happen?</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651039930"/>
              </p:ext>
            </p:extLst>
          </p:nvPr>
        </p:nvGraphicFramePr>
        <p:xfrm>
          <a:off x="1798320" y="2057400"/>
          <a:ext cx="8641080" cy="4058920"/>
        </p:xfrm>
        <a:graphic>
          <a:graphicData uri="http://schemas.openxmlformats.org/drawingml/2006/table">
            <a:tbl>
              <a:tblPr firstRow="1" bandRow="1">
                <a:tableStyleId>{5C22544A-7EE6-4342-B048-85BDC9FD1C3A}</a:tableStyleId>
              </a:tblPr>
              <a:tblGrid>
                <a:gridCol w="1051560">
                  <a:extLst>
                    <a:ext uri="{9D8B030D-6E8A-4147-A177-3AD203B41FA5}">
                      <a16:colId xmlns="" xmlns:a16="http://schemas.microsoft.com/office/drawing/2014/main" val="20000"/>
                    </a:ext>
                  </a:extLst>
                </a:gridCol>
                <a:gridCol w="1051560">
                  <a:extLst>
                    <a:ext uri="{9D8B030D-6E8A-4147-A177-3AD203B41FA5}">
                      <a16:colId xmlns="" xmlns:a16="http://schemas.microsoft.com/office/drawing/2014/main" val="20001"/>
                    </a:ext>
                  </a:extLst>
                </a:gridCol>
                <a:gridCol w="1051560">
                  <a:extLst>
                    <a:ext uri="{9D8B030D-6E8A-4147-A177-3AD203B41FA5}">
                      <a16:colId xmlns="" xmlns:a16="http://schemas.microsoft.com/office/drawing/2014/main" val="20002"/>
                    </a:ext>
                  </a:extLst>
                </a:gridCol>
                <a:gridCol w="1051560">
                  <a:extLst>
                    <a:ext uri="{9D8B030D-6E8A-4147-A177-3AD203B41FA5}">
                      <a16:colId xmlns="" xmlns:a16="http://schemas.microsoft.com/office/drawing/2014/main" val="20003"/>
                    </a:ext>
                  </a:extLst>
                </a:gridCol>
                <a:gridCol w="1051560">
                  <a:extLst>
                    <a:ext uri="{9D8B030D-6E8A-4147-A177-3AD203B41FA5}">
                      <a16:colId xmlns="" xmlns:a16="http://schemas.microsoft.com/office/drawing/2014/main" val="20004"/>
                    </a:ext>
                  </a:extLst>
                </a:gridCol>
                <a:gridCol w="1051560">
                  <a:extLst>
                    <a:ext uri="{9D8B030D-6E8A-4147-A177-3AD203B41FA5}">
                      <a16:colId xmlns="" xmlns:a16="http://schemas.microsoft.com/office/drawing/2014/main" val="20005"/>
                    </a:ext>
                  </a:extLst>
                </a:gridCol>
                <a:gridCol w="1051560">
                  <a:extLst>
                    <a:ext uri="{9D8B030D-6E8A-4147-A177-3AD203B41FA5}">
                      <a16:colId xmlns="" xmlns:a16="http://schemas.microsoft.com/office/drawing/2014/main" val="20006"/>
                    </a:ext>
                  </a:extLst>
                </a:gridCol>
                <a:gridCol w="1280160">
                  <a:extLst>
                    <a:ext uri="{9D8B030D-6E8A-4147-A177-3AD203B41FA5}">
                      <a16:colId xmlns="" xmlns:a16="http://schemas.microsoft.com/office/drawing/2014/main" val="20007"/>
                    </a:ext>
                  </a:extLst>
                </a:gridCol>
              </a:tblGrid>
              <a:tr h="370840">
                <a:tc gridSpan="2">
                  <a:txBody>
                    <a:bodyPr/>
                    <a:lstStyle/>
                    <a:p>
                      <a:pPr algn="ctr"/>
                      <a:r>
                        <a:rPr lang="en-US" dirty="0">
                          <a:latin typeface="+mn-lt"/>
                        </a:rPr>
                        <a:t>Environment</a:t>
                      </a:r>
                    </a:p>
                  </a:txBody>
                  <a:tcPr anchor="ctr"/>
                </a:tc>
                <a:tc hMerge="1">
                  <a:txBody>
                    <a:bodyPr/>
                    <a:lstStyle/>
                    <a:p>
                      <a:endParaRPr lang="en-US"/>
                    </a:p>
                  </a:txBody>
                  <a:tcPr/>
                </a:tc>
                <a:tc gridSpan="2">
                  <a:txBody>
                    <a:bodyPr/>
                    <a:lstStyle/>
                    <a:p>
                      <a:pPr algn="ctr"/>
                      <a:r>
                        <a:rPr lang="en-US" dirty="0">
                          <a:latin typeface="+mn-lt"/>
                        </a:rPr>
                        <a:t>Sensory Memory</a:t>
                      </a:r>
                    </a:p>
                  </a:txBody>
                  <a:tcPr anchor="ctr"/>
                </a:tc>
                <a:tc hMerge="1">
                  <a:txBody>
                    <a:bodyPr/>
                    <a:lstStyle/>
                    <a:p>
                      <a:endParaRPr lang="en-US"/>
                    </a:p>
                  </a:txBody>
                  <a:tcPr/>
                </a:tc>
                <a:tc gridSpan="2">
                  <a:txBody>
                    <a:bodyPr/>
                    <a:lstStyle/>
                    <a:p>
                      <a:pPr algn="ctr"/>
                      <a:r>
                        <a:rPr lang="en-US" dirty="0">
                          <a:latin typeface="+mn-lt"/>
                        </a:rPr>
                        <a:t>Working</a:t>
                      </a:r>
                      <a:r>
                        <a:rPr lang="en-US" baseline="0" dirty="0">
                          <a:latin typeface="+mn-lt"/>
                        </a:rPr>
                        <a:t> Memory</a:t>
                      </a:r>
                      <a:endParaRPr lang="en-US" dirty="0">
                        <a:latin typeface="+mn-lt"/>
                      </a:endParaRPr>
                    </a:p>
                  </a:txBody>
                  <a:tcPr anchor="ctr"/>
                </a:tc>
                <a:tc hMerge="1">
                  <a:txBody>
                    <a:bodyPr/>
                    <a:lstStyle/>
                    <a:p>
                      <a:endParaRPr lang="en-US"/>
                    </a:p>
                  </a:txBody>
                  <a:tcPr/>
                </a:tc>
                <a:tc gridSpan="2">
                  <a:txBody>
                    <a:bodyPr/>
                    <a:lstStyle/>
                    <a:p>
                      <a:pPr algn="ctr"/>
                      <a:r>
                        <a:rPr lang="en-US" b="1" dirty="0">
                          <a:latin typeface="+mn-lt"/>
                        </a:rPr>
                        <a:t>Long-term Memory</a:t>
                      </a:r>
                    </a:p>
                  </a:txBody>
                  <a:tcPr anchor="ctr"/>
                </a:tc>
                <a:tc hMerge="1">
                  <a:txBody>
                    <a:bodyPr/>
                    <a:lstStyle/>
                    <a:p>
                      <a:endParaRPr lang="en-US"/>
                    </a:p>
                  </a:txBody>
                  <a:tcPr/>
                </a:tc>
                <a:extLst>
                  <a:ext uri="{0D108BD9-81ED-4DB2-BD59-A6C34878D82A}">
                    <a16:rowId xmlns="" xmlns:a16="http://schemas.microsoft.com/office/drawing/2014/main" val="10000"/>
                  </a:ext>
                </a:extLst>
              </a:tr>
              <a:tr h="370840">
                <a:tc>
                  <a:txBody>
                    <a:bodyPr/>
                    <a:lstStyle/>
                    <a:p>
                      <a:pPr algn="ctr"/>
                      <a:r>
                        <a:rPr lang="en-US" sz="1600" b="1" dirty="0">
                          <a:latin typeface="+mn-lt"/>
                        </a:rPr>
                        <a:t>Sensing</a:t>
                      </a:r>
                    </a:p>
                  </a:txBody>
                  <a:tcPr anchor="ctr"/>
                </a:tc>
                <a:tc gridSpan="2">
                  <a:txBody>
                    <a:bodyPr/>
                    <a:lstStyle/>
                    <a:p>
                      <a:pPr algn="ctr"/>
                      <a:r>
                        <a:rPr lang="en-US" sz="1600" b="1" dirty="0">
                          <a:latin typeface="+mn-lt"/>
                        </a:rPr>
                        <a:t>Selecting </a:t>
                      </a:r>
                    </a:p>
                    <a:p>
                      <a:pPr algn="ctr"/>
                      <a:r>
                        <a:rPr lang="en-US" sz="1600" b="1" dirty="0">
                          <a:latin typeface="+mn-lt"/>
                        </a:rPr>
                        <a:t>words and images</a:t>
                      </a:r>
                    </a:p>
                  </a:txBody>
                  <a:tcPr anchor="ctr"/>
                </a:tc>
                <a:tc hMerge="1">
                  <a:txBody>
                    <a:bodyPr/>
                    <a:lstStyle/>
                    <a:p>
                      <a:pPr algn="ctr"/>
                      <a:endParaRPr lang="en-US" dirty="0"/>
                    </a:p>
                  </a:txBody>
                  <a:tcPr anchor="ctr"/>
                </a:tc>
                <a:tc gridSpan="2">
                  <a:txBody>
                    <a:bodyPr/>
                    <a:lstStyle/>
                    <a:p>
                      <a:pPr algn="ctr"/>
                      <a:r>
                        <a:rPr lang="en-US" sz="1600" b="1" dirty="0">
                          <a:latin typeface="+mn-lt"/>
                        </a:rPr>
                        <a:t>Organizing </a:t>
                      </a:r>
                    </a:p>
                    <a:p>
                      <a:pPr algn="ctr"/>
                      <a:r>
                        <a:rPr lang="en-US" sz="1600" b="1" dirty="0">
                          <a:latin typeface="+mn-lt"/>
                        </a:rPr>
                        <a:t>words and images into categories</a:t>
                      </a:r>
                    </a:p>
                  </a:txBody>
                  <a:tcPr anchor="ctr"/>
                </a:tc>
                <a:tc hMerge="1">
                  <a:txBody>
                    <a:bodyPr/>
                    <a:lstStyle/>
                    <a:p>
                      <a:pPr algn="ctr"/>
                      <a:endParaRPr lang="en-US" dirty="0"/>
                    </a:p>
                  </a:txBody>
                  <a:tcPr anchor="ctr"/>
                </a:tc>
                <a:tc gridSpan="2">
                  <a:txBody>
                    <a:bodyPr/>
                    <a:lstStyle/>
                    <a:p>
                      <a:pPr algn="ctr"/>
                      <a:r>
                        <a:rPr lang="en-US" sz="1600" b="1" dirty="0">
                          <a:latin typeface="+mn-lt"/>
                        </a:rPr>
                        <a:t>Integrating:</a:t>
                      </a:r>
                    </a:p>
                    <a:p>
                      <a:pPr algn="ctr"/>
                      <a:r>
                        <a:rPr lang="en-US" sz="1600" b="1" dirty="0">
                          <a:latin typeface="+mn-lt"/>
                        </a:rPr>
                        <a:t>matching categories with patterns</a:t>
                      </a:r>
                    </a:p>
                  </a:txBody>
                  <a:tcPr anchor="ctr"/>
                </a:tc>
                <a:tc hMerge="1">
                  <a:txBody>
                    <a:bodyPr/>
                    <a:lstStyle/>
                    <a:p>
                      <a:pPr algn="ctr"/>
                      <a:endParaRPr lang="en-US" dirty="0"/>
                    </a:p>
                  </a:txBody>
                  <a:tcPr anchor="ctr"/>
                </a:tc>
                <a:tc>
                  <a:txBody>
                    <a:bodyPr/>
                    <a:lstStyle/>
                    <a:p>
                      <a:pPr algn="ctr"/>
                      <a:r>
                        <a:rPr lang="en-US" sz="1600" b="1" dirty="0">
                          <a:latin typeface="+mn-lt"/>
                        </a:rPr>
                        <a:t>Prior Knowledge</a:t>
                      </a:r>
                    </a:p>
                  </a:txBody>
                  <a:tcPr anchor="ctr"/>
                </a:tc>
                <a:extLst>
                  <a:ext uri="{0D108BD9-81ED-4DB2-BD59-A6C34878D82A}">
                    <a16:rowId xmlns="" xmlns:a16="http://schemas.microsoft.com/office/drawing/2014/main" val="10001"/>
                  </a:ext>
                </a:extLst>
              </a:tr>
              <a:tr h="370840">
                <a:tc gridSpan="8">
                  <a:txBody>
                    <a:bodyPr/>
                    <a:lstStyle/>
                    <a:p>
                      <a:pPr marL="342900" indent="-342900" algn="l">
                        <a:buFont typeface="+mj-lt"/>
                        <a:buAutoNum type="arabicPeriod"/>
                      </a:pPr>
                      <a:r>
                        <a:rPr lang="en-US" b="1" dirty="0">
                          <a:latin typeface="+mn-lt"/>
                        </a:rPr>
                        <a:t>Experience</a:t>
                      </a:r>
                    </a:p>
                  </a:txBody>
                  <a:tcPr/>
                </a:tc>
                <a:tc hMerge="1">
                  <a:txBody>
                    <a:bodyPr/>
                    <a:lstStyle/>
                    <a:p>
                      <a:pPr algn="ctr"/>
                      <a:endParaRPr lang="en-US" b="1" dirty="0"/>
                    </a:p>
                  </a:txBody>
                  <a:tcPr anchor="ctr"/>
                </a:tc>
                <a:tc hMerge="1">
                  <a:txBody>
                    <a:bodyPr/>
                    <a:lstStyle/>
                    <a:p>
                      <a:endParaRPr lang="en-US"/>
                    </a:p>
                  </a:txBody>
                  <a:tcPr/>
                </a:tc>
                <a:tc hMerge="1">
                  <a:txBody>
                    <a:bodyPr/>
                    <a:lstStyle/>
                    <a:p>
                      <a:pPr algn="ctr"/>
                      <a:endParaRPr lang="en-US" b="1" dirty="0"/>
                    </a:p>
                  </a:txBody>
                  <a:tcPr anchor="ctr"/>
                </a:tc>
                <a:tc hMerge="1">
                  <a:txBody>
                    <a:bodyPr/>
                    <a:lstStyle/>
                    <a:p>
                      <a:endParaRPr lang="en-US"/>
                    </a:p>
                  </a:txBody>
                  <a:tcPr/>
                </a:tc>
                <a:tc hMerge="1">
                  <a:txBody>
                    <a:bodyPr/>
                    <a:lstStyle/>
                    <a:p>
                      <a:pPr algn="ctr"/>
                      <a:endParaRPr lang="en-US" b="1" dirty="0"/>
                    </a:p>
                  </a:txBody>
                  <a:tcPr anchor="ctr"/>
                </a:tc>
                <a:tc hMerge="1">
                  <a:txBody>
                    <a:bodyPr/>
                    <a:lstStyle/>
                    <a:p>
                      <a:endParaRPr lang="en-US"/>
                    </a:p>
                  </a:txBody>
                  <a:tcPr/>
                </a:tc>
                <a:tc hMerge="1">
                  <a:txBody>
                    <a:bodyPr/>
                    <a:lstStyle/>
                    <a:p>
                      <a:pPr algn="ctr"/>
                      <a:endParaRPr lang="en-US" b="1" dirty="0"/>
                    </a:p>
                  </a:txBody>
                  <a:tcPr anchor="ctr"/>
                </a:tc>
                <a:extLst>
                  <a:ext uri="{0D108BD9-81ED-4DB2-BD59-A6C34878D82A}">
                    <a16:rowId xmlns="" xmlns:a16="http://schemas.microsoft.com/office/drawing/2014/main" val="10002"/>
                  </a:ext>
                </a:extLst>
              </a:tr>
              <a:tr h="370840">
                <a:tc gridSpan="8">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b="1" dirty="0">
                          <a:latin typeface="+mn-lt"/>
                        </a:rPr>
                        <a:t>Paying attention to relevant elements</a:t>
                      </a:r>
                      <a:r>
                        <a:rPr lang="en-US" b="1" baseline="0" dirty="0">
                          <a:latin typeface="+mn-lt"/>
                        </a:rPr>
                        <a:t> in the environment.</a:t>
                      </a:r>
                      <a:endParaRPr lang="en-US" b="1" dirty="0">
                        <a:latin typeface="+mn-lt"/>
                      </a:endParaRPr>
                    </a:p>
                  </a:txBody>
                  <a:tcPr/>
                </a:tc>
                <a:tc hMerge="1">
                  <a:txBody>
                    <a:bodyPr/>
                    <a:lstStyle/>
                    <a:p>
                      <a:pPr algn="ctr"/>
                      <a:endParaRPr lang="en-US" b="1" dirty="0"/>
                    </a:p>
                  </a:txBody>
                  <a:tcPr anchor="ctr"/>
                </a:tc>
                <a:tc hMerge="1">
                  <a:txBody>
                    <a:bodyPr/>
                    <a:lstStyle/>
                    <a:p>
                      <a:endParaRPr lang="en-US"/>
                    </a:p>
                  </a:txBody>
                  <a:tcPr/>
                </a:tc>
                <a:tc hMerge="1">
                  <a:txBody>
                    <a:bodyPr/>
                    <a:lstStyle/>
                    <a:p>
                      <a:pPr algn="ctr"/>
                      <a:endParaRPr lang="en-US" b="1" dirty="0"/>
                    </a:p>
                  </a:txBody>
                  <a:tcPr anchor="ctr"/>
                </a:tc>
                <a:tc hMerge="1">
                  <a:txBody>
                    <a:bodyPr/>
                    <a:lstStyle/>
                    <a:p>
                      <a:endParaRPr lang="en-US"/>
                    </a:p>
                  </a:txBody>
                  <a:tcPr/>
                </a:tc>
                <a:tc hMerge="1">
                  <a:txBody>
                    <a:bodyPr/>
                    <a:lstStyle/>
                    <a:p>
                      <a:pPr algn="ctr"/>
                      <a:endParaRPr lang="en-US" b="1" dirty="0"/>
                    </a:p>
                  </a:txBody>
                  <a:tcPr anchor="ctr"/>
                </a:tc>
                <a:tc hMerge="1">
                  <a:txBody>
                    <a:bodyPr/>
                    <a:lstStyle/>
                    <a:p>
                      <a:endParaRPr lang="en-US"/>
                    </a:p>
                  </a:txBody>
                  <a:tcPr/>
                </a:tc>
                <a:tc hMerge="1">
                  <a:txBody>
                    <a:bodyPr/>
                    <a:lstStyle/>
                    <a:p>
                      <a:pPr algn="ctr"/>
                      <a:endParaRPr lang="en-US" b="1" dirty="0"/>
                    </a:p>
                  </a:txBody>
                  <a:tcPr anchor="ctr"/>
                </a:tc>
                <a:extLst>
                  <a:ext uri="{0D108BD9-81ED-4DB2-BD59-A6C34878D82A}">
                    <a16:rowId xmlns="" xmlns:a16="http://schemas.microsoft.com/office/drawing/2014/main" val="10003"/>
                  </a:ext>
                </a:extLst>
              </a:tr>
              <a:tr h="370840">
                <a:tc gridSpan="8">
                  <a:txBody>
                    <a:bodyPr/>
                    <a:lstStyle/>
                    <a:p>
                      <a:pPr marL="342900" indent="-342900" algn="l">
                        <a:buFont typeface="+mj-lt"/>
                        <a:buAutoNum type="arabicPeriod" startAt="3"/>
                      </a:pPr>
                      <a:r>
                        <a:rPr lang="en-US" b="1" dirty="0">
                          <a:latin typeface="+mn-lt"/>
                        </a:rPr>
                        <a:t>Constructing connections among incoming elements.</a:t>
                      </a:r>
                    </a:p>
                  </a:txBody>
                  <a:tcPr/>
                </a:tc>
                <a:tc hMerge="1">
                  <a:txBody>
                    <a:bodyPr/>
                    <a:lstStyle/>
                    <a:p>
                      <a:pPr algn="ctr"/>
                      <a:endParaRPr lang="en-US" b="1" dirty="0"/>
                    </a:p>
                  </a:txBody>
                  <a:tcPr anchor="ctr"/>
                </a:tc>
                <a:tc hMerge="1">
                  <a:txBody>
                    <a:bodyPr/>
                    <a:lstStyle/>
                    <a:p>
                      <a:endParaRPr lang="en-US"/>
                    </a:p>
                  </a:txBody>
                  <a:tcPr/>
                </a:tc>
                <a:tc hMerge="1">
                  <a:txBody>
                    <a:bodyPr/>
                    <a:lstStyle/>
                    <a:p>
                      <a:pPr algn="ctr"/>
                      <a:endParaRPr lang="en-US" b="1" dirty="0"/>
                    </a:p>
                  </a:txBody>
                  <a:tcPr anchor="ctr"/>
                </a:tc>
                <a:tc hMerge="1">
                  <a:txBody>
                    <a:bodyPr/>
                    <a:lstStyle/>
                    <a:p>
                      <a:endParaRPr lang="en-US"/>
                    </a:p>
                  </a:txBody>
                  <a:tcPr/>
                </a:tc>
                <a:tc hMerge="1">
                  <a:txBody>
                    <a:bodyPr/>
                    <a:lstStyle/>
                    <a:p>
                      <a:pPr algn="ctr"/>
                      <a:endParaRPr lang="en-US" b="1" dirty="0"/>
                    </a:p>
                  </a:txBody>
                  <a:tcPr anchor="ctr"/>
                </a:tc>
                <a:tc hMerge="1">
                  <a:txBody>
                    <a:bodyPr/>
                    <a:lstStyle/>
                    <a:p>
                      <a:endParaRPr lang="en-US"/>
                    </a:p>
                  </a:txBody>
                  <a:tcPr/>
                </a:tc>
                <a:tc hMerge="1">
                  <a:txBody>
                    <a:bodyPr/>
                    <a:lstStyle/>
                    <a:p>
                      <a:pPr algn="ctr"/>
                      <a:endParaRPr lang="en-US" b="1" dirty="0"/>
                    </a:p>
                  </a:txBody>
                  <a:tcPr anchor="ctr"/>
                </a:tc>
                <a:extLst>
                  <a:ext uri="{0D108BD9-81ED-4DB2-BD59-A6C34878D82A}">
                    <a16:rowId xmlns="" xmlns:a16="http://schemas.microsoft.com/office/drawing/2014/main" val="10004"/>
                  </a:ext>
                </a:extLst>
              </a:tr>
              <a:tr h="370840">
                <a:tc gridSpan="8">
                  <a:txBody>
                    <a:bodyPr/>
                    <a:lstStyle/>
                    <a:p>
                      <a:pPr marL="342900" indent="-342900" algn="l">
                        <a:buFont typeface="+mj-lt"/>
                        <a:buAutoNum type="arabicPeriod" startAt="4"/>
                      </a:pPr>
                      <a:r>
                        <a:rPr lang="en-US" b="1" dirty="0">
                          <a:latin typeface="+mn-lt"/>
                        </a:rPr>
                        <a:t>Constructing connections among representations and prior knowledge.</a:t>
                      </a:r>
                    </a:p>
                  </a:txBody>
                  <a:tcPr/>
                </a:tc>
                <a:tc hMerge="1">
                  <a:txBody>
                    <a:bodyPr/>
                    <a:lstStyle/>
                    <a:p>
                      <a:pPr algn="ctr"/>
                      <a:endParaRPr lang="en-US" b="1" dirty="0"/>
                    </a:p>
                  </a:txBody>
                  <a:tcPr anchor="ctr"/>
                </a:tc>
                <a:tc hMerge="1">
                  <a:txBody>
                    <a:bodyPr/>
                    <a:lstStyle/>
                    <a:p>
                      <a:endParaRPr lang="en-US"/>
                    </a:p>
                  </a:txBody>
                  <a:tcPr/>
                </a:tc>
                <a:tc hMerge="1">
                  <a:txBody>
                    <a:bodyPr/>
                    <a:lstStyle/>
                    <a:p>
                      <a:pPr algn="ctr"/>
                      <a:endParaRPr lang="en-US" b="1" dirty="0"/>
                    </a:p>
                  </a:txBody>
                  <a:tcPr anchor="ctr"/>
                </a:tc>
                <a:tc hMerge="1">
                  <a:txBody>
                    <a:bodyPr/>
                    <a:lstStyle/>
                    <a:p>
                      <a:endParaRPr lang="en-US"/>
                    </a:p>
                  </a:txBody>
                  <a:tcPr/>
                </a:tc>
                <a:tc hMerge="1">
                  <a:txBody>
                    <a:bodyPr/>
                    <a:lstStyle/>
                    <a:p>
                      <a:pPr algn="ctr"/>
                      <a:endParaRPr lang="en-US" b="1" dirty="0"/>
                    </a:p>
                  </a:txBody>
                  <a:tcPr anchor="ctr"/>
                </a:tc>
                <a:tc hMerge="1">
                  <a:txBody>
                    <a:bodyPr/>
                    <a:lstStyle/>
                    <a:p>
                      <a:endParaRPr lang="en-US"/>
                    </a:p>
                  </a:txBody>
                  <a:tcPr/>
                </a:tc>
                <a:tc hMerge="1">
                  <a:txBody>
                    <a:bodyPr/>
                    <a:lstStyle/>
                    <a:p>
                      <a:pPr algn="ctr"/>
                      <a:endParaRPr lang="en-US" b="1" dirty="0"/>
                    </a:p>
                  </a:txBody>
                  <a:tcPr anchor="ctr"/>
                </a:tc>
                <a:extLst>
                  <a:ext uri="{0D108BD9-81ED-4DB2-BD59-A6C34878D82A}">
                    <a16:rowId xmlns="" xmlns:a16="http://schemas.microsoft.com/office/drawing/2014/main" val="10005"/>
                  </a:ext>
                </a:extLst>
              </a:tr>
              <a:tr h="370840">
                <a:tc gridSpan="8">
                  <a:txBody>
                    <a:bodyPr/>
                    <a:lstStyle/>
                    <a:p>
                      <a:pPr marL="342900" indent="-342900" algn="l">
                        <a:buFont typeface="+mj-lt"/>
                        <a:buAutoNum type="arabicPeriod" startAt="5"/>
                      </a:pPr>
                      <a:r>
                        <a:rPr lang="en-US" b="1" dirty="0">
                          <a:latin typeface="+mn-lt"/>
                        </a:rPr>
                        <a:t>Considerable</a:t>
                      </a:r>
                      <a:r>
                        <a:rPr lang="en-US" b="1" baseline="0" dirty="0">
                          <a:latin typeface="+mn-lt"/>
                        </a:rPr>
                        <a:t> interaction between working memory and long-term memory.</a:t>
                      </a:r>
                      <a:endParaRPr lang="en-US" b="1" dirty="0">
                        <a:latin typeface="+mn-lt"/>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b="1" dirty="0"/>
                    </a:p>
                  </a:txBody>
                  <a:tcPr anchor="ctr"/>
                </a:tc>
                <a:extLst>
                  <a:ext uri="{0D108BD9-81ED-4DB2-BD59-A6C34878D82A}">
                    <a16:rowId xmlns="" xmlns:a16="http://schemas.microsoft.com/office/drawing/2014/main" val="10006"/>
                  </a:ext>
                </a:extLst>
              </a:tr>
              <a:tr h="370840">
                <a:tc gridSpan="7">
                  <a:txBody>
                    <a:bodyPr/>
                    <a:lstStyle/>
                    <a:p>
                      <a:pPr marL="342900" indent="-342900" algn="l">
                        <a:buFont typeface="+mj-lt"/>
                        <a:buAutoNum type="arabicPeriod" startAt="6"/>
                      </a:pPr>
                      <a:r>
                        <a:rPr lang="en-US" b="1" dirty="0">
                          <a:latin typeface="+mn-lt"/>
                        </a:rPr>
                        <a:t>Encoded as patterns</a:t>
                      </a:r>
                      <a:r>
                        <a:rPr lang="en-US" b="1" baseline="0" dirty="0">
                          <a:latin typeface="+mn-lt"/>
                        </a:rPr>
                        <a:t> in long-term memory.</a:t>
                      </a:r>
                      <a:endParaRPr lang="en-US" b="1" dirty="0">
                        <a:latin typeface="+mn-lt"/>
                      </a:endParaRPr>
                    </a:p>
                  </a:txBody>
                  <a:tcPr/>
                </a:tc>
                <a:tc hMerge="1">
                  <a:txBody>
                    <a:bodyPr/>
                    <a:lstStyle/>
                    <a:p>
                      <a:pPr algn="ctr"/>
                      <a:endParaRPr lang="en-US" b="1" dirty="0"/>
                    </a:p>
                  </a:txBody>
                  <a:tcPr anchor="ctr"/>
                </a:tc>
                <a:tc hMerge="1">
                  <a:txBody>
                    <a:bodyPr/>
                    <a:lstStyle/>
                    <a:p>
                      <a:endParaRPr lang="en-US"/>
                    </a:p>
                  </a:txBody>
                  <a:tcPr/>
                </a:tc>
                <a:tc hMerge="1">
                  <a:txBody>
                    <a:bodyPr/>
                    <a:lstStyle/>
                    <a:p>
                      <a:pPr algn="ctr"/>
                      <a:endParaRPr lang="en-US" b="1" dirty="0"/>
                    </a:p>
                  </a:txBody>
                  <a:tcPr anchor="ctr"/>
                </a:tc>
                <a:tc hMerge="1">
                  <a:txBody>
                    <a:bodyPr/>
                    <a:lstStyle/>
                    <a:p>
                      <a:endParaRPr lang="en-US"/>
                    </a:p>
                  </a:txBody>
                  <a:tcPr/>
                </a:tc>
                <a:tc hMerge="1">
                  <a:txBody>
                    <a:bodyPr/>
                    <a:lstStyle/>
                    <a:p>
                      <a:pPr algn="ctr"/>
                      <a:endParaRPr lang="en-US" b="1" dirty="0"/>
                    </a:p>
                  </a:txBody>
                  <a:tcPr anchor="ctr"/>
                </a:tc>
                <a:tc hMerge="1">
                  <a:txBody>
                    <a:bodyPr/>
                    <a:lstStyle/>
                    <a:p>
                      <a:endParaRPr lang="en-US"/>
                    </a:p>
                  </a:txBody>
                  <a:tcPr/>
                </a:tc>
                <a:tc>
                  <a:txBody>
                    <a:bodyPr/>
                    <a:lstStyle/>
                    <a:p>
                      <a:pPr algn="ctr"/>
                      <a:endParaRPr lang="en-US" b="1" dirty="0">
                        <a:latin typeface="+mn-lt"/>
                      </a:endParaRPr>
                    </a:p>
                  </a:txBody>
                  <a:tcPr anchor="ctr"/>
                </a:tc>
                <a:extLst>
                  <a:ext uri="{0D108BD9-81ED-4DB2-BD59-A6C34878D82A}">
                    <a16:rowId xmlns="" xmlns:a16="http://schemas.microsoft.com/office/drawing/2014/main" val="10007"/>
                  </a:ext>
                </a:extLst>
              </a:tr>
              <a:tr h="370840">
                <a:tc gridSpan="8">
                  <a:txBody>
                    <a:bodyPr/>
                    <a:lstStyle/>
                    <a:p>
                      <a:pPr algn="l"/>
                      <a:r>
                        <a:rPr lang="en-US" b="1" dirty="0">
                          <a:latin typeface="+mn-lt"/>
                        </a:rPr>
                        <a:t>A</a:t>
                      </a:r>
                      <a:r>
                        <a:rPr lang="en-US" b="1" baseline="0" dirty="0">
                          <a:latin typeface="+mn-lt"/>
                        </a:rPr>
                        <a:t> learner will use selecting, organizing, and integrating processes on stimuli sensed in the environment to construct new knowledge in working memory.</a:t>
                      </a:r>
                      <a:endParaRPr lang="en-US" b="1" dirty="0">
                        <a:latin typeface="+mn-lt"/>
                      </a:endParaRPr>
                    </a:p>
                  </a:txBody>
                  <a:tcPr/>
                </a:tc>
                <a:tc hMerge="1">
                  <a:txBody>
                    <a:bodyPr/>
                    <a:lstStyle/>
                    <a:p>
                      <a:pPr algn="ctr"/>
                      <a:endParaRPr lang="en-US" b="1" dirty="0"/>
                    </a:p>
                  </a:txBody>
                  <a:tcPr anchor="ctr"/>
                </a:tc>
                <a:tc hMerge="1">
                  <a:txBody>
                    <a:bodyPr/>
                    <a:lstStyle/>
                    <a:p>
                      <a:endParaRPr lang="en-US"/>
                    </a:p>
                  </a:txBody>
                  <a:tcPr/>
                </a:tc>
                <a:tc hMerge="1">
                  <a:txBody>
                    <a:bodyPr/>
                    <a:lstStyle/>
                    <a:p>
                      <a:pPr algn="ctr"/>
                      <a:endParaRPr lang="en-US" b="1" dirty="0"/>
                    </a:p>
                  </a:txBody>
                  <a:tcPr anchor="ctr"/>
                </a:tc>
                <a:tc hMerge="1">
                  <a:txBody>
                    <a:bodyPr/>
                    <a:lstStyle/>
                    <a:p>
                      <a:endParaRPr lang="en-US"/>
                    </a:p>
                  </a:txBody>
                  <a:tcPr/>
                </a:tc>
                <a:tc hMerge="1">
                  <a:txBody>
                    <a:bodyPr/>
                    <a:lstStyle/>
                    <a:p>
                      <a:pPr algn="ctr"/>
                      <a:endParaRPr lang="en-US" b="1" dirty="0"/>
                    </a:p>
                  </a:txBody>
                  <a:tcPr anchor="ctr"/>
                </a:tc>
                <a:tc hMerge="1">
                  <a:txBody>
                    <a:bodyPr/>
                    <a:lstStyle/>
                    <a:p>
                      <a:endParaRPr lang="en-US"/>
                    </a:p>
                  </a:txBody>
                  <a:tcPr/>
                </a:tc>
                <a:tc hMerge="1">
                  <a:txBody>
                    <a:bodyPr/>
                    <a:lstStyle/>
                    <a:p>
                      <a:pPr algn="ctr"/>
                      <a:endParaRPr lang="en-US" b="1" dirty="0"/>
                    </a:p>
                  </a:txBody>
                  <a:tcPr anchor="ct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33913420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46960" y="286605"/>
            <a:ext cx="7543800" cy="1313595"/>
          </a:xfrm>
        </p:spPr>
        <p:txBody>
          <a:bodyPr>
            <a:normAutofit/>
          </a:bodyPr>
          <a:lstStyle/>
          <a:p>
            <a:pPr algn="ctr"/>
            <a:r>
              <a:rPr lang="en-US" sz="4000" i="1" dirty="0"/>
              <a:t>How does learning happen?</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194955487"/>
              </p:ext>
            </p:extLst>
          </p:nvPr>
        </p:nvGraphicFramePr>
        <p:xfrm>
          <a:off x="1798320" y="1828800"/>
          <a:ext cx="8641080" cy="4226560"/>
        </p:xfrm>
        <a:graphic>
          <a:graphicData uri="http://schemas.openxmlformats.org/drawingml/2006/table">
            <a:tbl>
              <a:tblPr firstRow="1" bandRow="1">
                <a:tableStyleId>{5C22544A-7EE6-4342-B048-85BDC9FD1C3A}</a:tableStyleId>
              </a:tblPr>
              <a:tblGrid>
                <a:gridCol w="1051560">
                  <a:extLst>
                    <a:ext uri="{9D8B030D-6E8A-4147-A177-3AD203B41FA5}">
                      <a16:colId xmlns="" xmlns:a16="http://schemas.microsoft.com/office/drawing/2014/main" val="20000"/>
                    </a:ext>
                  </a:extLst>
                </a:gridCol>
                <a:gridCol w="1051560">
                  <a:extLst>
                    <a:ext uri="{9D8B030D-6E8A-4147-A177-3AD203B41FA5}">
                      <a16:colId xmlns="" xmlns:a16="http://schemas.microsoft.com/office/drawing/2014/main" val="20001"/>
                    </a:ext>
                  </a:extLst>
                </a:gridCol>
                <a:gridCol w="1051560">
                  <a:extLst>
                    <a:ext uri="{9D8B030D-6E8A-4147-A177-3AD203B41FA5}">
                      <a16:colId xmlns="" xmlns:a16="http://schemas.microsoft.com/office/drawing/2014/main" val="20002"/>
                    </a:ext>
                  </a:extLst>
                </a:gridCol>
                <a:gridCol w="1051560">
                  <a:extLst>
                    <a:ext uri="{9D8B030D-6E8A-4147-A177-3AD203B41FA5}">
                      <a16:colId xmlns="" xmlns:a16="http://schemas.microsoft.com/office/drawing/2014/main" val="20003"/>
                    </a:ext>
                  </a:extLst>
                </a:gridCol>
                <a:gridCol w="1051560">
                  <a:extLst>
                    <a:ext uri="{9D8B030D-6E8A-4147-A177-3AD203B41FA5}">
                      <a16:colId xmlns="" xmlns:a16="http://schemas.microsoft.com/office/drawing/2014/main" val="20004"/>
                    </a:ext>
                  </a:extLst>
                </a:gridCol>
                <a:gridCol w="1051560">
                  <a:extLst>
                    <a:ext uri="{9D8B030D-6E8A-4147-A177-3AD203B41FA5}">
                      <a16:colId xmlns="" xmlns:a16="http://schemas.microsoft.com/office/drawing/2014/main" val="20005"/>
                    </a:ext>
                  </a:extLst>
                </a:gridCol>
                <a:gridCol w="1051560">
                  <a:extLst>
                    <a:ext uri="{9D8B030D-6E8A-4147-A177-3AD203B41FA5}">
                      <a16:colId xmlns="" xmlns:a16="http://schemas.microsoft.com/office/drawing/2014/main" val="20006"/>
                    </a:ext>
                  </a:extLst>
                </a:gridCol>
                <a:gridCol w="1280160">
                  <a:extLst>
                    <a:ext uri="{9D8B030D-6E8A-4147-A177-3AD203B41FA5}">
                      <a16:colId xmlns="" xmlns:a16="http://schemas.microsoft.com/office/drawing/2014/main" val="20007"/>
                    </a:ext>
                  </a:extLst>
                </a:gridCol>
              </a:tblGrid>
              <a:tr h="370840">
                <a:tc gridSpan="2">
                  <a:txBody>
                    <a:bodyPr/>
                    <a:lstStyle/>
                    <a:p>
                      <a:pPr algn="ctr"/>
                      <a:r>
                        <a:rPr lang="en-US" dirty="0"/>
                        <a:t>Environment</a:t>
                      </a:r>
                    </a:p>
                  </a:txBody>
                  <a:tcPr anchor="ctr"/>
                </a:tc>
                <a:tc hMerge="1">
                  <a:txBody>
                    <a:bodyPr/>
                    <a:lstStyle/>
                    <a:p>
                      <a:endParaRPr lang="en-US"/>
                    </a:p>
                  </a:txBody>
                  <a:tcPr/>
                </a:tc>
                <a:tc gridSpan="2">
                  <a:txBody>
                    <a:bodyPr/>
                    <a:lstStyle/>
                    <a:p>
                      <a:pPr algn="ctr"/>
                      <a:r>
                        <a:rPr lang="en-US" dirty="0"/>
                        <a:t>Sensory Memory</a:t>
                      </a:r>
                    </a:p>
                  </a:txBody>
                  <a:tcPr anchor="ctr"/>
                </a:tc>
                <a:tc hMerge="1">
                  <a:txBody>
                    <a:bodyPr/>
                    <a:lstStyle/>
                    <a:p>
                      <a:endParaRPr lang="en-US"/>
                    </a:p>
                  </a:txBody>
                  <a:tcPr/>
                </a:tc>
                <a:tc gridSpan="2">
                  <a:txBody>
                    <a:bodyPr/>
                    <a:lstStyle/>
                    <a:p>
                      <a:pPr algn="ctr"/>
                      <a:r>
                        <a:rPr lang="en-US" dirty="0"/>
                        <a:t>Working</a:t>
                      </a:r>
                      <a:r>
                        <a:rPr lang="en-US" baseline="0" dirty="0"/>
                        <a:t> Memory</a:t>
                      </a:r>
                      <a:endParaRPr lang="en-US" dirty="0"/>
                    </a:p>
                  </a:txBody>
                  <a:tcPr anchor="ctr"/>
                </a:tc>
                <a:tc hMerge="1">
                  <a:txBody>
                    <a:bodyPr/>
                    <a:lstStyle/>
                    <a:p>
                      <a:endParaRPr lang="en-US"/>
                    </a:p>
                  </a:txBody>
                  <a:tcPr/>
                </a:tc>
                <a:tc gridSpan="2">
                  <a:txBody>
                    <a:bodyPr/>
                    <a:lstStyle/>
                    <a:p>
                      <a:pPr algn="ctr"/>
                      <a:r>
                        <a:rPr lang="en-US" b="1" dirty="0"/>
                        <a:t>Long-term Memory</a:t>
                      </a:r>
                    </a:p>
                  </a:txBody>
                  <a:tcPr anchor="ctr"/>
                </a:tc>
                <a:tc hMerge="1">
                  <a:txBody>
                    <a:bodyPr/>
                    <a:lstStyle/>
                    <a:p>
                      <a:endParaRPr lang="en-US"/>
                    </a:p>
                  </a:txBody>
                  <a:tcPr/>
                </a:tc>
                <a:extLst>
                  <a:ext uri="{0D108BD9-81ED-4DB2-BD59-A6C34878D82A}">
                    <a16:rowId xmlns="" xmlns:a16="http://schemas.microsoft.com/office/drawing/2014/main" val="10000"/>
                  </a:ext>
                </a:extLst>
              </a:tr>
              <a:tr h="370840">
                <a:tc>
                  <a:txBody>
                    <a:bodyPr/>
                    <a:lstStyle/>
                    <a:p>
                      <a:pPr algn="ctr"/>
                      <a:r>
                        <a:rPr lang="en-US" sz="1600" b="1" dirty="0">
                          <a:latin typeface="+mn-lt"/>
                        </a:rPr>
                        <a:t>Sensing</a:t>
                      </a:r>
                    </a:p>
                  </a:txBody>
                  <a:tcPr anchor="ctr"/>
                </a:tc>
                <a:tc gridSpan="2">
                  <a:txBody>
                    <a:bodyPr/>
                    <a:lstStyle/>
                    <a:p>
                      <a:pPr algn="ctr"/>
                      <a:r>
                        <a:rPr lang="en-US" sz="1600" b="1" dirty="0">
                          <a:latin typeface="+mn-lt"/>
                        </a:rPr>
                        <a:t>Selecting </a:t>
                      </a:r>
                    </a:p>
                    <a:p>
                      <a:pPr algn="ctr"/>
                      <a:r>
                        <a:rPr lang="en-US" sz="1600" b="1" dirty="0">
                          <a:latin typeface="+mn-lt"/>
                        </a:rPr>
                        <a:t>words and images</a:t>
                      </a:r>
                    </a:p>
                  </a:txBody>
                  <a:tcPr anchor="ctr"/>
                </a:tc>
                <a:tc hMerge="1">
                  <a:txBody>
                    <a:bodyPr/>
                    <a:lstStyle/>
                    <a:p>
                      <a:pPr algn="ctr"/>
                      <a:endParaRPr lang="en-US" dirty="0"/>
                    </a:p>
                  </a:txBody>
                  <a:tcPr anchor="ctr"/>
                </a:tc>
                <a:tc gridSpan="2">
                  <a:txBody>
                    <a:bodyPr/>
                    <a:lstStyle/>
                    <a:p>
                      <a:pPr algn="ctr"/>
                      <a:r>
                        <a:rPr lang="en-US" sz="1600" b="1" dirty="0">
                          <a:latin typeface="+mn-lt"/>
                        </a:rPr>
                        <a:t>Organizing </a:t>
                      </a:r>
                    </a:p>
                    <a:p>
                      <a:pPr algn="ctr"/>
                      <a:r>
                        <a:rPr lang="en-US" sz="1600" b="1" dirty="0">
                          <a:latin typeface="+mn-lt"/>
                        </a:rPr>
                        <a:t>words and images into categories</a:t>
                      </a:r>
                    </a:p>
                  </a:txBody>
                  <a:tcPr anchor="ctr"/>
                </a:tc>
                <a:tc hMerge="1">
                  <a:txBody>
                    <a:bodyPr/>
                    <a:lstStyle/>
                    <a:p>
                      <a:pPr algn="ctr"/>
                      <a:endParaRPr lang="en-US" dirty="0"/>
                    </a:p>
                  </a:txBody>
                  <a:tcPr anchor="ctr"/>
                </a:tc>
                <a:tc gridSpan="2">
                  <a:txBody>
                    <a:bodyPr/>
                    <a:lstStyle/>
                    <a:p>
                      <a:pPr algn="ctr"/>
                      <a:r>
                        <a:rPr lang="en-US" sz="1600" b="1" dirty="0">
                          <a:latin typeface="+mn-lt"/>
                        </a:rPr>
                        <a:t>Matching categories with patterns</a:t>
                      </a:r>
                    </a:p>
                  </a:txBody>
                  <a:tcPr anchor="ctr"/>
                </a:tc>
                <a:tc hMerge="1">
                  <a:txBody>
                    <a:bodyPr/>
                    <a:lstStyle/>
                    <a:p>
                      <a:pPr algn="ctr"/>
                      <a:endParaRPr lang="en-US" dirty="0"/>
                    </a:p>
                  </a:txBody>
                  <a:tcPr anchor="ctr"/>
                </a:tc>
                <a:tc>
                  <a:txBody>
                    <a:bodyPr/>
                    <a:lstStyle/>
                    <a:p>
                      <a:pPr algn="ctr"/>
                      <a:r>
                        <a:rPr lang="en-US" sz="1600" b="1" dirty="0">
                          <a:latin typeface="+mn-lt"/>
                        </a:rPr>
                        <a:t>Prior Knowledge</a:t>
                      </a:r>
                    </a:p>
                  </a:txBody>
                  <a:tcPr anchor="ctr"/>
                </a:tc>
                <a:extLst>
                  <a:ext uri="{0D108BD9-81ED-4DB2-BD59-A6C34878D82A}">
                    <a16:rowId xmlns="" xmlns:a16="http://schemas.microsoft.com/office/drawing/2014/main" val="10001"/>
                  </a:ext>
                </a:extLst>
              </a:tr>
              <a:tr h="370840">
                <a:tc gridSpan="8">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a:latin typeface="+mn-lt"/>
                        </a:rPr>
                        <a:t>Perceptual Learning</a:t>
                      </a:r>
                      <a:r>
                        <a:rPr lang="en-US" b="1" u="none" dirty="0">
                          <a:latin typeface="+mn-lt"/>
                        </a:rPr>
                        <a:t> </a:t>
                      </a:r>
                      <a:r>
                        <a:rPr lang="en-US" sz="1400" b="1" u="sng" dirty="0">
                          <a:latin typeface="+mn-lt"/>
                        </a:rPr>
                        <a:t>(</a:t>
                      </a:r>
                      <a:r>
                        <a:rPr lang="en-US" sz="1400" b="1" dirty="0" err="1">
                          <a:latin typeface="+mn-lt"/>
                        </a:rPr>
                        <a:t>Kellman</a:t>
                      </a:r>
                      <a:r>
                        <a:rPr lang="en-US" sz="1400" b="1" dirty="0">
                          <a:latin typeface="+mn-lt"/>
                        </a:rPr>
                        <a:t> P, 2013; </a:t>
                      </a:r>
                      <a:r>
                        <a:rPr lang="en-US" sz="1400" b="1" dirty="0" err="1">
                          <a:latin typeface="+mn-lt"/>
                        </a:rPr>
                        <a:t>Krasne</a:t>
                      </a:r>
                      <a:r>
                        <a:rPr lang="en-US" sz="1400" b="1" dirty="0">
                          <a:latin typeface="+mn-lt"/>
                        </a:rPr>
                        <a:t> S, 2013)</a:t>
                      </a:r>
                      <a:r>
                        <a:rPr lang="en-US" b="1" dirty="0">
                          <a:latin typeface="+mn-lt"/>
                        </a:rPr>
                        <a:t>:</a:t>
                      </a:r>
                    </a:p>
                  </a:txBody>
                  <a:tcPr anchor="ctr"/>
                </a:tc>
                <a:tc hMerge="1">
                  <a:txBody>
                    <a:bodyPr/>
                    <a:lstStyle/>
                    <a:p>
                      <a:pPr algn="ctr"/>
                      <a:endParaRPr lang="en-US" b="1" dirty="0"/>
                    </a:p>
                  </a:txBody>
                  <a:tcPr anchor="ctr"/>
                </a:tc>
                <a:tc hMerge="1">
                  <a:txBody>
                    <a:bodyPr/>
                    <a:lstStyle/>
                    <a:p>
                      <a:endParaRPr lang="en-US"/>
                    </a:p>
                  </a:txBody>
                  <a:tcPr/>
                </a:tc>
                <a:tc hMerge="1">
                  <a:txBody>
                    <a:bodyPr/>
                    <a:lstStyle/>
                    <a:p>
                      <a:pPr algn="ctr"/>
                      <a:endParaRPr lang="en-US" b="1" dirty="0"/>
                    </a:p>
                  </a:txBody>
                  <a:tcPr anchor="ctr"/>
                </a:tc>
                <a:tc hMerge="1">
                  <a:txBody>
                    <a:bodyPr/>
                    <a:lstStyle/>
                    <a:p>
                      <a:endParaRPr lang="en-US"/>
                    </a:p>
                  </a:txBody>
                  <a:tcPr/>
                </a:tc>
                <a:tc hMerge="1">
                  <a:txBody>
                    <a:bodyPr/>
                    <a:lstStyle/>
                    <a:p>
                      <a:pPr algn="ctr"/>
                      <a:endParaRPr lang="en-US" b="1" dirty="0"/>
                    </a:p>
                  </a:txBody>
                  <a:tcPr anchor="ctr"/>
                </a:tc>
                <a:tc hMerge="1">
                  <a:txBody>
                    <a:bodyPr/>
                    <a:lstStyle/>
                    <a:p>
                      <a:endParaRPr lang="en-US"/>
                    </a:p>
                  </a:txBody>
                  <a:tcPr/>
                </a:tc>
                <a:tc hMerge="1">
                  <a:txBody>
                    <a:bodyPr/>
                    <a:lstStyle/>
                    <a:p>
                      <a:pPr algn="ctr"/>
                      <a:endParaRPr lang="en-US" b="1" dirty="0"/>
                    </a:p>
                  </a:txBody>
                  <a:tcPr anchor="ctr"/>
                </a:tc>
                <a:extLst>
                  <a:ext uri="{0D108BD9-81ED-4DB2-BD59-A6C34878D82A}">
                    <a16:rowId xmlns="" xmlns:a16="http://schemas.microsoft.com/office/drawing/2014/main" val="10002"/>
                  </a:ext>
                </a:extLst>
              </a:tr>
              <a:tr h="370840">
                <a:tc gridSpan="8">
                  <a:txBody>
                    <a:bodyPr/>
                    <a:lstStyle/>
                    <a:p>
                      <a:pPr marL="342900" indent="-342900">
                        <a:buFont typeface="+mj-lt"/>
                        <a:buAutoNum type="arabicPeriod"/>
                      </a:pPr>
                      <a:r>
                        <a:rPr lang="en-US" b="1" dirty="0">
                          <a:latin typeface="+mn-lt"/>
                        </a:rPr>
                        <a:t>Process by which the ability of sensory systems to respond to stimuli is improved through experience. </a:t>
                      </a:r>
                    </a:p>
                  </a:txBody>
                  <a:tcPr/>
                </a:tc>
                <a:tc hMerge="1">
                  <a:txBody>
                    <a:bodyPr/>
                    <a:lstStyle/>
                    <a:p>
                      <a:pPr algn="ctr"/>
                      <a:endParaRPr lang="en-US" b="1" dirty="0"/>
                    </a:p>
                  </a:txBody>
                  <a:tcPr anchor="ctr"/>
                </a:tc>
                <a:tc hMerge="1">
                  <a:txBody>
                    <a:bodyPr/>
                    <a:lstStyle/>
                    <a:p>
                      <a:endParaRPr lang="en-US"/>
                    </a:p>
                  </a:txBody>
                  <a:tcPr/>
                </a:tc>
                <a:tc hMerge="1">
                  <a:txBody>
                    <a:bodyPr/>
                    <a:lstStyle/>
                    <a:p>
                      <a:pPr algn="ctr"/>
                      <a:endParaRPr lang="en-US" b="1" dirty="0"/>
                    </a:p>
                  </a:txBody>
                  <a:tcPr anchor="ctr"/>
                </a:tc>
                <a:tc hMerge="1">
                  <a:txBody>
                    <a:bodyPr/>
                    <a:lstStyle/>
                    <a:p>
                      <a:endParaRPr lang="en-US"/>
                    </a:p>
                  </a:txBody>
                  <a:tcPr/>
                </a:tc>
                <a:tc hMerge="1">
                  <a:txBody>
                    <a:bodyPr/>
                    <a:lstStyle/>
                    <a:p>
                      <a:pPr algn="ctr"/>
                      <a:endParaRPr lang="en-US" b="1" dirty="0"/>
                    </a:p>
                  </a:txBody>
                  <a:tcPr anchor="ctr"/>
                </a:tc>
                <a:tc hMerge="1">
                  <a:txBody>
                    <a:bodyPr/>
                    <a:lstStyle/>
                    <a:p>
                      <a:endParaRPr lang="en-US"/>
                    </a:p>
                  </a:txBody>
                  <a:tcPr/>
                </a:tc>
                <a:tc hMerge="1">
                  <a:txBody>
                    <a:bodyPr/>
                    <a:lstStyle/>
                    <a:p>
                      <a:pPr algn="ctr"/>
                      <a:endParaRPr lang="en-US" b="1" dirty="0"/>
                    </a:p>
                  </a:txBody>
                  <a:tcPr anchor="ctr"/>
                </a:tc>
                <a:extLst>
                  <a:ext uri="{0D108BD9-81ED-4DB2-BD59-A6C34878D82A}">
                    <a16:rowId xmlns="" xmlns:a16="http://schemas.microsoft.com/office/drawing/2014/main" val="10003"/>
                  </a:ext>
                </a:extLst>
              </a:tr>
              <a:tr h="370840">
                <a:tc gridSpan="8">
                  <a:txBody>
                    <a:bodyPr/>
                    <a:lstStyle/>
                    <a:p>
                      <a:pPr marL="342900" indent="-342900" algn="l">
                        <a:buFont typeface="+mj-lt"/>
                        <a:buAutoNum type="arabicPeriod" startAt="2"/>
                      </a:pPr>
                      <a:r>
                        <a:rPr lang="en-US" b="1" dirty="0">
                          <a:latin typeface="+mn-lt"/>
                        </a:rPr>
                        <a:t>Experienced clinicians largely function using pattern recognition</a:t>
                      </a:r>
                      <a:r>
                        <a:rPr lang="en-US" b="1" baseline="0" dirty="0">
                          <a:latin typeface="+mn-lt"/>
                        </a:rPr>
                        <a:t> and thought processes that are faster and more accurate than novices.</a:t>
                      </a:r>
                      <a:endParaRPr lang="en-US" b="1" dirty="0">
                        <a:latin typeface="+mn-lt"/>
                      </a:endParaRPr>
                    </a:p>
                  </a:txBody>
                  <a:tcPr anchor="ctr"/>
                </a:tc>
                <a:tc hMerge="1">
                  <a:txBody>
                    <a:bodyPr/>
                    <a:lstStyle/>
                    <a:p>
                      <a:pPr algn="ctr"/>
                      <a:endParaRPr lang="en-US" b="1" dirty="0"/>
                    </a:p>
                  </a:txBody>
                  <a:tcPr anchor="ctr"/>
                </a:tc>
                <a:tc hMerge="1">
                  <a:txBody>
                    <a:bodyPr/>
                    <a:lstStyle/>
                    <a:p>
                      <a:endParaRPr lang="en-US"/>
                    </a:p>
                  </a:txBody>
                  <a:tcPr/>
                </a:tc>
                <a:tc hMerge="1">
                  <a:txBody>
                    <a:bodyPr/>
                    <a:lstStyle/>
                    <a:p>
                      <a:pPr algn="ctr"/>
                      <a:endParaRPr lang="en-US" b="1" dirty="0"/>
                    </a:p>
                  </a:txBody>
                  <a:tcPr anchor="ctr"/>
                </a:tc>
                <a:tc hMerge="1">
                  <a:txBody>
                    <a:bodyPr/>
                    <a:lstStyle/>
                    <a:p>
                      <a:endParaRPr lang="en-US"/>
                    </a:p>
                  </a:txBody>
                  <a:tcPr/>
                </a:tc>
                <a:tc hMerge="1">
                  <a:txBody>
                    <a:bodyPr/>
                    <a:lstStyle/>
                    <a:p>
                      <a:pPr algn="ctr"/>
                      <a:endParaRPr lang="en-US" b="1" dirty="0"/>
                    </a:p>
                  </a:txBody>
                  <a:tcPr anchor="ctr"/>
                </a:tc>
                <a:tc hMerge="1">
                  <a:txBody>
                    <a:bodyPr/>
                    <a:lstStyle/>
                    <a:p>
                      <a:endParaRPr lang="en-US"/>
                    </a:p>
                  </a:txBody>
                  <a:tcPr/>
                </a:tc>
                <a:tc hMerge="1">
                  <a:txBody>
                    <a:bodyPr/>
                    <a:lstStyle/>
                    <a:p>
                      <a:pPr algn="ctr"/>
                      <a:endParaRPr lang="en-US" b="1" dirty="0"/>
                    </a:p>
                  </a:txBody>
                  <a:tcPr anchor="ctr"/>
                </a:tc>
                <a:extLst>
                  <a:ext uri="{0D108BD9-81ED-4DB2-BD59-A6C34878D82A}">
                    <a16:rowId xmlns="" xmlns:a16="http://schemas.microsoft.com/office/drawing/2014/main" val="10004"/>
                  </a:ext>
                </a:extLst>
              </a:tr>
              <a:tr h="370840">
                <a:tc gridSpan="8">
                  <a:txBody>
                    <a:bodyPr/>
                    <a:lstStyle/>
                    <a:p>
                      <a:pPr marL="342900" indent="-342900" algn="l">
                        <a:buFont typeface="+mj-lt"/>
                        <a:buAutoNum type="arabicPeriod" startAt="3"/>
                      </a:pPr>
                      <a:r>
                        <a:rPr lang="en-US" b="1" dirty="0">
                          <a:latin typeface="+mn-lt"/>
                        </a:rPr>
                        <a:t>Learning involves domain-specific changes in the way the brain extracts relevant information from the learner’s environment.</a:t>
                      </a:r>
                    </a:p>
                  </a:txBody>
                  <a:tcPr anchor="ctr"/>
                </a:tc>
                <a:tc hMerge="1">
                  <a:txBody>
                    <a:bodyPr/>
                    <a:lstStyle/>
                    <a:p>
                      <a:pPr algn="ctr"/>
                      <a:endParaRPr lang="en-US" b="1" dirty="0"/>
                    </a:p>
                  </a:txBody>
                  <a:tcPr anchor="ctr"/>
                </a:tc>
                <a:tc hMerge="1">
                  <a:txBody>
                    <a:bodyPr/>
                    <a:lstStyle/>
                    <a:p>
                      <a:endParaRPr lang="en-US"/>
                    </a:p>
                  </a:txBody>
                  <a:tcPr/>
                </a:tc>
                <a:tc hMerge="1">
                  <a:txBody>
                    <a:bodyPr/>
                    <a:lstStyle/>
                    <a:p>
                      <a:pPr algn="ctr"/>
                      <a:endParaRPr lang="en-US" b="1" dirty="0"/>
                    </a:p>
                  </a:txBody>
                  <a:tcPr anchor="ctr"/>
                </a:tc>
                <a:tc hMerge="1">
                  <a:txBody>
                    <a:bodyPr/>
                    <a:lstStyle/>
                    <a:p>
                      <a:endParaRPr lang="en-US"/>
                    </a:p>
                  </a:txBody>
                  <a:tcPr/>
                </a:tc>
                <a:tc hMerge="1">
                  <a:txBody>
                    <a:bodyPr/>
                    <a:lstStyle/>
                    <a:p>
                      <a:pPr algn="ctr"/>
                      <a:endParaRPr lang="en-US" b="1" dirty="0"/>
                    </a:p>
                  </a:txBody>
                  <a:tcPr anchor="ctr"/>
                </a:tc>
                <a:tc hMerge="1">
                  <a:txBody>
                    <a:bodyPr/>
                    <a:lstStyle/>
                    <a:p>
                      <a:endParaRPr lang="en-US"/>
                    </a:p>
                  </a:txBody>
                  <a:tcPr/>
                </a:tc>
                <a:tc hMerge="1">
                  <a:txBody>
                    <a:bodyPr/>
                    <a:lstStyle/>
                    <a:p>
                      <a:pPr algn="ctr"/>
                      <a:endParaRPr lang="en-US" b="1" dirty="0"/>
                    </a:p>
                  </a:txBody>
                  <a:tcPr anchor="ctr"/>
                </a:tc>
                <a:extLst>
                  <a:ext uri="{0D108BD9-81ED-4DB2-BD59-A6C34878D82A}">
                    <a16:rowId xmlns="" xmlns:a16="http://schemas.microsoft.com/office/drawing/2014/main" val="10005"/>
                  </a:ext>
                </a:extLst>
              </a:tr>
              <a:tr h="370840">
                <a:tc gridSpan="8">
                  <a:txBody>
                    <a:bodyPr/>
                    <a:lstStyle/>
                    <a:p>
                      <a:pPr marL="800100" lvl="1" indent="-342900" algn="l">
                        <a:buFont typeface="+mj-lt"/>
                        <a:buAutoNum type="alphaLcPeriod"/>
                      </a:pPr>
                      <a:r>
                        <a:rPr lang="en-US" sz="1600" b="1" dirty="0">
                          <a:latin typeface="+mn-lt"/>
                        </a:rPr>
                        <a:t>Discovery: finding information relevant to important classifications (categories).</a:t>
                      </a:r>
                    </a:p>
                  </a:txBody>
                  <a:tcPr anchor="ctr"/>
                </a:tc>
                <a:tc hMerge="1">
                  <a:txBody>
                    <a:bodyPr/>
                    <a:lstStyle/>
                    <a:p>
                      <a:pPr algn="ctr"/>
                      <a:endParaRPr lang="en-US" b="1" dirty="0"/>
                    </a:p>
                  </a:txBody>
                  <a:tcPr anchor="ctr"/>
                </a:tc>
                <a:tc hMerge="1">
                  <a:txBody>
                    <a:bodyPr/>
                    <a:lstStyle/>
                    <a:p>
                      <a:endParaRPr lang="en-US"/>
                    </a:p>
                  </a:txBody>
                  <a:tcPr/>
                </a:tc>
                <a:tc hMerge="1">
                  <a:txBody>
                    <a:bodyPr/>
                    <a:lstStyle/>
                    <a:p>
                      <a:pPr algn="ctr"/>
                      <a:endParaRPr lang="en-US" b="1" dirty="0"/>
                    </a:p>
                  </a:txBody>
                  <a:tcPr anchor="ctr"/>
                </a:tc>
                <a:tc hMerge="1">
                  <a:txBody>
                    <a:bodyPr/>
                    <a:lstStyle/>
                    <a:p>
                      <a:endParaRPr lang="en-US"/>
                    </a:p>
                  </a:txBody>
                  <a:tcPr/>
                </a:tc>
                <a:tc hMerge="1">
                  <a:txBody>
                    <a:bodyPr/>
                    <a:lstStyle/>
                    <a:p>
                      <a:pPr algn="ctr"/>
                      <a:endParaRPr lang="en-US" b="1" dirty="0"/>
                    </a:p>
                  </a:txBody>
                  <a:tcPr anchor="ctr"/>
                </a:tc>
                <a:tc hMerge="1">
                  <a:txBody>
                    <a:bodyPr/>
                    <a:lstStyle/>
                    <a:p>
                      <a:endParaRPr lang="en-US"/>
                    </a:p>
                  </a:txBody>
                  <a:tcPr/>
                </a:tc>
                <a:tc hMerge="1">
                  <a:txBody>
                    <a:bodyPr/>
                    <a:lstStyle/>
                    <a:p>
                      <a:pPr algn="ctr"/>
                      <a:endParaRPr lang="en-US" b="1" dirty="0"/>
                    </a:p>
                  </a:txBody>
                  <a:tcPr anchor="ctr"/>
                </a:tc>
                <a:extLst>
                  <a:ext uri="{0D108BD9-81ED-4DB2-BD59-A6C34878D82A}">
                    <a16:rowId xmlns="" xmlns:a16="http://schemas.microsoft.com/office/drawing/2014/main" val="10006"/>
                  </a:ext>
                </a:extLst>
              </a:tr>
              <a:tr h="370840">
                <a:tc gridSpan="8">
                  <a:txBody>
                    <a:bodyPr/>
                    <a:lstStyle/>
                    <a:p>
                      <a:pPr marL="800100" lvl="1" indent="-342900" algn="l">
                        <a:buFont typeface="+mj-lt"/>
                        <a:buAutoNum type="alphaLcPeriod" startAt="2"/>
                      </a:pPr>
                      <a:r>
                        <a:rPr lang="en-US" sz="1600" b="1" dirty="0">
                          <a:latin typeface="+mn-lt"/>
                        </a:rPr>
                        <a:t>Fluency: efficiency in extracting and encoding relevant information.</a:t>
                      </a:r>
                    </a:p>
                  </a:txBody>
                  <a:tcPr anchor="ctr"/>
                </a:tc>
                <a:tc hMerge="1">
                  <a:txBody>
                    <a:bodyPr/>
                    <a:lstStyle/>
                    <a:p>
                      <a:pPr algn="ctr"/>
                      <a:endParaRPr lang="en-US" b="1" dirty="0"/>
                    </a:p>
                  </a:txBody>
                  <a:tcPr anchor="ctr"/>
                </a:tc>
                <a:tc hMerge="1">
                  <a:txBody>
                    <a:bodyPr/>
                    <a:lstStyle/>
                    <a:p>
                      <a:endParaRPr lang="en-US"/>
                    </a:p>
                  </a:txBody>
                  <a:tcPr/>
                </a:tc>
                <a:tc hMerge="1">
                  <a:txBody>
                    <a:bodyPr/>
                    <a:lstStyle/>
                    <a:p>
                      <a:pPr algn="ctr"/>
                      <a:endParaRPr lang="en-US" b="1" dirty="0"/>
                    </a:p>
                  </a:txBody>
                  <a:tcPr anchor="ctr"/>
                </a:tc>
                <a:tc hMerge="1">
                  <a:txBody>
                    <a:bodyPr/>
                    <a:lstStyle/>
                    <a:p>
                      <a:endParaRPr lang="en-US"/>
                    </a:p>
                  </a:txBody>
                  <a:tcPr/>
                </a:tc>
                <a:tc hMerge="1">
                  <a:txBody>
                    <a:bodyPr/>
                    <a:lstStyle/>
                    <a:p>
                      <a:pPr algn="ctr"/>
                      <a:endParaRPr lang="en-US" b="1" dirty="0"/>
                    </a:p>
                  </a:txBody>
                  <a:tcPr anchor="ctr"/>
                </a:tc>
                <a:tc hMerge="1">
                  <a:txBody>
                    <a:bodyPr/>
                    <a:lstStyle/>
                    <a:p>
                      <a:endParaRPr lang="en-US"/>
                    </a:p>
                  </a:txBody>
                  <a:tcPr/>
                </a:tc>
                <a:tc hMerge="1">
                  <a:txBody>
                    <a:bodyPr/>
                    <a:lstStyle/>
                    <a:p>
                      <a:pPr algn="ctr"/>
                      <a:endParaRPr lang="en-US" b="1" dirty="0"/>
                    </a:p>
                  </a:txBody>
                  <a:tcPr anchor="ct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34353560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perspective – Situated Learning (1)</a:t>
            </a:r>
          </a:p>
        </p:txBody>
      </p:sp>
      <p:sp>
        <p:nvSpPr>
          <p:cNvPr id="3" name="Content Placeholder 2"/>
          <p:cNvSpPr>
            <a:spLocks noGrp="1"/>
          </p:cNvSpPr>
          <p:nvPr>
            <p:ph idx="1"/>
          </p:nvPr>
        </p:nvSpPr>
        <p:spPr/>
        <p:txBody>
          <a:bodyPr>
            <a:normAutofit lnSpcReduction="10000"/>
          </a:bodyPr>
          <a:lstStyle/>
          <a:p>
            <a:pPr marL="457200" indent="-457200"/>
            <a:r>
              <a:rPr lang="en-US" dirty="0"/>
              <a:t>A considerable amount of the conversation about learning in medicine has been cognitively oriented and draws on information-processing theories.</a:t>
            </a:r>
          </a:p>
          <a:p>
            <a:pPr marL="457200" indent="-457200"/>
            <a:r>
              <a:rPr lang="en-US" dirty="0"/>
              <a:t>In information processing theories, knowledge is perceived to be a substance that is transferred from a teacher to a learner and becomes stored in the learner’s memory for later use.</a:t>
            </a:r>
          </a:p>
          <a:p>
            <a:pPr marL="457200" indent="-457200"/>
            <a:r>
              <a:rPr lang="en-US" dirty="0"/>
              <a:t>Since the late 1980s, an alternative approach to understanding how learning occurs, situated cognition and associated theories, has gained increasing acceptance and more recently in medicine.</a:t>
            </a:r>
          </a:p>
          <a:p>
            <a:pPr marL="0" indent="0" algn="r">
              <a:spcBef>
                <a:spcPts val="0"/>
              </a:spcBef>
              <a:buNone/>
            </a:pPr>
            <a:r>
              <a:rPr lang="en-US" sz="2000" dirty="0"/>
              <a:t> (</a:t>
            </a:r>
            <a:r>
              <a:rPr lang="en-US" sz="2000" dirty="0" err="1"/>
              <a:t>Durning</a:t>
            </a:r>
            <a:r>
              <a:rPr lang="en-US" sz="2000" dirty="0"/>
              <a:t>, 2011, 2013)	      </a:t>
            </a:r>
          </a:p>
        </p:txBody>
      </p:sp>
    </p:spTree>
    <p:extLst>
      <p:ext uri="{BB962C8B-B14F-4D97-AF65-F5344CB8AC3E}">
        <p14:creationId xmlns:p14="http://schemas.microsoft.com/office/powerpoint/2010/main" val="19266927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perspective – Situated Learning (2)</a:t>
            </a:r>
          </a:p>
        </p:txBody>
      </p:sp>
      <p:sp>
        <p:nvSpPr>
          <p:cNvPr id="3" name="Content Placeholder 2"/>
          <p:cNvSpPr>
            <a:spLocks noGrp="1"/>
          </p:cNvSpPr>
          <p:nvPr>
            <p:ph idx="1"/>
          </p:nvPr>
        </p:nvSpPr>
        <p:spPr/>
        <p:txBody>
          <a:bodyPr>
            <a:normAutofit lnSpcReduction="10000"/>
          </a:bodyPr>
          <a:lstStyle/>
          <a:p>
            <a:pPr marL="457200" indent="-457200"/>
            <a:r>
              <a:rPr lang="en-US" dirty="0"/>
              <a:t>These newer theories</a:t>
            </a:r>
          </a:p>
          <a:p>
            <a:pPr marL="685800" lvl="1" indent="-228600"/>
            <a:r>
              <a:rPr lang="en-US" dirty="0"/>
              <a:t>reject the file-cabinet metaphor for knowledge that characterizes information processing theories</a:t>
            </a:r>
          </a:p>
          <a:p>
            <a:pPr marL="685800" lvl="1" indent="-228600"/>
            <a:r>
              <a:rPr lang="en-US" dirty="0"/>
              <a:t>for the more dynamic notion of “knowing” and places “knowing” in the larger physical, social, and cultural context where learning takes place.</a:t>
            </a:r>
          </a:p>
          <a:p>
            <a:pPr marL="457200" indent="-457200"/>
            <a:r>
              <a:rPr lang="en-US" dirty="0"/>
              <a:t>The situated theories shift the focus from the brain of an individual to the settings within which human activity occurs. </a:t>
            </a:r>
          </a:p>
          <a:p>
            <a:pPr marL="457200" indent="-457200"/>
            <a:r>
              <a:rPr lang="en-US" dirty="0"/>
              <a:t>The settings consist of activities (processes), individuals, artifacts, and sociocultural influences which are in continuous dynamic interaction.</a:t>
            </a:r>
          </a:p>
        </p:txBody>
      </p:sp>
    </p:spTree>
    <p:extLst>
      <p:ext uri="{BB962C8B-B14F-4D97-AF65-F5344CB8AC3E}">
        <p14:creationId xmlns:p14="http://schemas.microsoft.com/office/powerpoint/2010/main" val="5868129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perspective – Situated Learning (3)</a:t>
            </a:r>
          </a:p>
        </p:txBody>
      </p:sp>
      <p:sp>
        <p:nvSpPr>
          <p:cNvPr id="3" name="Content Placeholder 2"/>
          <p:cNvSpPr>
            <a:spLocks noGrp="1"/>
          </p:cNvSpPr>
          <p:nvPr>
            <p:ph sz="half" idx="1"/>
          </p:nvPr>
        </p:nvSpPr>
        <p:spPr/>
        <p:txBody>
          <a:bodyPr>
            <a:normAutofit lnSpcReduction="10000"/>
          </a:bodyPr>
          <a:lstStyle/>
          <a:p>
            <a:r>
              <a:rPr lang="en-US" dirty="0">
                <a:solidFill>
                  <a:schemeClr val="tx1"/>
                </a:solidFill>
              </a:rPr>
              <a:t>Three venues for learning</a:t>
            </a:r>
          </a:p>
          <a:p>
            <a:pPr lvl="1">
              <a:spcBef>
                <a:spcPts val="0"/>
              </a:spcBef>
            </a:pPr>
            <a:r>
              <a:rPr lang="en-US" dirty="0">
                <a:solidFill>
                  <a:schemeClr val="tx1"/>
                </a:solidFill>
              </a:rPr>
              <a:t>Formal</a:t>
            </a:r>
          </a:p>
          <a:p>
            <a:pPr lvl="2">
              <a:spcAft>
                <a:spcPts val="0"/>
              </a:spcAft>
            </a:pPr>
            <a:r>
              <a:rPr lang="en-US" dirty="0">
                <a:solidFill>
                  <a:schemeClr val="tx1"/>
                </a:solidFill>
              </a:rPr>
              <a:t>Institutionally sponsored</a:t>
            </a:r>
          </a:p>
          <a:p>
            <a:pPr lvl="2">
              <a:spcAft>
                <a:spcPts val="0"/>
              </a:spcAft>
            </a:pPr>
            <a:r>
              <a:rPr lang="en-US" dirty="0">
                <a:solidFill>
                  <a:schemeClr val="tx1"/>
                </a:solidFill>
              </a:rPr>
              <a:t>Classroom-based</a:t>
            </a:r>
          </a:p>
          <a:p>
            <a:pPr lvl="2"/>
            <a:r>
              <a:rPr lang="en-US" dirty="0">
                <a:solidFill>
                  <a:schemeClr val="tx1"/>
                </a:solidFill>
              </a:rPr>
              <a:t>Highly structured</a:t>
            </a:r>
          </a:p>
          <a:p>
            <a:pPr lvl="1">
              <a:spcBef>
                <a:spcPts val="0"/>
              </a:spcBef>
            </a:pPr>
            <a:r>
              <a:rPr lang="en-US" dirty="0">
                <a:solidFill>
                  <a:schemeClr val="tx1"/>
                </a:solidFill>
              </a:rPr>
              <a:t>Informal</a:t>
            </a:r>
          </a:p>
          <a:p>
            <a:pPr lvl="2">
              <a:spcAft>
                <a:spcPts val="0"/>
              </a:spcAft>
            </a:pPr>
            <a:r>
              <a:rPr lang="en-US" dirty="0">
                <a:solidFill>
                  <a:schemeClr val="tx1"/>
                </a:solidFill>
              </a:rPr>
              <a:t>May occur in institutions</a:t>
            </a:r>
          </a:p>
          <a:p>
            <a:pPr lvl="2">
              <a:spcAft>
                <a:spcPts val="0"/>
              </a:spcAft>
            </a:pPr>
            <a:r>
              <a:rPr lang="en-US" dirty="0">
                <a:solidFill>
                  <a:schemeClr val="tx1"/>
                </a:solidFill>
              </a:rPr>
              <a:t>Not typically classroom-based</a:t>
            </a:r>
          </a:p>
          <a:p>
            <a:pPr lvl="2"/>
            <a:r>
              <a:rPr lang="en-US" dirty="0">
                <a:solidFill>
                  <a:schemeClr val="tx1"/>
                </a:solidFill>
              </a:rPr>
              <a:t>Control of learning rests primarily with learners</a:t>
            </a:r>
          </a:p>
          <a:p>
            <a:pPr lvl="1"/>
            <a:r>
              <a:rPr lang="en-US" dirty="0">
                <a:solidFill>
                  <a:schemeClr val="tx1"/>
                </a:solidFill>
              </a:rPr>
              <a:t>Incidental</a:t>
            </a:r>
          </a:p>
          <a:p>
            <a:pPr lvl="2">
              <a:spcAft>
                <a:spcPts val="0"/>
              </a:spcAft>
            </a:pPr>
            <a:r>
              <a:rPr lang="en-US" dirty="0">
                <a:solidFill>
                  <a:schemeClr val="tx1"/>
                </a:solidFill>
              </a:rPr>
              <a:t>By-product of some other activity</a:t>
            </a:r>
          </a:p>
          <a:p>
            <a:pPr lvl="2">
              <a:spcAft>
                <a:spcPts val="0"/>
              </a:spcAft>
            </a:pPr>
            <a:r>
              <a:rPr lang="en-US" dirty="0">
                <a:solidFill>
                  <a:schemeClr val="tx1"/>
                </a:solidFill>
              </a:rPr>
              <a:t>Learning that takes place without any intent to learn</a:t>
            </a:r>
          </a:p>
          <a:p>
            <a:pPr lvl="2">
              <a:spcAft>
                <a:spcPts val="0"/>
              </a:spcAft>
            </a:pPr>
            <a:r>
              <a:rPr lang="en-US" dirty="0">
                <a:solidFill>
                  <a:schemeClr val="tx1"/>
                </a:solidFill>
              </a:rPr>
              <a:t>Individuals not always aware that they have learned</a:t>
            </a:r>
          </a:p>
          <a:p>
            <a:pPr marL="201168" lvl="1" indent="0" algn="r">
              <a:buNone/>
            </a:pPr>
            <a:endParaRPr lang="en-US" sz="1400" dirty="0">
              <a:solidFill>
                <a:schemeClr val="tx1"/>
              </a:solidFill>
            </a:endParaRPr>
          </a:p>
          <a:p>
            <a:pPr marL="201168" lvl="1" indent="0" algn="r">
              <a:buNone/>
            </a:pPr>
            <a:r>
              <a:rPr lang="en-US" dirty="0">
                <a:solidFill>
                  <a:schemeClr val="bg1"/>
                </a:solidFill>
              </a:rPr>
              <a:t>, 2001</a:t>
            </a:r>
          </a:p>
          <a:p>
            <a:pPr lvl="1"/>
            <a:endParaRPr lang="en-US" dirty="0"/>
          </a:p>
        </p:txBody>
      </p:sp>
      <p:sp>
        <p:nvSpPr>
          <p:cNvPr id="4" name="Content Placeholder 3"/>
          <p:cNvSpPr>
            <a:spLocks noGrp="1"/>
          </p:cNvSpPr>
          <p:nvPr>
            <p:ph sz="half" idx="2"/>
          </p:nvPr>
        </p:nvSpPr>
        <p:spPr/>
        <p:txBody>
          <a:bodyPr>
            <a:normAutofit lnSpcReduction="10000"/>
          </a:bodyPr>
          <a:lstStyle/>
          <a:p>
            <a:pPr marL="228600" indent="-228600">
              <a:spcBef>
                <a:spcPts val="600"/>
              </a:spcBef>
              <a:spcAft>
                <a:spcPts val="600"/>
              </a:spcAft>
            </a:pPr>
            <a:r>
              <a:rPr lang="en-US" dirty="0"/>
              <a:t>Information-processing theories seem to characterize the teaching and learning that characterize formal learning venues.</a:t>
            </a:r>
          </a:p>
          <a:p>
            <a:pPr marL="228600" indent="-228600">
              <a:spcBef>
                <a:spcPts val="600"/>
              </a:spcBef>
              <a:spcAft>
                <a:spcPts val="600"/>
              </a:spcAft>
            </a:pPr>
            <a:r>
              <a:rPr lang="en-US" dirty="0"/>
              <a:t>Learners are required to take what they learn in formal venues and use it in practice settings where they must adapt it to the contextual features that characterize the setting.</a:t>
            </a:r>
          </a:p>
          <a:p>
            <a:pPr marL="457200" lvl="1" indent="-228600">
              <a:spcBef>
                <a:spcPts val="600"/>
              </a:spcBef>
              <a:spcAft>
                <a:spcPts val="600"/>
              </a:spcAft>
            </a:pPr>
            <a:r>
              <a:rPr lang="en-US" dirty="0"/>
              <a:t>Activities (processes)</a:t>
            </a:r>
          </a:p>
          <a:p>
            <a:pPr marL="457200" lvl="1" indent="-228600">
              <a:spcBef>
                <a:spcPts val="600"/>
              </a:spcBef>
              <a:spcAft>
                <a:spcPts val="600"/>
              </a:spcAft>
            </a:pPr>
            <a:r>
              <a:rPr lang="en-US" dirty="0"/>
              <a:t>Individuals</a:t>
            </a:r>
          </a:p>
          <a:p>
            <a:pPr marL="457200" lvl="1" indent="-228600">
              <a:spcBef>
                <a:spcPts val="600"/>
              </a:spcBef>
              <a:spcAft>
                <a:spcPts val="600"/>
              </a:spcAft>
            </a:pPr>
            <a:r>
              <a:rPr lang="en-US" dirty="0"/>
              <a:t>Artifacts</a:t>
            </a:r>
          </a:p>
          <a:p>
            <a:pPr marL="457200" lvl="1" indent="-228600">
              <a:spcBef>
                <a:spcPts val="600"/>
              </a:spcBef>
              <a:spcAft>
                <a:spcPts val="600"/>
              </a:spcAft>
            </a:pPr>
            <a:r>
              <a:rPr lang="en-US" dirty="0"/>
              <a:t>Sociocultural influences</a:t>
            </a:r>
          </a:p>
        </p:txBody>
      </p:sp>
      <p:sp>
        <p:nvSpPr>
          <p:cNvPr id="5" name="Rounded Rectangle 4"/>
          <p:cNvSpPr/>
          <p:nvPr/>
        </p:nvSpPr>
        <p:spPr>
          <a:xfrm>
            <a:off x="3788551" y="5418668"/>
            <a:ext cx="2246489" cy="36576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solidFill>
                  <a:schemeClr val="bg1"/>
                </a:solidFill>
              </a:rPr>
              <a:t>Marsick</a:t>
            </a:r>
            <a:r>
              <a:rPr lang="en-US" sz="1400" b="1" dirty="0">
                <a:solidFill>
                  <a:schemeClr val="bg1"/>
                </a:solidFill>
              </a:rPr>
              <a:t> and Watkins, 2001</a:t>
            </a:r>
          </a:p>
        </p:txBody>
      </p:sp>
    </p:spTree>
    <p:extLst>
      <p:ext uri="{BB962C8B-B14F-4D97-AF65-F5344CB8AC3E}">
        <p14:creationId xmlns:p14="http://schemas.microsoft.com/office/powerpoint/2010/main" val="14369491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i="1" dirty="0"/>
              <a:t>Faculty</a:t>
            </a:r>
          </a:p>
        </p:txBody>
      </p:sp>
      <p:sp>
        <p:nvSpPr>
          <p:cNvPr id="3" name="Content Placeholder 2"/>
          <p:cNvSpPr>
            <a:spLocks noGrp="1"/>
          </p:cNvSpPr>
          <p:nvPr>
            <p:ph idx="1"/>
          </p:nvPr>
        </p:nvSpPr>
        <p:spPr>
          <a:xfrm>
            <a:off x="1981201" y="1845734"/>
            <a:ext cx="8077200" cy="4023360"/>
          </a:xfrm>
        </p:spPr>
        <p:txBody>
          <a:bodyPr>
            <a:normAutofit fontScale="92500" lnSpcReduction="20000"/>
          </a:bodyPr>
          <a:lstStyle/>
          <a:p>
            <a:pPr marL="0" indent="0">
              <a:spcBef>
                <a:spcPts val="0"/>
              </a:spcBef>
              <a:spcAft>
                <a:spcPts val="600"/>
              </a:spcAft>
              <a:buNone/>
            </a:pPr>
            <a:r>
              <a:rPr lang="en-US" sz="2600" b="1" dirty="0"/>
              <a:t>Don Moore, PhD</a:t>
            </a:r>
          </a:p>
          <a:p>
            <a:pPr marL="0" indent="0">
              <a:spcAft>
                <a:spcPts val="0"/>
              </a:spcAft>
              <a:buNone/>
            </a:pPr>
            <a:r>
              <a:rPr lang="en-US" sz="2200" b="1" u="sng" dirty="0"/>
              <a:t>Vanderbilt University School of Medicine</a:t>
            </a:r>
          </a:p>
          <a:p>
            <a:pPr marL="228600" indent="-228600">
              <a:spcAft>
                <a:spcPts val="0"/>
              </a:spcAft>
              <a:buFont typeface="Arial" panose="020B0604020202020204" pitchFamily="34" charset="0"/>
              <a:buChar char="•"/>
            </a:pPr>
            <a:r>
              <a:rPr lang="en-US" sz="1900" dirty="0"/>
              <a:t>Professor of Medical Education and Administration</a:t>
            </a:r>
          </a:p>
          <a:p>
            <a:pPr marL="228600" indent="-228600">
              <a:spcAft>
                <a:spcPts val="0"/>
              </a:spcAft>
              <a:buFont typeface="Arial" panose="020B0604020202020204" pitchFamily="34" charset="0"/>
              <a:buChar char="•"/>
            </a:pPr>
            <a:r>
              <a:rPr lang="en-US" sz="1900" dirty="0"/>
              <a:t>Director of Evaluation, Office of Undergraduate Medical Education</a:t>
            </a:r>
          </a:p>
          <a:p>
            <a:pPr marL="228600" indent="-228600">
              <a:spcAft>
                <a:spcPts val="0"/>
              </a:spcAft>
              <a:buFont typeface="Arial" panose="020B0604020202020204" pitchFamily="34" charset="0"/>
              <a:buChar char="•"/>
            </a:pPr>
            <a:r>
              <a:rPr lang="en-US" sz="1900" dirty="0"/>
              <a:t>Course Director, Learning Theory and Teaching in Health Prof Education</a:t>
            </a:r>
          </a:p>
          <a:p>
            <a:pPr marL="228600" indent="-228600">
              <a:spcAft>
                <a:spcPts val="600"/>
              </a:spcAft>
              <a:buFont typeface="Arial" panose="020B0604020202020204" pitchFamily="34" charset="0"/>
              <a:buChar char="•"/>
            </a:pPr>
            <a:r>
              <a:rPr lang="en-US" sz="1900" dirty="0"/>
              <a:t>Course Director, Health Sciences Education Grand Rounds</a:t>
            </a:r>
          </a:p>
          <a:p>
            <a:pPr marL="0" indent="0">
              <a:spcAft>
                <a:spcPts val="0"/>
              </a:spcAft>
              <a:buNone/>
            </a:pPr>
            <a:r>
              <a:rPr lang="en-US" sz="2200" b="1" u="sng" dirty="0"/>
              <a:t>Vanderbilt University Medical Center </a:t>
            </a:r>
          </a:p>
          <a:p>
            <a:pPr marL="228600" indent="-228600">
              <a:spcAft>
                <a:spcPts val="0"/>
              </a:spcAft>
              <a:buFont typeface="Arial" panose="020B0604020202020204" pitchFamily="34" charset="0"/>
              <a:buChar char="•"/>
            </a:pPr>
            <a:r>
              <a:rPr lang="en-US" sz="1900" dirty="0"/>
              <a:t>Director, Office for Continuous Professional Development</a:t>
            </a:r>
          </a:p>
          <a:p>
            <a:pPr marL="228600" indent="-228600">
              <a:spcAft>
                <a:spcPts val="0"/>
              </a:spcAft>
              <a:buFont typeface="Arial" panose="020B0604020202020204" pitchFamily="34" charset="0"/>
              <a:buChar char="•"/>
            </a:pPr>
            <a:r>
              <a:rPr lang="en-US" sz="1900" dirty="0"/>
              <a:t>Director, Division of Continuing Medical Education</a:t>
            </a:r>
          </a:p>
          <a:p>
            <a:pPr marL="228600" indent="-228600">
              <a:spcAft>
                <a:spcPts val="600"/>
              </a:spcAft>
              <a:buFont typeface="Arial" panose="020B0604020202020204" pitchFamily="34" charset="0"/>
              <a:buChar char="•"/>
            </a:pPr>
            <a:r>
              <a:rPr lang="en-US" sz="1900" dirty="0"/>
              <a:t>Director, Vanderbilt MOC Portfolio Program</a:t>
            </a:r>
          </a:p>
          <a:p>
            <a:pPr marL="0" indent="0">
              <a:spcAft>
                <a:spcPts val="0"/>
              </a:spcAft>
              <a:buNone/>
            </a:pPr>
            <a:r>
              <a:rPr lang="en-US" sz="2200" b="1" u="sng" dirty="0">
                <a:latin typeface="Calibri" panose="020F0502020204030204" pitchFamily="34" charset="0"/>
              </a:rPr>
              <a:t>Disclosure</a:t>
            </a:r>
          </a:p>
          <a:p>
            <a:pPr marL="228600" indent="-228600">
              <a:buFont typeface="Arial" panose="020B0604020202020204" pitchFamily="34" charset="0"/>
              <a:buChar char="•"/>
              <a:defRPr/>
            </a:pPr>
            <a:r>
              <a:rPr lang="en-US" sz="1900" dirty="0"/>
              <a:t>I  </a:t>
            </a:r>
            <a:r>
              <a:rPr lang="en-US" sz="1900" dirty="0">
                <a:solidFill>
                  <a:schemeClr val="accent2">
                    <a:lumMod val="75000"/>
                  </a:schemeClr>
                </a:solidFill>
              </a:rPr>
              <a:t>do not have any financial relationships </a:t>
            </a:r>
            <a:r>
              <a:rPr lang="en-US" sz="1900" dirty="0"/>
              <a:t>with any commercial entity that makes or distributes products and/or services used by or on patients that are relevant to the content of my presentation.</a:t>
            </a:r>
          </a:p>
        </p:txBody>
      </p:sp>
    </p:spTree>
    <p:extLst>
      <p:ext uri="{BB962C8B-B14F-4D97-AF65-F5344CB8AC3E}">
        <p14:creationId xmlns:p14="http://schemas.microsoft.com/office/powerpoint/2010/main" val="6904125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perspective – Situated Learning (3)</a:t>
            </a:r>
          </a:p>
        </p:txBody>
      </p:sp>
      <p:sp>
        <p:nvSpPr>
          <p:cNvPr id="3" name="Content Placeholder 2"/>
          <p:cNvSpPr>
            <a:spLocks noGrp="1"/>
          </p:cNvSpPr>
          <p:nvPr>
            <p:ph sz="half" idx="1"/>
          </p:nvPr>
        </p:nvSpPr>
        <p:spPr/>
        <p:txBody>
          <a:bodyPr>
            <a:normAutofit/>
          </a:bodyPr>
          <a:lstStyle/>
          <a:p>
            <a:r>
              <a:rPr lang="en-US" dirty="0">
                <a:solidFill>
                  <a:schemeClr val="tx1"/>
                </a:solidFill>
              </a:rPr>
              <a:t>Three venues for learning</a:t>
            </a:r>
          </a:p>
          <a:p>
            <a:pPr lvl="1">
              <a:spcBef>
                <a:spcPts val="0"/>
              </a:spcBef>
            </a:pPr>
            <a:r>
              <a:rPr lang="en-US" dirty="0">
                <a:solidFill>
                  <a:schemeClr val="tx1"/>
                </a:solidFill>
              </a:rPr>
              <a:t>Formal</a:t>
            </a:r>
          </a:p>
          <a:p>
            <a:pPr lvl="2">
              <a:spcAft>
                <a:spcPts val="0"/>
              </a:spcAft>
            </a:pPr>
            <a:r>
              <a:rPr lang="en-US" dirty="0">
                <a:solidFill>
                  <a:schemeClr val="tx1"/>
                </a:solidFill>
              </a:rPr>
              <a:t>Institutionally sponsored</a:t>
            </a:r>
          </a:p>
          <a:p>
            <a:pPr lvl="2">
              <a:spcAft>
                <a:spcPts val="0"/>
              </a:spcAft>
            </a:pPr>
            <a:r>
              <a:rPr lang="en-US" dirty="0">
                <a:solidFill>
                  <a:schemeClr val="tx1"/>
                </a:solidFill>
              </a:rPr>
              <a:t>Classroom-based</a:t>
            </a:r>
          </a:p>
          <a:p>
            <a:pPr lvl="2"/>
            <a:r>
              <a:rPr lang="en-US" dirty="0">
                <a:solidFill>
                  <a:schemeClr val="tx1"/>
                </a:solidFill>
              </a:rPr>
              <a:t>Highly structured</a:t>
            </a:r>
          </a:p>
          <a:p>
            <a:pPr lvl="1">
              <a:spcBef>
                <a:spcPts val="0"/>
              </a:spcBef>
            </a:pPr>
            <a:r>
              <a:rPr lang="en-US" dirty="0">
                <a:solidFill>
                  <a:schemeClr val="tx1"/>
                </a:solidFill>
              </a:rPr>
              <a:t>Informal</a:t>
            </a:r>
          </a:p>
          <a:p>
            <a:pPr lvl="2">
              <a:spcAft>
                <a:spcPts val="0"/>
              </a:spcAft>
            </a:pPr>
            <a:r>
              <a:rPr lang="en-US" dirty="0">
                <a:solidFill>
                  <a:schemeClr val="tx1"/>
                </a:solidFill>
              </a:rPr>
              <a:t>May occur in institutions</a:t>
            </a:r>
          </a:p>
          <a:p>
            <a:pPr lvl="2">
              <a:spcAft>
                <a:spcPts val="0"/>
              </a:spcAft>
            </a:pPr>
            <a:r>
              <a:rPr lang="en-US" dirty="0">
                <a:solidFill>
                  <a:schemeClr val="tx1"/>
                </a:solidFill>
              </a:rPr>
              <a:t>Not typically classroom-based</a:t>
            </a:r>
          </a:p>
          <a:p>
            <a:pPr lvl="2"/>
            <a:r>
              <a:rPr lang="en-US" dirty="0">
                <a:solidFill>
                  <a:schemeClr val="tx1"/>
                </a:solidFill>
              </a:rPr>
              <a:t>Control of learning rests primarily with learners</a:t>
            </a:r>
          </a:p>
          <a:p>
            <a:pPr lvl="1"/>
            <a:r>
              <a:rPr lang="en-US" dirty="0">
                <a:solidFill>
                  <a:schemeClr val="tx1"/>
                </a:solidFill>
              </a:rPr>
              <a:t>Incidental</a:t>
            </a:r>
          </a:p>
          <a:p>
            <a:pPr lvl="2">
              <a:spcAft>
                <a:spcPts val="0"/>
              </a:spcAft>
            </a:pPr>
            <a:r>
              <a:rPr lang="en-US" dirty="0">
                <a:solidFill>
                  <a:schemeClr val="tx1"/>
                </a:solidFill>
              </a:rPr>
              <a:t>By-product of some other activity</a:t>
            </a:r>
          </a:p>
          <a:p>
            <a:pPr lvl="2">
              <a:spcAft>
                <a:spcPts val="0"/>
              </a:spcAft>
            </a:pPr>
            <a:r>
              <a:rPr lang="en-US" dirty="0">
                <a:solidFill>
                  <a:schemeClr val="tx1"/>
                </a:solidFill>
              </a:rPr>
              <a:t>Learning that takes place without any intent to learn</a:t>
            </a:r>
          </a:p>
          <a:p>
            <a:pPr lvl="2">
              <a:spcAft>
                <a:spcPts val="0"/>
              </a:spcAft>
            </a:pPr>
            <a:r>
              <a:rPr lang="en-US" dirty="0">
                <a:solidFill>
                  <a:schemeClr val="tx1"/>
                </a:solidFill>
              </a:rPr>
              <a:t>Individuals not always aware that they have learned</a:t>
            </a:r>
          </a:p>
          <a:p>
            <a:pPr marL="201168" lvl="1" indent="0" algn="r">
              <a:buNone/>
            </a:pPr>
            <a:endParaRPr lang="en-US" sz="1400" dirty="0">
              <a:solidFill>
                <a:schemeClr val="tx1"/>
              </a:solidFill>
            </a:endParaRPr>
          </a:p>
          <a:p>
            <a:pPr marL="201168" lvl="1" indent="0" algn="r">
              <a:buNone/>
            </a:pPr>
            <a:r>
              <a:rPr lang="en-US" dirty="0">
                <a:solidFill>
                  <a:schemeClr val="bg1"/>
                </a:solidFill>
              </a:rPr>
              <a:t>, 2001</a:t>
            </a:r>
          </a:p>
          <a:p>
            <a:pPr lvl="1"/>
            <a:endParaRPr lang="en-US" dirty="0"/>
          </a:p>
        </p:txBody>
      </p:sp>
      <p:sp>
        <p:nvSpPr>
          <p:cNvPr id="4" name="Content Placeholder 3"/>
          <p:cNvSpPr>
            <a:spLocks noGrp="1"/>
          </p:cNvSpPr>
          <p:nvPr>
            <p:ph sz="half" idx="2"/>
          </p:nvPr>
        </p:nvSpPr>
        <p:spPr/>
        <p:txBody>
          <a:bodyPr>
            <a:normAutofit/>
          </a:bodyPr>
          <a:lstStyle/>
          <a:p>
            <a:pPr marL="228600" indent="-228600">
              <a:spcBef>
                <a:spcPts val="600"/>
              </a:spcBef>
              <a:spcAft>
                <a:spcPts val="600"/>
              </a:spcAft>
            </a:pPr>
            <a:r>
              <a:rPr lang="en-US" dirty="0"/>
              <a:t>On the other hand, situated learning theories seem to characterize incidental learning venues and to some extent informal learning venues.</a:t>
            </a:r>
          </a:p>
          <a:p>
            <a:pPr marL="228600" indent="-228600">
              <a:spcBef>
                <a:spcPts val="600"/>
              </a:spcBef>
              <a:spcAft>
                <a:spcPts val="600"/>
              </a:spcAft>
            </a:pPr>
            <a:r>
              <a:rPr lang="en-US" dirty="0" smtClean="0"/>
              <a:t>Situated </a:t>
            </a:r>
            <a:r>
              <a:rPr lang="en-US" dirty="0"/>
              <a:t>learning theories typically describe how a health care practitioner learns embedded in a clinical setting.</a:t>
            </a:r>
          </a:p>
          <a:p>
            <a:pPr marL="228600" indent="-228600">
              <a:spcBef>
                <a:spcPts val="600"/>
              </a:spcBef>
              <a:spcAft>
                <a:spcPts val="600"/>
              </a:spcAft>
            </a:pPr>
            <a:r>
              <a:rPr lang="en-US" dirty="0"/>
              <a:t>How do situated learning theories describe how learning takes place? </a:t>
            </a:r>
          </a:p>
        </p:txBody>
      </p:sp>
      <p:pic>
        <p:nvPicPr>
          <p:cNvPr id="6" name="Picture 5"/>
          <p:cNvPicPr>
            <a:picLocks noChangeAspect="1"/>
          </p:cNvPicPr>
          <p:nvPr/>
        </p:nvPicPr>
        <p:blipFill>
          <a:blip r:embed="rId3"/>
          <a:stretch>
            <a:fillRect/>
          </a:stretch>
        </p:blipFill>
        <p:spPr>
          <a:xfrm>
            <a:off x="3950011" y="5466722"/>
            <a:ext cx="2267909" cy="402371"/>
          </a:xfrm>
          <a:prstGeom prst="rect">
            <a:avLst/>
          </a:prstGeom>
        </p:spPr>
      </p:pic>
    </p:spTree>
    <p:extLst>
      <p:ext uri="{BB962C8B-B14F-4D97-AF65-F5344CB8AC3E}">
        <p14:creationId xmlns:p14="http://schemas.microsoft.com/office/powerpoint/2010/main" val="18162076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perspective – Situated Learning (4)</a:t>
            </a:r>
          </a:p>
        </p:txBody>
      </p:sp>
      <p:pic>
        <p:nvPicPr>
          <p:cNvPr id="6" name="Content Placeholder 5"/>
          <p:cNvPicPr>
            <a:picLocks noGrp="1" noChangeAspect="1"/>
          </p:cNvPicPr>
          <p:nvPr>
            <p:ph idx="1"/>
          </p:nvPr>
        </p:nvPicPr>
        <p:blipFill>
          <a:blip r:embed="rId3"/>
          <a:stretch>
            <a:fillRect/>
          </a:stretch>
        </p:blipFill>
        <p:spPr>
          <a:xfrm>
            <a:off x="1097280" y="2129765"/>
            <a:ext cx="10324952" cy="3227670"/>
          </a:xfrm>
          <a:prstGeom prst="rect">
            <a:avLst/>
          </a:prstGeom>
        </p:spPr>
      </p:pic>
      <p:sp>
        <p:nvSpPr>
          <p:cNvPr id="7" name="Rounded Rectangle 6"/>
          <p:cNvSpPr/>
          <p:nvPr/>
        </p:nvSpPr>
        <p:spPr>
          <a:xfrm>
            <a:off x="9603326" y="4991675"/>
            <a:ext cx="1552354" cy="36576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t>Billett</a:t>
            </a:r>
            <a:r>
              <a:rPr lang="en-US" sz="1400" b="1" dirty="0"/>
              <a:t>, 2009</a:t>
            </a:r>
          </a:p>
        </p:txBody>
      </p:sp>
    </p:spTree>
    <p:extLst>
      <p:ext uri="{BB962C8B-B14F-4D97-AF65-F5344CB8AC3E}">
        <p14:creationId xmlns:p14="http://schemas.microsoft.com/office/powerpoint/2010/main" val="41915003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perspective – Situated Learning (5)</a:t>
            </a:r>
          </a:p>
        </p:txBody>
      </p:sp>
      <p:sp>
        <p:nvSpPr>
          <p:cNvPr id="3" name="Content Placeholder 2"/>
          <p:cNvSpPr>
            <a:spLocks noGrp="1"/>
          </p:cNvSpPr>
          <p:nvPr>
            <p:ph idx="1"/>
          </p:nvPr>
        </p:nvSpPr>
        <p:spPr/>
        <p:txBody>
          <a:bodyPr>
            <a:normAutofit fontScale="92500" lnSpcReduction="10000"/>
          </a:bodyPr>
          <a:lstStyle/>
          <a:p>
            <a:pPr>
              <a:spcAft>
                <a:spcPts val="0"/>
              </a:spcAft>
            </a:pPr>
            <a:r>
              <a:rPr lang="en-US" dirty="0"/>
              <a:t>Knowing and learning are relationships between an individual and the situations </a:t>
            </a:r>
            <a:r>
              <a:rPr lang="en-US" dirty="0" smtClean="0"/>
              <a:t>that he </a:t>
            </a:r>
            <a:r>
              <a:rPr lang="en-US" dirty="0"/>
              <a:t>or she is in</a:t>
            </a:r>
            <a:r>
              <a:rPr lang="en-US" dirty="0" smtClean="0"/>
              <a:t>.</a:t>
            </a:r>
          </a:p>
          <a:p>
            <a:pPr lvl="1">
              <a:spcAft>
                <a:spcPts val="0"/>
              </a:spcAft>
            </a:pPr>
            <a:r>
              <a:rPr lang="en-US" dirty="0"/>
              <a:t>Activities (processes)</a:t>
            </a:r>
          </a:p>
          <a:p>
            <a:pPr lvl="1">
              <a:spcAft>
                <a:spcPts val="0"/>
              </a:spcAft>
            </a:pPr>
            <a:r>
              <a:rPr lang="en-US" dirty="0"/>
              <a:t>Individuals</a:t>
            </a:r>
          </a:p>
          <a:p>
            <a:pPr lvl="1">
              <a:spcAft>
                <a:spcPts val="0"/>
              </a:spcAft>
            </a:pPr>
            <a:r>
              <a:rPr lang="en-US" dirty="0"/>
              <a:t>Artifacts</a:t>
            </a:r>
          </a:p>
          <a:p>
            <a:pPr lvl="1"/>
            <a:r>
              <a:rPr lang="en-US" dirty="0"/>
              <a:t>Sociocultural influences</a:t>
            </a:r>
          </a:p>
          <a:p>
            <a:r>
              <a:rPr lang="en-US" dirty="0" smtClean="0"/>
              <a:t>Another definition of what learning is:</a:t>
            </a:r>
          </a:p>
          <a:p>
            <a:pPr lvl="1"/>
            <a:r>
              <a:rPr lang="en-US" dirty="0" smtClean="0"/>
              <a:t>Knowing </a:t>
            </a:r>
            <a:r>
              <a:rPr lang="en-US" dirty="0"/>
              <a:t>is </a:t>
            </a:r>
            <a:r>
              <a:rPr lang="en-US" dirty="0" smtClean="0"/>
              <a:t>the ability </a:t>
            </a:r>
            <a:r>
              <a:rPr lang="en-US" dirty="0"/>
              <a:t>to interact with other people and things in a situation.</a:t>
            </a:r>
          </a:p>
          <a:p>
            <a:pPr lvl="1"/>
            <a:r>
              <a:rPr lang="en-US" dirty="0"/>
              <a:t>Learning is an improvement in that ability – getting better at participating in a situated activity.</a:t>
            </a:r>
          </a:p>
        </p:txBody>
      </p:sp>
      <p:sp>
        <p:nvSpPr>
          <p:cNvPr id="4" name="Rounded Rectangle 3"/>
          <p:cNvSpPr/>
          <p:nvPr/>
        </p:nvSpPr>
        <p:spPr>
          <a:xfrm>
            <a:off x="9454471" y="5503334"/>
            <a:ext cx="1701209" cy="36576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t>Greeno</a:t>
            </a:r>
            <a:r>
              <a:rPr lang="en-US" b="1" dirty="0"/>
              <a:t>, 1993</a:t>
            </a:r>
          </a:p>
        </p:txBody>
      </p:sp>
    </p:spTree>
    <p:extLst>
      <p:ext uri="{BB962C8B-B14F-4D97-AF65-F5344CB8AC3E}">
        <p14:creationId xmlns:p14="http://schemas.microsoft.com/office/powerpoint/2010/main" val="4214969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perspective – Situated Learning (6)</a:t>
            </a:r>
          </a:p>
        </p:txBody>
      </p:sp>
      <p:pic>
        <p:nvPicPr>
          <p:cNvPr id="4" name="Content Placeholder 3"/>
          <p:cNvPicPr>
            <a:picLocks noGrp="1" noChangeAspect="1"/>
          </p:cNvPicPr>
          <p:nvPr>
            <p:ph idx="1"/>
          </p:nvPr>
        </p:nvPicPr>
        <p:blipFill>
          <a:blip r:embed="rId3"/>
          <a:stretch>
            <a:fillRect/>
          </a:stretch>
        </p:blipFill>
        <p:spPr>
          <a:xfrm>
            <a:off x="1096963" y="2284145"/>
            <a:ext cx="10058400" cy="3146961"/>
          </a:xfrm>
          <a:prstGeom prst="rect">
            <a:avLst/>
          </a:prstGeom>
        </p:spPr>
      </p:pic>
      <p:sp>
        <p:nvSpPr>
          <p:cNvPr id="3" name="Rounded Rectangle 2"/>
          <p:cNvSpPr/>
          <p:nvPr/>
        </p:nvSpPr>
        <p:spPr>
          <a:xfrm>
            <a:off x="9600883" y="5065346"/>
            <a:ext cx="1554480" cy="36576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smtClean="0"/>
              <a:t>Billett</a:t>
            </a:r>
            <a:r>
              <a:rPr lang="en-US" sz="1400" b="1" dirty="0" smtClean="0"/>
              <a:t>, 2009</a:t>
            </a:r>
            <a:endParaRPr lang="en-US" sz="1400" b="1" dirty="0"/>
          </a:p>
        </p:txBody>
      </p:sp>
    </p:spTree>
    <p:extLst>
      <p:ext uri="{BB962C8B-B14F-4D97-AF65-F5344CB8AC3E}">
        <p14:creationId xmlns:p14="http://schemas.microsoft.com/office/powerpoint/2010/main" val="14902960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perspective – Situated Learning (6)</a:t>
            </a:r>
          </a:p>
        </p:txBody>
      </p:sp>
      <p:pic>
        <p:nvPicPr>
          <p:cNvPr id="4" name="Content Placeholder 3"/>
          <p:cNvPicPr>
            <a:picLocks noGrp="1" noChangeAspect="1"/>
          </p:cNvPicPr>
          <p:nvPr>
            <p:ph idx="1"/>
          </p:nvPr>
        </p:nvPicPr>
        <p:blipFill>
          <a:blip r:embed="rId3"/>
          <a:stretch>
            <a:fillRect/>
          </a:stretch>
        </p:blipFill>
        <p:spPr>
          <a:xfrm>
            <a:off x="1096963" y="2284145"/>
            <a:ext cx="10058400" cy="3146961"/>
          </a:xfrm>
          <a:prstGeom prst="rect">
            <a:avLst/>
          </a:prstGeom>
        </p:spPr>
      </p:pic>
      <p:pic>
        <p:nvPicPr>
          <p:cNvPr id="5" name="Picture 4"/>
          <p:cNvPicPr>
            <a:picLocks noChangeAspect="1"/>
          </p:cNvPicPr>
          <p:nvPr/>
        </p:nvPicPr>
        <p:blipFill>
          <a:blip r:embed="rId4"/>
          <a:stretch>
            <a:fillRect/>
          </a:stretch>
        </p:blipFill>
        <p:spPr>
          <a:xfrm>
            <a:off x="9663293" y="5420968"/>
            <a:ext cx="1492070" cy="365760"/>
          </a:xfrm>
          <a:prstGeom prst="rect">
            <a:avLst/>
          </a:prstGeom>
          <a:solidFill>
            <a:srgbClr val="0070C0"/>
          </a:solidFill>
        </p:spPr>
      </p:pic>
    </p:spTree>
    <p:extLst>
      <p:ext uri="{BB962C8B-B14F-4D97-AF65-F5344CB8AC3E}">
        <p14:creationId xmlns:p14="http://schemas.microsoft.com/office/powerpoint/2010/main" val="6921181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perspective – Situated Learning (6)</a:t>
            </a:r>
          </a:p>
        </p:txBody>
      </p:sp>
      <p:pic>
        <p:nvPicPr>
          <p:cNvPr id="4" name="Content Placeholder 3"/>
          <p:cNvPicPr>
            <a:picLocks noGrp="1" noChangeAspect="1"/>
          </p:cNvPicPr>
          <p:nvPr>
            <p:ph idx="1"/>
          </p:nvPr>
        </p:nvPicPr>
        <p:blipFill>
          <a:blip r:embed="rId3"/>
          <a:stretch>
            <a:fillRect/>
          </a:stretch>
        </p:blipFill>
        <p:spPr>
          <a:xfrm>
            <a:off x="1096963" y="2284145"/>
            <a:ext cx="10058400" cy="3146961"/>
          </a:xfrm>
          <a:prstGeom prst="rect">
            <a:avLst/>
          </a:prstGeom>
        </p:spPr>
      </p:pic>
      <p:pic>
        <p:nvPicPr>
          <p:cNvPr id="3" name="Picture 2"/>
          <p:cNvPicPr>
            <a:picLocks noChangeAspect="1"/>
          </p:cNvPicPr>
          <p:nvPr/>
        </p:nvPicPr>
        <p:blipFill>
          <a:blip r:embed="rId4"/>
          <a:stretch>
            <a:fillRect/>
          </a:stretch>
        </p:blipFill>
        <p:spPr>
          <a:xfrm>
            <a:off x="9582459" y="5028735"/>
            <a:ext cx="1572904" cy="402371"/>
          </a:xfrm>
          <a:prstGeom prst="rect">
            <a:avLst/>
          </a:prstGeom>
        </p:spPr>
      </p:pic>
    </p:spTree>
    <p:extLst>
      <p:ext uri="{BB962C8B-B14F-4D97-AF65-F5344CB8AC3E}">
        <p14:creationId xmlns:p14="http://schemas.microsoft.com/office/powerpoint/2010/main" val="21770238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perspective – Situated Learning (6)</a:t>
            </a:r>
          </a:p>
        </p:txBody>
      </p:sp>
      <p:pic>
        <p:nvPicPr>
          <p:cNvPr id="4" name="Content Placeholder 3"/>
          <p:cNvPicPr>
            <a:picLocks noGrp="1" noChangeAspect="1"/>
          </p:cNvPicPr>
          <p:nvPr>
            <p:ph idx="1"/>
          </p:nvPr>
        </p:nvPicPr>
        <p:blipFill>
          <a:blip r:embed="rId3"/>
          <a:stretch>
            <a:fillRect/>
          </a:stretch>
        </p:blipFill>
        <p:spPr>
          <a:xfrm>
            <a:off x="1096963" y="2284145"/>
            <a:ext cx="10058400" cy="3146961"/>
          </a:xfrm>
          <a:prstGeom prst="rect">
            <a:avLst/>
          </a:prstGeom>
        </p:spPr>
      </p:pic>
      <p:sp>
        <p:nvSpPr>
          <p:cNvPr id="6" name="Rounded Rectangle 5"/>
          <p:cNvSpPr/>
          <p:nvPr/>
        </p:nvSpPr>
        <p:spPr>
          <a:xfrm>
            <a:off x="9600883" y="5065346"/>
            <a:ext cx="1554480" cy="36576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smtClean="0"/>
              <a:t>Billett</a:t>
            </a:r>
            <a:r>
              <a:rPr lang="en-US" sz="1400" b="1" dirty="0" smtClean="0"/>
              <a:t>, 2009</a:t>
            </a:r>
            <a:endParaRPr lang="en-US" sz="1400" b="1" dirty="0"/>
          </a:p>
        </p:txBody>
      </p:sp>
    </p:spTree>
    <p:extLst>
      <p:ext uri="{BB962C8B-B14F-4D97-AF65-F5344CB8AC3E}">
        <p14:creationId xmlns:p14="http://schemas.microsoft.com/office/powerpoint/2010/main" val="7305543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perspective – Situated Learning (6)</a:t>
            </a:r>
          </a:p>
        </p:txBody>
      </p:sp>
      <p:pic>
        <p:nvPicPr>
          <p:cNvPr id="4" name="Content Placeholder 3"/>
          <p:cNvPicPr>
            <a:picLocks noGrp="1" noChangeAspect="1"/>
          </p:cNvPicPr>
          <p:nvPr>
            <p:ph idx="1"/>
          </p:nvPr>
        </p:nvPicPr>
        <p:blipFill>
          <a:blip r:embed="rId3"/>
          <a:stretch>
            <a:fillRect/>
          </a:stretch>
        </p:blipFill>
        <p:spPr>
          <a:xfrm>
            <a:off x="1096963" y="2284145"/>
            <a:ext cx="10058400" cy="3146961"/>
          </a:xfrm>
          <a:prstGeom prst="rect">
            <a:avLst/>
          </a:prstGeom>
        </p:spPr>
      </p:pic>
      <p:sp>
        <p:nvSpPr>
          <p:cNvPr id="6" name="Rounded Rectangle 5"/>
          <p:cNvSpPr/>
          <p:nvPr/>
        </p:nvSpPr>
        <p:spPr>
          <a:xfrm>
            <a:off x="9600883" y="5065346"/>
            <a:ext cx="1554480" cy="36576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smtClean="0"/>
              <a:t>Billett</a:t>
            </a:r>
            <a:r>
              <a:rPr lang="en-US" sz="1400" b="1" dirty="0" smtClean="0"/>
              <a:t>, 2009</a:t>
            </a:r>
            <a:endParaRPr lang="en-US" sz="1400" b="1" dirty="0"/>
          </a:p>
        </p:txBody>
      </p:sp>
    </p:spTree>
    <p:extLst>
      <p:ext uri="{BB962C8B-B14F-4D97-AF65-F5344CB8AC3E}">
        <p14:creationId xmlns:p14="http://schemas.microsoft.com/office/powerpoint/2010/main" val="42858560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400" dirty="0" smtClean="0"/>
              <a:t>Another perspective – Situated Learning (6)</a:t>
            </a:r>
            <a:endParaRPr lang="en-US" sz="4400" dirty="0"/>
          </a:p>
        </p:txBody>
      </p:sp>
      <p:sp>
        <p:nvSpPr>
          <p:cNvPr id="5" name="Content Placeholder 4"/>
          <p:cNvSpPr>
            <a:spLocks noGrp="1"/>
          </p:cNvSpPr>
          <p:nvPr>
            <p:ph sz="half" idx="1"/>
          </p:nvPr>
        </p:nvSpPr>
        <p:spPr/>
        <p:txBody>
          <a:bodyPr>
            <a:normAutofit lnSpcReduction="10000"/>
          </a:bodyPr>
          <a:lstStyle/>
          <a:p>
            <a:pPr marL="0" indent="0">
              <a:buNone/>
            </a:pPr>
            <a:r>
              <a:rPr lang="en-US" sz="2400" dirty="0" smtClean="0">
                <a:latin typeface="Calibri" panose="020F0502020204030204" pitchFamily="34" charset="0"/>
              </a:rPr>
              <a:t>The amount of information available to the senses is enormous.</a:t>
            </a:r>
          </a:p>
          <a:p>
            <a:pPr marL="0" indent="0">
              <a:buNone/>
            </a:pPr>
            <a:r>
              <a:rPr lang="en-US" sz="2400" dirty="0" smtClean="0">
                <a:latin typeface="Calibri" panose="020F0502020204030204" pitchFamily="34" charset="0"/>
              </a:rPr>
              <a:t>By the time a clinician has collected information about the “world” he practices in, it has changed. </a:t>
            </a:r>
          </a:p>
          <a:p>
            <a:pPr marL="0" indent="0">
              <a:buNone/>
            </a:pPr>
            <a:r>
              <a:rPr lang="en-US" sz="2400" dirty="0" smtClean="0">
                <a:latin typeface="Calibri" panose="020F0502020204030204" pitchFamily="34" charset="0"/>
              </a:rPr>
              <a:t>The </a:t>
            </a:r>
            <a:r>
              <a:rPr lang="en-US" sz="2400" dirty="0">
                <a:latin typeface="Calibri" panose="020F0502020204030204" pitchFamily="34" charset="0"/>
              </a:rPr>
              <a:t>rapid pace of change is creating an </a:t>
            </a:r>
            <a:r>
              <a:rPr lang="en-US" sz="2400" dirty="0">
                <a:solidFill>
                  <a:srgbClr val="FF0000"/>
                </a:solidFill>
                <a:latin typeface="Calibri" panose="020F0502020204030204" pitchFamily="34" charset="0"/>
              </a:rPr>
              <a:t>ever-expanding gap </a:t>
            </a:r>
            <a:r>
              <a:rPr lang="en-US" sz="2400" dirty="0">
                <a:latin typeface="Calibri" panose="020F0502020204030204" pitchFamily="34" charset="0"/>
              </a:rPr>
              <a:t>between what clinicians </a:t>
            </a:r>
            <a:r>
              <a:rPr lang="en-US" sz="2400" dirty="0">
                <a:solidFill>
                  <a:srgbClr val="FF0000"/>
                </a:solidFill>
                <a:latin typeface="Calibri" panose="020F0502020204030204" pitchFamily="34" charset="0"/>
              </a:rPr>
              <a:t>know, can do, and value at one moment </a:t>
            </a:r>
            <a:r>
              <a:rPr lang="en-US" sz="2400" dirty="0">
                <a:latin typeface="Calibri" panose="020F0502020204030204" pitchFamily="34" charset="0"/>
              </a:rPr>
              <a:t>and what they need to </a:t>
            </a:r>
            <a:r>
              <a:rPr lang="en-US" sz="2400" dirty="0">
                <a:solidFill>
                  <a:srgbClr val="FF0000"/>
                </a:solidFill>
                <a:latin typeface="Calibri" panose="020F0502020204030204" pitchFamily="34" charset="0"/>
              </a:rPr>
              <a:t>know, do, and value at the next moment</a:t>
            </a:r>
            <a:r>
              <a:rPr lang="en-US" sz="2400" dirty="0">
                <a:latin typeface="Calibri" panose="020F0502020204030204" pitchFamily="34" charset="0"/>
              </a:rPr>
              <a:t> in order to continuously provide optimal care.</a:t>
            </a:r>
          </a:p>
          <a:p>
            <a:endParaRPr lang="en-US" dirty="0"/>
          </a:p>
        </p:txBody>
      </p:sp>
      <p:pic>
        <p:nvPicPr>
          <p:cNvPr id="3" name="Content Placeholder 2"/>
          <p:cNvPicPr>
            <a:picLocks noGrp="1" noChangeAspect="1"/>
          </p:cNvPicPr>
          <p:nvPr>
            <p:ph sz="half" idx="2"/>
          </p:nvPr>
        </p:nvPicPr>
        <p:blipFill>
          <a:blip r:embed="rId3"/>
          <a:stretch>
            <a:fillRect/>
          </a:stretch>
        </p:blipFill>
        <p:spPr>
          <a:xfrm>
            <a:off x="6218555" y="1924997"/>
            <a:ext cx="4937125" cy="2465435"/>
          </a:xfrm>
          <a:prstGeom prst="rect">
            <a:avLst/>
          </a:prstGeom>
        </p:spPr>
      </p:pic>
    </p:spTree>
    <p:extLst>
      <p:ext uri="{BB962C8B-B14F-4D97-AF65-F5344CB8AC3E}">
        <p14:creationId xmlns:p14="http://schemas.microsoft.com/office/powerpoint/2010/main" val="19010223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perspective – Situated Learning (6)</a:t>
            </a:r>
          </a:p>
        </p:txBody>
      </p:sp>
      <p:pic>
        <p:nvPicPr>
          <p:cNvPr id="4" name="Content Placeholder 3"/>
          <p:cNvPicPr>
            <a:picLocks noGrp="1" noChangeAspect="1"/>
          </p:cNvPicPr>
          <p:nvPr>
            <p:ph idx="1"/>
          </p:nvPr>
        </p:nvPicPr>
        <p:blipFill>
          <a:blip r:embed="rId3"/>
          <a:stretch>
            <a:fillRect/>
          </a:stretch>
        </p:blipFill>
        <p:spPr>
          <a:xfrm>
            <a:off x="1096963" y="2284145"/>
            <a:ext cx="10058400" cy="3146961"/>
          </a:xfrm>
          <a:prstGeom prst="rect">
            <a:avLst/>
          </a:prstGeom>
        </p:spPr>
      </p:pic>
      <p:pic>
        <p:nvPicPr>
          <p:cNvPr id="3" name="Picture 2"/>
          <p:cNvPicPr>
            <a:picLocks noChangeAspect="1"/>
          </p:cNvPicPr>
          <p:nvPr/>
        </p:nvPicPr>
        <p:blipFill>
          <a:blip r:embed="rId4"/>
          <a:stretch>
            <a:fillRect/>
          </a:stretch>
        </p:blipFill>
        <p:spPr>
          <a:xfrm>
            <a:off x="9582459" y="5028735"/>
            <a:ext cx="1572904" cy="402371"/>
          </a:xfrm>
          <a:prstGeom prst="rect">
            <a:avLst/>
          </a:prstGeom>
        </p:spPr>
      </p:pic>
    </p:spTree>
    <p:extLst>
      <p:ext uri="{BB962C8B-B14F-4D97-AF65-F5344CB8AC3E}">
        <p14:creationId xmlns:p14="http://schemas.microsoft.com/office/powerpoint/2010/main" val="2590460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i="1" dirty="0"/>
              <a:t>Learning objectives</a:t>
            </a:r>
          </a:p>
        </p:txBody>
      </p:sp>
      <p:sp>
        <p:nvSpPr>
          <p:cNvPr id="3" name="Content Placeholder 2"/>
          <p:cNvSpPr>
            <a:spLocks noGrp="1"/>
          </p:cNvSpPr>
          <p:nvPr>
            <p:ph idx="1"/>
          </p:nvPr>
        </p:nvSpPr>
        <p:spPr/>
        <p:txBody>
          <a:bodyPr>
            <a:normAutofit fontScale="92500"/>
          </a:bodyPr>
          <a:lstStyle/>
          <a:p>
            <a:pPr marL="228600" lvl="1" indent="0">
              <a:buNone/>
            </a:pPr>
            <a:r>
              <a:rPr lang="en-US" sz="2800" dirty="0"/>
              <a:t>After participating in this session, you should be able to describe and discuss:</a:t>
            </a:r>
          </a:p>
          <a:p>
            <a:pPr lvl="1"/>
            <a:r>
              <a:rPr lang="en-US" sz="2800" dirty="0"/>
              <a:t>The cognitive basis of predominant conceptions of </a:t>
            </a:r>
            <a:r>
              <a:rPr lang="en-US" sz="2800" dirty="0" smtClean="0"/>
              <a:t>learning in medical education.</a:t>
            </a:r>
            <a:endParaRPr lang="en-US" sz="2800" dirty="0"/>
          </a:p>
          <a:p>
            <a:pPr lvl="1"/>
            <a:r>
              <a:rPr lang="en-US" sz="2800" dirty="0"/>
              <a:t>The role of situated learning theory and practice theory in creating a better understanding of how clinicians learn in </a:t>
            </a:r>
            <a:r>
              <a:rPr lang="en-US" sz="2800" dirty="0" smtClean="0"/>
              <a:t>practice.</a:t>
            </a:r>
            <a:endParaRPr lang="en-US" sz="2800" dirty="0"/>
          </a:p>
          <a:p>
            <a:pPr lvl="1"/>
            <a:r>
              <a:rPr lang="en-US" sz="2800" dirty="0"/>
              <a:t>Prospects for </a:t>
            </a:r>
            <a:r>
              <a:rPr lang="en-US" sz="2800" dirty="0" smtClean="0"/>
              <a:t>using “how clinicians learn in practice” to create a more “authentic” continuing </a:t>
            </a:r>
            <a:r>
              <a:rPr lang="en-US" sz="2800" dirty="0"/>
              <a:t>professional </a:t>
            </a:r>
            <a:r>
              <a:rPr lang="en-US" sz="2800" dirty="0" smtClean="0"/>
              <a:t>development.</a:t>
            </a:r>
          </a:p>
          <a:p>
            <a:pPr lvl="1"/>
            <a:r>
              <a:rPr lang="en-US" sz="2800" dirty="0" smtClean="0"/>
              <a:t>Dilemmas that stand in the way of </a:t>
            </a:r>
            <a:r>
              <a:rPr lang="en-US" sz="2800" dirty="0"/>
              <a:t>achieving that </a:t>
            </a:r>
            <a:r>
              <a:rPr lang="en-US" sz="2800" dirty="0" smtClean="0"/>
              <a:t>future.</a:t>
            </a:r>
            <a:endParaRPr lang="en-US" sz="2600" dirty="0"/>
          </a:p>
          <a:p>
            <a:pPr lvl="1"/>
            <a:endParaRPr lang="en-US" sz="2600" dirty="0"/>
          </a:p>
        </p:txBody>
      </p:sp>
    </p:spTree>
    <p:extLst>
      <p:ext uri="{BB962C8B-B14F-4D97-AF65-F5344CB8AC3E}">
        <p14:creationId xmlns:p14="http://schemas.microsoft.com/office/powerpoint/2010/main" val="33953011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b="1" i="1" dirty="0">
                <a:latin typeface="+mn-lt"/>
              </a:rPr>
              <a:t>Learning in practice: Situated</a:t>
            </a:r>
          </a:p>
        </p:txBody>
      </p:sp>
      <p:sp>
        <p:nvSpPr>
          <p:cNvPr id="13" name="Text Placeholder 12"/>
          <p:cNvSpPr>
            <a:spLocks noGrp="1"/>
          </p:cNvSpPr>
          <p:nvPr>
            <p:ph type="body" idx="1"/>
          </p:nvPr>
        </p:nvSpPr>
        <p:spPr/>
        <p:txBody>
          <a:bodyPr/>
          <a:lstStyle/>
          <a:p>
            <a:pPr algn="ctr"/>
            <a:r>
              <a:rPr lang="en-US" b="1" dirty="0"/>
              <a:t>Practice: Managing obese patients</a:t>
            </a:r>
          </a:p>
        </p:txBody>
      </p:sp>
      <p:pic>
        <p:nvPicPr>
          <p:cNvPr id="10" name="Content Placeholder 9"/>
          <p:cNvPicPr>
            <a:picLocks noGrp="1" noChangeAspect="1"/>
          </p:cNvPicPr>
          <p:nvPr>
            <p:ph sz="half" idx="2"/>
          </p:nvPr>
        </p:nvPicPr>
        <p:blipFill>
          <a:blip r:embed="rId2"/>
          <a:stretch>
            <a:fillRect/>
          </a:stretch>
        </p:blipFill>
        <p:spPr>
          <a:xfrm>
            <a:off x="1304256" y="2582863"/>
            <a:ext cx="4572000" cy="3320899"/>
          </a:xfrm>
          <a:prstGeom prst="rect">
            <a:avLst/>
          </a:prstGeom>
        </p:spPr>
      </p:pic>
      <p:sp>
        <p:nvSpPr>
          <p:cNvPr id="14" name="Text Placeholder 13"/>
          <p:cNvSpPr>
            <a:spLocks noGrp="1"/>
          </p:cNvSpPr>
          <p:nvPr>
            <p:ph type="body" sz="quarter" idx="3"/>
          </p:nvPr>
        </p:nvSpPr>
        <p:spPr/>
        <p:txBody>
          <a:bodyPr/>
          <a:lstStyle/>
          <a:p>
            <a:pPr algn="ctr"/>
            <a:r>
              <a:rPr lang="en-US" b="1" dirty="0"/>
              <a:t>Clinician</a:t>
            </a:r>
          </a:p>
        </p:txBody>
      </p:sp>
      <p:pic>
        <p:nvPicPr>
          <p:cNvPr id="11" name="Content Placeholder 10"/>
          <p:cNvPicPr>
            <a:picLocks noGrp="1" noChangeAspect="1"/>
          </p:cNvPicPr>
          <p:nvPr>
            <p:ph sz="quarter" idx="4"/>
          </p:nvPr>
        </p:nvPicPr>
        <p:blipFill>
          <a:blip r:embed="rId3"/>
          <a:stretch>
            <a:fillRect/>
          </a:stretch>
        </p:blipFill>
        <p:spPr>
          <a:xfrm>
            <a:off x="6218238" y="3260167"/>
            <a:ext cx="4937125" cy="1931517"/>
          </a:xfrm>
          <a:prstGeom prst="rect">
            <a:avLst/>
          </a:prstGeom>
        </p:spPr>
      </p:pic>
      <p:sp>
        <p:nvSpPr>
          <p:cNvPr id="15" name="Right Arrow 14"/>
          <p:cNvSpPr/>
          <p:nvPr/>
        </p:nvSpPr>
        <p:spPr>
          <a:xfrm rot="20840366">
            <a:off x="3750573" y="4647263"/>
            <a:ext cx="2743200"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24876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knowledge – knowing, doing, </a:t>
            </a:r>
            <a:r>
              <a:rPr lang="en-US" dirty="0" smtClean="0"/>
              <a:t>valuing</a:t>
            </a:r>
            <a:endParaRPr lang="en-US" dirty="0"/>
          </a:p>
        </p:txBody>
      </p:sp>
      <p:sp>
        <p:nvSpPr>
          <p:cNvPr id="3" name="Content Placeholder 2"/>
          <p:cNvSpPr>
            <a:spLocks noGrp="1"/>
          </p:cNvSpPr>
          <p:nvPr>
            <p:ph idx="1"/>
          </p:nvPr>
        </p:nvSpPr>
        <p:spPr>
          <a:xfrm>
            <a:off x="1097280" y="1845733"/>
            <a:ext cx="10058400" cy="4329289"/>
          </a:xfrm>
        </p:spPr>
        <p:txBody>
          <a:bodyPr>
            <a:normAutofit lnSpcReduction="10000"/>
          </a:bodyPr>
          <a:lstStyle/>
          <a:p>
            <a:pPr marL="0" indent="0">
              <a:buNone/>
            </a:pPr>
            <a:r>
              <a:rPr lang="en-US" dirty="0"/>
              <a:t>Declarative, procedural, and dispositional knowledge is required for successful work experiences.</a:t>
            </a:r>
          </a:p>
          <a:p>
            <a:r>
              <a:rPr lang="en-US" sz="2600" u="sng" dirty="0"/>
              <a:t>Declarative</a:t>
            </a:r>
            <a:r>
              <a:rPr lang="en-US" sz="2600" dirty="0"/>
              <a:t>– facts, concepts, and propositions which are the kinds of knowledge that people can state – they are declarative knowledge.</a:t>
            </a:r>
          </a:p>
          <a:p>
            <a:r>
              <a:rPr lang="en-US" sz="2600" u="sng" dirty="0"/>
              <a:t>Procedural knowledge </a:t>
            </a:r>
            <a:r>
              <a:rPr lang="en-US" sz="2600" dirty="0"/>
              <a:t>– what people use to achieve goals through thinking and acting.</a:t>
            </a:r>
          </a:p>
          <a:p>
            <a:r>
              <a:rPr lang="en-US" sz="2600" u="sng" dirty="0"/>
              <a:t>Dispositional knowledge</a:t>
            </a:r>
            <a:r>
              <a:rPr lang="en-US" sz="2600" dirty="0"/>
              <a:t> – comprises attitudes, values interests, and intentions that direct and guide an individual’s conscious thinking and acting, and therefore learning.</a:t>
            </a:r>
          </a:p>
          <a:p>
            <a:pPr marL="0" indent="0">
              <a:buNone/>
            </a:pPr>
            <a:r>
              <a:rPr lang="en-US" dirty="0"/>
              <a:t>More comprehensive than and supersedes Bloom’s taxonomies.</a:t>
            </a:r>
          </a:p>
        </p:txBody>
      </p:sp>
      <p:sp>
        <p:nvSpPr>
          <p:cNvPr id="5" name="Rounded Rectangle 4"/>
          <p:cNvSpPr/>
          <p:nvPr/>
        </p:nvSpPr>
        <p:spPr>
          <a:xfrm>
            <a:off x="9692640" y="5900702"/>
            <a:ext cx="1463040" cy="27432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t>Billett</a:t>
            </a:r>
            <a:r>
              <a:rPr lang="en-US" sz="1400" b="1" dirty="0"/>
              <a:t>, 2015</a:t>
            </a:r>
          </a:p>
        </p:txBody>
      </p:sp>
    </p:spTree>
    <p:extLst>
      <p:ext uri="{BB962C8B-B14F-4D97-AF65-F5344CB8AC3E}">
        <p14:creationId xmlns:p14="http://schemas.microsoft.com/office/powerpoint/2010/main" val="40433994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going on </a:t>
            </a:r>
            <a:r>
              <a:rPr lang="en-US" dirty="0" smtClean="0"/>
              <a:t>in the </a:t>
            </a:r>
            <a:r>
              <a:rPr lang="en-US" dirty="0"/>
              <a:t>practice setting? </a:t>
            </a:r>
          </a:p>
        </p:txBody>
      </p:sp>
      <p:sp>
        <p:nvSpPr>
          <p:cNvPr id="3" name="Content Placeholder 2"/>
          <p:cNvSpPr>
            <a:spLocks noGrp="1"/>
          </p:cNvSpPr>
          <p:nvPr>
            <p:ph idx="1"/>
          </p:nvPr>
        </p:nvSpPr>
        <p:spPr/>
        <p:txBody>
          <a:bodyPr>
            <a:normAutofit fontScale="47500" lnSpcReduction="20000"/>
          </a:bodyPr>
          <a:lstStyle/>
          <a:p>
            <a:pPr marL="228600" indent="-228600">
              <a:lnSpc>
                <a:spcPct val="110000"/>
              </a:lnSpc>
              <a:spcBef>
                <a:spcPts val="600"/>
              </a:spcBef>
              <a:spcAft>
                <a:spcPts val="600"/>
              </a:spcAft>
            </a:pPr>
            <a:r>
              <a:rPr lang="en-US" sz="5100" dirty="0"/>
              <a:t>At the same time that situated cognition theories were gaining increasing acceptance, “practice theory” was becoming increasingly important in the field of organizational studies.</a:t>
            </a:r>
          </a:p>
          <a:p>
            <a:pPr marL="521208" lvl="1" indent="-228600">
              <a:lnSpc>
                <a:spcPct val="110000"/>
              </a:lnSpc>
              <a:spcBef>
                <a:spcPts val="600"/>
              </a:spcBef>
              <a:spcAft>
                <a:spcPts val="600"/>
              </a:spcAft>
            </a:pPr>
            <a:r>
              <a:rPr lang="en-US" sz="4200" dirty="0"/>
              <a:t>“Practice” is a commonly used term in the field of medicine – for example, the medicine practice on the sixth floor of the Doctors Building.</a:t>
            </a:r>
          </a:p>
          <a:p>
            <a:pPr marL="521208" lvl="1" indent="-228600">
              <a:lnSpc>
                <a:spcPct val="110000"/>
              </a:lnSpc>
              <a:spcBef>
                <a:spcPts val="600"/>
              </a:spcBef>
              <a:spcAft>
                <a:spcPts val="600"/>
              </a:spcAft>
            </a:pPr>
            <a:r>
              <a:rPr lang="en-US" sz="4200" dirty="0"/>
              <a:t>In practice theory, however, “practice” is more the “practice of medicine” than the medicine practice on the sixth floor.</a:t>
            </a:r>
          </a:p>
          <a:p>
            <a:pPr marL="521208" lvl="1" indent="-228600">
              <a:lnSpc>
                <a:spcPct val="110000"/>
              </a:lnSpc>
              <a:spcBef>
                <a:spcPts val="600"/>
              </a:spcBef>
              <a:spcAft>
                <a:spcPts val="600"/>
              </a:spcAft>
            </a:pPr>
            <a:r>
              <a:rPr lang="en-US" sz="4200" dirty="0"/>
              <a:t>The medicine practice on the sixth floor is the </a:t>
            </a:r>
            <a:r>
              <a:rPr lang="en-US" sz="4200" i="1" dirty="0"/>
              <a:t>site</a:t>
            </a:r>
            <a:r>
              <a:rPr lang="en-US" sz="4200" dirty="0"/>
              <a:t> where the practice of medicine occurs. </a:t>
            </a:r>
          </a:p>
          <a:p>
            <a:pPr marL="521208" lvl="1" indent="-228600">
              <a:lnSpc>
                <a:spcPct val="110000"/>
              </a:lnSpc>
              <a:spcBef>
                <a:spcPts val="600"/>
              </a:spcBef>
              <a:spcAft>
                <a:spcPts val="600"/>
              </a:spcAft>
            </a:pPr>
            <a:r>
              <a:rPr lang="en-US" sz="4200" dirty="0"/>
              <a:t>In practice theory, “practice” is the term that represents a “shared way of doing things” that a group of individuals have reached consensus about. </a:t>
            </a:r>
          </a:p>
          <a:p>
            <a:endParaRPr lang="en-US" dirty="0"/>
          </a:p>
        </p:txBody>
      </p:sp>
    </p:spTree>
    <p:extLst>
      <p:ext uri="{BB962C8B-B14F-4D97-AF65-F5344CB8AC3E}">
        <p14:creationId xmlns:p14="http://schemas.microsoft.com/office/powerpoint/2010/main" val="26281458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going on </a:t>
            </a:r>
            <a:r>
              <a:rPr lang="en-US" dirty="0" smtClean="0"/>
              <a:t>in the </a:t>
            </a:r>
            <a:r>
              <a:rPr lang="en-US" dirty="0"/>
              <a:t>practice setting? </a:t>
            </a:r>
          </a:p>
        </p:txBody>
      </p:sp>
      <p:sp>
        <p:nvSpPr>
          <p:cNvPr id="3" name="Content Placeholder 2"/>
          <p:cNvSpPr>
            <a:spLocks noGrp="1"/>
          </p:cNvSpPr>
          <p:nvPr>
            <p:ph idx="1"/>
          </p:nvPr>
        </p:nvSpPr>
        <p:spPr/>
        <p:txBody>
          <a:bodyPr>
            <a:normAutofit fontScale="92500"/>
          </a:bodyPr>
          <a:lstStyle/>
          <a:p>
            <a:pPr marL="228600" indent="-228600">
              <a:lnSpc>
                <a:spcPct val="100000"/>
              </a:lnSpc>
              <a:spcBef>
                <a:spcPts val="600"/>
              </a:spcBef>
              <a:spcAft>
                <a:spcPts val="600"/>
              </a:spcAft>
            </a:pPr>
            <a:r>
              <a:rPr lang="en-US" dirty="0"/>
              <a:t>A practice consists of activities (processes), individuals, artifacts, and sociocultural influences which are in continuous dynamic interaction.</a:t>
            </a:r>
          </a:p>
          <a:p>
            <a:pPr marL="228600" indent="-228600">
              <a:lnSpc>
                <a:spcPct val="100000"/>
              </a:lnSpc>
              <a:spcBef>
                <a:spcPts val="600"/>
              </a:spcBef>
              <a:spcAft>
                <a:spcPts val="600"/>
              </a:spcAft>
            </a:pPr>
            <a:r>
              <a:rPr lang="en-US" dirty="0"/>
              <a:t>A practice of medicine consists of:</a:t>
            </a:r>
          </a:p>
          <a:p>
            <a:pPr lvl="1"/>
            <a:r>
              <a:rPr lang="en-US" dirty="0"/>
              <a:t>Doctors, nurses, other health professionals and office staff.</a:t>
            </a:r>
          </a:p>
          <a:p>
            <a:pPr lvl="1"/>
            <a:r>
              <a:rPr lang="en-US" dirty="0"/>
              <a:t>What they do to provide health care services to people who seek those services.</a:t>
            </a:r>
          </a:p>
          <a:p>
            <a:pPr lvl="1"/>
            <a:r>
              <a:rPr lang="en-US" dirty="0"/>
              <a:t>The things they use to plan, coordinate, deliver, record and monitor the provision of those services.</a:t>
            </a:r>
          </a:p>
          <a:p>
            <a:pPr lvl="1"/>
            <a:r>
              <a:rPr lang="en-US" dirty="0"/>
              <a:t>The socio-cultural influences that color patterns of work and interpersonal relations. </a:t>
            </a:r>
          </a:p>
          <a:p>
            <a:endParaRPr lang="en-US" dirty="0"/>
          </a:p>
        </p:txBody>
      </p:sp>
    </p:spTree>
    <p:extLst>
      <p:ext uri="{BB962C8B-B14F-4D97-AF65-F5344CB8AC3E}">
        <p14:creationId xmlns:p14="http://schemas.microsoft.com/office/powerpoint/2010/main" val="36470479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going on </a:t>
            </a:r>
            <a:r>
              <a:rPr lang="en-US" dirty="0" smtClean="0"/>
              <a:t>in the </a:t>
            </a:r>
            <a:r>
              <a:rPr lang="en-US" dirty="0"/>
              <a:t>practice setting? </a:t>
            </a:r>
          </a:p>
        </p:txBody>
      </p:sp>
      <p:sp>
        <p:nvSpPr>
          <p:cNvPr id="3" name="Content Placeholder 2"/>
          <p:cNvSpPr>
            <a:spLocks noGrp="1"/>
          </p:cNvSpPr>
          <p:nvPr>
            <p:ph idx="1"/>
          </p:nvPr>
        </p:nvSpPr>
        <p:spPr/>
        <p:txBody>
          <a:bodyPr>
            <a:normAutofit fontScale="70000" lnSpcReduction="20000"/>
          </a:bodyPr>
          <a:lstStyle/>
          <a:p>
            <a:pPr marL="0" indent="0">
              <a:lnSpc>
                <a:spcPct val="110000"/>
              </a:lnSpc>
              <a:spcBef>
                <a:spcPts val="600"/>
              </a:spcBef>
              <a:spcAft>
                <a:spcPts val="600"/>
              </a:spcAft>
              <a:buNone/>
            </a:pPr>
            <a:r>
              <a:rPr lang="en-US" dirty="0"/>
              <a:t>The practice of medicine has four main elements.</a:t>
            </a:r>
          </a:p>
          <a:p>
            <a:pPr marL="228600" indent="-228600">
              <a:lnSpc>
                <a:spcPct val="110000"/>
              </a:lnSpc>
            </a:pPr>
            <a:r>
              <a:rPr lang="en-US" u="sng" dirty="0"/>
              <a:t>Purpose</a:t>
            </a:r>
            <a:r>
              <a:rPr lang="en-US" dirty="0"/>
              <a:t>: the activities of the practice of medicine are organized to accomplish the goal of providing the best possible healthcare services to patients.</a:t>
            </a:r>
          </a:p>
          <a:p>
            <a:pPr marL="228600" indent="-228600">
              <a:lnSpc>
                <a:spcPct val="110000"/>
              </a:lnSpc>
            </a:pPr>
            <a:r>
              <a:rPr lang="en-US" u="sng" dirty="0"/>
              <a:t>Practical understanding</a:t>
            </a:r>
            <a:r>
              <a:rPr lang="en-US" dirty="0"/>
              <a:t>: knowing what to do, how to do it, when to do it and why to do it.</a:t>
            </a:r>
          </a:p>
          <a:p>
            <a:pPr marL="228600" indent="-228600">
              <a:lnSpc>
                <a:spcPct val="110000"/>
              </a:lnSpc>
            </a:pPr>
            <a:r>
              <a:rPr lang="en-US" u="sng" dirty="0"/>
              <a:t>Rules</a:t>
            </a:r>
            <a:r>
              <a:rPr lang="en-US" dirty="0"/>
              <a:t>: explicit formulations, principles, precepts, and instructions that direct people to perform certain activities at certain times and in conjunction with other people.</a:t>
            </a:r>
          </a:p>
          <a:p>
            <a:pPr marL="228600" indent="-228600">
              <a:lnSpc>
                <a:spcPct val="110000"/>
              </a:lnSpc>
            </a:pPr>
            <a:r>
              <a:rPr lang="en-US" u="sng" dirty="0"/>
              <a:t>General understandings</a:t>
            </a:r>
            <a:r>
              <a:rPr lang="en-US" dirty="0"/>
              <a:t>: Collective system of dispositions that individuals or groups have that deeply internalized societal or field-specific presuppositions that “go without saying” and are not up for negotiation.</a:t>
            </a:r>
          </a:p>
          <a:p>
            <a:pPr marL="0" indent="0">
              <a:lnSpc>
                <a:spcPct val="110000"/>
              </a:lnSpc>
              <a:buNone/>
            </a:pPr>
            <a:r>
              <a:rPr lang="en-US" dirty="0"/>
              <a:t>Within each practice, there is agency, the human capacity to act, that emerges from the complex interaction of these four </a:t>
            </a:r>
            <a:r>
              <a:rPr lang="en-US" dirty="0" smtClean="0"/>
              <a:t>elements and the individual.</a:t>
            </a:r>
            <a:endParaRPr lang="en-US" dirty="0"/>
          </a:p>
          <a:p>
            <a:endParaRPr lang="en-US" dirty="0"/>
          </a:p>
        </p:txBody>
      </p:sp>
      <p:sp>
        <p:nvSpPr>
          <p:cNvPr id="4" name="Rounded Rectangle 3"/>
          <p:cNvSpPr/>
          <p:nvPr/>
        </p:nvSpPr>
        <p:spPr>
          <a:xfrm>
            <a:off x="9439769" y="5879255"/>
            <a:ext cx="1715911" cy="27206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t>Schatzki</a:t>
            </a:r>
            <a:r>
              <a:rPr lang="en-US" sz="1400" b="1" dirty="0"/>
              <a:t>, 2002, 2012</a:t>
            </a:r>
          </a:p>
        </p:txBody>
      </p:sp>
    </p:spTree>
    <p:extLst>
      <p:ext uri="{BB962C8B-B14F-4D97-AF65-F5344CB8AC3E}">
        <p14:creationId xmlns:p14="http://schemas.microsoft.com/office/powerpoint/2010/main" val="3199650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going on in the practice setting?</a:t>
            </a:r>
          </a:p>
        </p:txBody>
      </p:sp>
      <p:sp>
        <p:nvSpPr>
          <p:cNvPr id="3" name="Content Placeholder 2"/>
          <p:cNvSpPr>
            <a:spLocks noGrp="1"/>
          </p:cNvSpPr>
          <p:nvPr>
            <p:ph idx="1"/>
          </p:nvPr>
        </p:nvSpPr>
        <p:spPr>
          <a:xfrm>
            <a:off x="1097280" y="1845733"/>
            <a:ext cx="10058400" cy="4182533"/>
          </a:xfrm>
        </p:spPr>
        <p:txBody>
          <a:bodyPr>
            <a:normAutofit fontScale="92500" lnSpcReduction="10000"/>
          </a:bodyPr>
          <a:lstStyle/>
          <a:p>
            <a:pPr marL="228600" indent="-228600">
              <a:buFont typeface="Arial" panose="020B0604020202020204" pitchFamily="34" charset="0"/>
              <a:buChar char="•"/>
            </a:pPr>
            <a:r>
              <a:rPr lang="en-US" sz="2400" dirty="0"/>
              <a:t>Practices of medicine are local professional complex adaptive systems. </a:t>
            </a:r>
          </a:p>
          <a:p>
            <a:pPr marL="228600" indent="-228600">
              <a:buFont typeface="Arial" panose="020B0604020202020204" pitchFamily="34" charset="0"/>
              <a:buChar char="•"/>
            </a:pPr>
            <a:r>
              <a:rPr lang="en-US" sz="2400" dirty="0"/>
              <a:t>They are dynamic bounded webs of diverse agents interacting non-linearly.</a:t>
            </a:r>
          </a:p>
          <a:p>
            <a:pPr marL="457200" lvl="1" indent="-228600">
              <a:buFont typeface="Arial" panose="020B0604020202020204" pitchFamily="34" charset="0"/>
              <a:buChar char="•"/>
            </a:pPr>
            <a:r>
              <a:rPr lang="en-US" sz="2000" dirty="0"/>
              <a:t>Dynamic - Continual presence of multiple interactions and their accompanying surprises, challenges, and responses, both within the practice and between the practice and its environment – microsystem; mesosystem; </a:t>
            </a:r>
            <a:r>
              <a:rPr lang="en-US" sz="2000" dirty="0" err="1"/>
              <a:t>macrosystem</a:t>
            </a:r>
            <a:r>
              <a:rPr lang="en-US" sz="2000" dirty="0"/>
              <a:t>. (Godfrey, 2008)</a:t>
            </a:r>
          </a:p>
          <a:p>
            <a:pPr marL="457200" lvl="1" indent="-228600">
              <a:buFont typeface="Arial" panose="020B0604020202020204" pitchFamily="34" charset="0"/>
              <a:buChar char="•"/>
            </a:pPr>
            <a:r>
              <a:rPr lang="en-US" sz="2000" dirty="0"/>
              <a:t>Bounded – defining purpose: delivering best possible health care services</a:t>
            </a:r>
          </a:p>
          <a:p>
            <a:pPr marL="457200" lvl="1" indent="-228600">
              <a:buFont typeface="Arial" panose="020B0604020202020204" pitchFamily="34" charset="0"/>
              <a:buChar char="•"/>
            </a:pPr>
            <a:r>
              <a:rPr lang="en-US" sz="2000" dirty="0"/>
              <a:t>Web – multiple interconnections</a:t>
            </a:r>
          </a:p>
          <a:p>
            <a:pPr marL="457200" lvl="1" indent="-228600">
              <a:buFont typeface="Arial" panose="020B0604020202020204" pitchFamily="34" charset="0"/>
              <a:buChar char="•"/>
            </a:pPr>
            <a:r>
              <a:rPr lang="en-US" sz="2000" dirty="0"/>
              <a:t>Agents – people who act in the system and have the capability to exchange information, learn, and adjust their behaviors – no one agent can understand </a:t>
            </a:r>
            <a:r>
              <a:rPr lang="en-US" sz="2000"/>
              <a:t>and/or </a:t>
            </a:r>
            <a:r>
              <a:rPr lang="en-US" sz="2000" smtClean="0"/>
              <a:t>do everything </a:t>
            </a:r>
            <a:r>
              <a:rPr lang="en-US" sz="2000" dirty="0"/>
              <a:t>that is happening in the practice</a:t>
            </a:r>
          </a:p>
          <a:p>
            <a:pPr marL="457200" lvl="1" indent="-228600">
              <a:buFont typeface="Arial" panose="020B0604020202020204" pitchFamily="34" charset="0"/>
              <a:buChar char="•"/>
            </a:pPr>
            <a:r>
              <a:rPr lang="en-US" sz="2000" dirty="0"/>
              <a:t>Professional – application of socially defined professional values and professionally defined expertise to the health problems presented by patients</a:t>
            </a:r>
          </a:p>
        </p:txBody>
      </p:sp>
      <p:sp>
        <p:nvSpPr>
          <p:cNvPr id="4" name="Rounded Rectangle 3"/>
          <p:cNvSpPr/>
          <p:nvPr/>
        </p:nvSpPr>
        <p:spPr>
          <a:xfrm>
            <a:off x="9191415" y="5644444"/>
            <a:ext cx="1964265" cy="38382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Miller, 2001, 1988</a:t>
            </a:r>
          </a:p>
        </p:txBody>
      </p:sp>
    </p:spTree>
    <p:extLst>
      <p:ext uri="{BB962C8B-B14F-4D97-AF65-F5344CB8AC3E}">
        <p14:creationId xmlns:p14="http://schemas.microsoft.com/office/powerpoint/2010/main" val="9379199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Knowing in practice</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In practice theory, the term “knowledge” has been replaced by the term “knowing”.  </a:t>
            </a:r>
          </a:p>
          <a:p>
            <a:pPr>
              <a:buFont typeface="Arial" panose="020B0604020202020204" pitchFamily="34" charset="0"/>
              <a:buChar char="•"/>
            </a:pPr>
            <a:r>
              <a:rPr lang="en-US" dirty="0"/>
              <a:t>“Knowing” signifies a process and like any process “knowing” can unfold over time.</a:t>
            </a:r>
          </a:p>
          <a:p>
            <a:pPr>
              <a:buFont typeface="Arial" panose="020B0604020202020204" pitchFamily="34" charset="0"/>
              <a:buChar char="•"/>
            </a:pPr>
            <a:r>
              <a:rPr lang="en-US" dirty="0"/>
              <a:t>The use of the term “knowing” has led to its use as an “activity” in </a:t>
            </a:r>
            <a:r>
              <a:rPr lang="en-US" dirty="0" smtClean="0"/>
              <a:t>practice theory studies.</a:t>
            </a:r>
            <a:endParaRPr lang="en-US" dirty="0"/>
          </a:p>
          <a:p>
            <a:pPr>
              <a:buFont typeface="Arial" panose="020B0604020202020204" pitchFamily="34" charset="0"/>
              <a:buChar char="•"/>
            </a:pPr>
            <a:r>
              <a:rPr lang="en-US" dirty="0"/>
              <a:t>Knowing in practice is always a combination of declarative, procedural, and dispositional knowing.</a:t>
            </a:r>
          </a:p>
        </p:txBody>
      </p:sp>
    </p:spTree>
    <p:extLst>
      <p:ext uri="{BB962C8B-B14F-4D97-AF65-F5344CB8AC3E}">
        <p14:creationId xmlns:p14="http://schemas.microsoft.com/office/powerpoint/2010/main" val="14223123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in practice</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Opportunities for learning in practice emerge from the </a:t>
            </a:r>
            <a:r>
              <a:rPr lang="en-US" i="1" dirty="0">
                <a:solidFill>
                  <a:schemeClr val="accent2">
                    <a:lumMod val="75000"/>
                  </a:schemeClr>
                </a:solidFill>
              </a:rPr>
              <a:t>contingently</a:t>
            </a:r>
            <a:r>
              <a:rPr lang="en-US" dirty="0"/>
              <a:t> formed patterns of understandings and interactions when agents enact the practical and situated work activities with others, often using material resources in their environment. (</a:t>
            </a:r>
            <a:r>
              <a:rPr lang="en-US" dirty="0" err="1"/>
              <a:t>Boud</a:t>
            </a:r>
            <a:r>
              <a:rPr lang="en-US" dirty="0"/>
              <a:t>, 2010)</a:t>
            </a:r>
          </a:p>
          <a:p>
            <a:pPr>
              <a:buFont typeface="Arial" panose="020B0604020202020204" pitchFamily="34" charset="0"/>
              <a:buChar char="•"/>
            </a:pPr>
            <a:r>
              <a:rPr lang="en-US" dirty="0"/>
              <a:t>When learning in practice occurs, it emerges from a </a:t>
            </a:r>
            <a:r>
              <a:rPr lang="en-US" i="1" dirty="0">
                <a:solidFill>
                  <a:schemeClr val="accent2">
                    <a:lumMod val="75000"/>
                  </a:schemeClr>
                </a:solidFill>
              </a:rPr>
              <a:t>congruence of goals </a:t>
            </a:r>
            <a:r>
              <a:rPr lang="en-US" dirty="0"/>
              <a:t>(providing the best possible health care services) providing an opportunity for an agent to activate participation through knowing. </a:t>
            </a:r>
          </a:p>
        </p:txBody>
      </p:sp>
    </p:spTree>
    <p:extLst>
      <p:ext uri="{BB962C8B-B14F-4D97-AF65-F5344CB8AC3E}">
        <p14:creationId xmlns:p14="http://schemas.microsoft.com/office/powerpoint/2010/main" val="9688490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in practice</a:t>
            </a: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a:t>In a clinical encounter, a clinician, who is one of the agents in the practice in which the encounter takes place, engages with the practice to perform the activity he is expected to perform.</a:t>
            </a:r>
          </a:p>
          <a:p>
            <a:pPr marL="514350" indent="-514350">
              <a:buFont typeface="+mj-lt"/>
              <a:buAutoNum type="arabicPeriod"/>
            </a:pPr>
            <a:r>
              <a:rPr lang="en-US" dirty="0"/>
              <a:t>The clinical encounter is an “activity” of the “practice”.</a:t>
            </a:r>
          </a:p>
          <a:p>
            <a:pPr marL="514350" indent="-514350">
              <a:buFont typeface="+mj-lt"/>
              <a:buAutoNum type="arabicPeriod"/>
            </a:pPr>
            <a:r>
              <a:rPr lang="en-US" dirty="0"/>
              <a:t>A relationship forms with a patient, who is also one of the agents in the practice in which the encounter takes place.</a:t>
            </a:r>
          </a:p>
          <a:p>
            <a:pPr marL="514350" indent="-514350">
              <a:buFont typeface="+mj-lt"/>
              <a:buAutoNum type="arabicPeriod"/>
            </a:pPr>
            <a:r>
              <a:rPr lang="en-US" dirty="0"/>
              <a:t>The clinician is expected to have “knowing” (the integration of what to do, how to do it, and values) to perform his role in accomplishing the goal of the practice (provide the very best possible health care services to people who seek them).</a:t>
            </a:r>
          </a:p>
        </p:txBody>
      </p:sp>
    </p:spTree>
    <p:extLst>
      <p:ext uri="{BB962C8B-B14F-4D97-AF65-F5344CB8AC3E}">
        <p14:creationId xmlns:p14="http://schemas.microsoft.com/office/powerpoint/2010/main" val="27644743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in practice</a:t>
            </a:r>
          </a:p>
        </p:txBody>
      </p:sp>
      <p:sp>
        <p:nvSpPr>
          <p:cNvPr id="3" name="Content Placeholder 2"/>
          <p:cNvSpPr>
            <a:spLocks noGrp="1"/>
          </p:cNvSpPr>
          <p:nvPr>
            <p:ph idx="1"/>
          </p:nvPr>
        </p:nvSpPr>
        <p:spPr/>
        <p:txBody>
          <a:bodyPr/>
          <a:lstStyle/>
          <a:p>
            <a:pPr marL="457200" indent="-457200">
              <a:buFont typeface="+mj-lt"/>
              <a:buAutoNum type="arabicPeriod" startAt="5"/>
            </a:pPr>
            <a:r>
              <a:rPr lang="en-US" dirty="0"/>
              <a:t>The clinician is participating (by knowing) in the practice as are the patient, the receptionist and the intake nurse. </a:t>
            </a:r>
          </a:p>
          <a:p>
            <a:pPr marL="457200" indent="-457200">
              <a:buFont typeface="+mj-lt"/>
              <a:buAutoNum type="arabicPeriod" startAt="5"/>
            </a:pPr>
            <a:r>
              <a:rPr lang="en-US" dirty="0"/>
              <a:t>There are artifacts in the practice that serve as extensions of the clinician’s knowing:</a:t>
            </a:r>
          </a:p>
          <a:p>
            <a:pPr marL="685800" lvl="1"/>
            <a:r>
              <a:rPr lang="en-US" dirty="0"/>
              <a:t>The health record.</a:t>
            </a:r>
          </a:p>
          <a:p>
            <a:pPr marL="685800" lvl="1"/>
            <a:r>
              <a:rPr lang="en-US" dirty="0"/>
              <a:t>The variety of instruments that the intake nurse or the clinician may use to acquire data from the patient.</a:t>
            </a:r>
          </a:p>
          <a:p>
            <a:pPr marL="685800" lvl="1"/>
            <a:r>
              <a:rPr lang="en-US" dirty="0"/>
              <a:t>The paperwork provided by the receptionist and completed by the patient.</a:t>
            </a:r>
          </a:p>
        </p:txBody>
      </p:sp>
    </p:spTree>
    <p:extLst>
      <p:ext uri="{BB962C8B-B14F-4D97-AF65-F5344CB8AC3E}">
        <p14:creationId xmlns:p14="http://schemas.microsoft.com/office/powerpoint/2010/main" val="13542848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learning?</a:t>
            </a:r>
            <a:endParaRPr lang="en-US" dirty="0"/>
          </a:p>
        </p:txBody>
      </p:sp>
      <p:pic>
        <p:nvPicPr>
          <p:cNvPr id="4" name="Content Placeholder 3"/>
          <p:cNvPicPr>
            <a:picLocks noGrp="1" noChangeAspect="1"/>
          </p:cNvPicPr>
          <p:nvPr>
            <p:ph idx="1"/>
          </p:nvPr>
        </p:nvPicPr>
        <p:blipFill>
          <a:blip r:embed="rId3"/>
          <a:stretch>
            <a:fillRect/>
          </a:stretch>
        </p:blipFill>
        <p:spPr>
          <a:xfrm>
            <a:off x="2998694" y="1846263"/>
            <a:ext cx="5807355" cy="4299043"/>
          </a:xfrm>
          <a:prstGeom prst="rect">
            <a:avLst/>
          </a:prstGeom>
        </p:spPr>
      </p:pic>
    </p:spTree>
    <p:extLst>
      <p:ext uri="{BB962C8B-B14F-4D97-AF65-F5344CB8AC3E}">
        <p14:creationId xmlns:p14="http://schemas.microsoft.com/office/powerpoint/2010/main" val="32917567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in practice</a:t>
            </a:r>
          </a:p>
        </p:txBody>
      </p:sp>
      <p:sp>
        <p:nvSpPr>
          <p:cNvPr id="3" name="Content Placeholder 2"/>
          <p:cNvSpPr>
            <a:spLocks noGrp="1"/>
          </p:cNvSpPr>
          <p:nvPr>
            <p:ph idx="1"/>
          </p:nvPr>
        </p:nvSpPr>
        <p:spPr/>
        <p:txBody>
          <a:bodyPr>
            <a:normAutofit fontScale="62500" lnSpcReduction="20000"/>
          </a:bodyPr>
          <a:lstStyle/>
          <a:p>
            <a:pPr marL="457200" indent="-457200">
              <a:lnSpc>
                <a:spcPct val="110000"/>
              </a:lnSpc>
              <a:buFont typeface="+mj-lt"/>
              <a:buAutoNum type="arabicPeriod" startAt="7"/>
            </a:pPr>
            <a:r>
              <a:rPr lang="en-US" sz="3400" dirty="0"/>
              <a:t>As an activity in this practice, </a:t>
            </a:r>
            <a:r>
              <a:rPr lang="en-US" sz="3400" dirty="0" smtClean="0"/>
              <a:t>the clinical encounter </a:t>
            </a:r>
            <a:r>
              <a:rPr lang="en-US" sz="3400" dirty="0"/>
              <a:t>has four main elements.</a:t>
            </a:r>
          </a:p>
          <a:p>
            <a:pPr marL="800100" lvl="1" indent="-342900">
              <a:lnSpc>
                <a:spcPct val="110000"/>
              </a:lnSpc>
            </a:pPr>
            <a:r>
              <a:rPr lang="en-US" sz="3400" u="sng" dirty="0"/>
              <a:t>Purpose</a:t>
            </a:r>
            <a:r>
              <a:rPr lang="en-US" sz="3400" dirty="0"/>
              <a:t>: the clinical transaction is organized to accomplish the goal of providing the best possible healthcare services to patients.</a:t>
            </a:r>
          </a:p>
          <a:p>
            <a:pPr marL="800100" lvl="1" indent="-342900">
              <a:lnSpc>
                <a:spcPct val="110000"/>
              </a:lnSpc>
            </a:pPr>
            <a:r>
              <a:rPr lang="en-US" sz="3400" dirty="0"/>
              <a:t>The agents in the clinical transaction have a </a:t>
            </a:r>
            <a:r>
              <a:rPr lang="en-US" sz="3400" u="sng" dirty="0"/>
              <a:t>practical understanding</a:t>
            </a:r>
            <a:r>
              <a:rPr lang="en-US" sz="3400" dirty="0"/>
              <a:t> of what to do, how to do it, when to do it and why to do it.</a:t>
            </a:r>
          </a:p>
          <a:p>
            <a:pPr marL="800100" lvl="1" indent="-342900">
              <a:lnSpc>
                <a:spcPct val="110000"/>
              </a:lnSpc>
            </a:pPr>
            <a:r>
              <a:rPr lang="en-US" sz="3400" u="sng" dirty="0"/>
              <a:t>Rules</a:t>
            </a:r>
            <a:r>
              <a:rPr lang="en-US" sz="3400" dirty="0"/>
              <a:t>: there are explicit formulations, principles, precepts, and instructions that direct agents to perform certain activities at certain times and in conjunction with other agents and artifacts.</a:t>
            </a:r>
          </a:p>
          <a:p>
            <a:pPr marL="800100" lvl="1" indent="-342900">
              <a:lnSpc>
                <a:spcPct val="110000"/>
              </a:lnSpc>
            </a:pPr>
            <a:r>
              <a:rPr lang="en-US" sz="3400" u="sng" dirty="0"/>
              <a:t>General understandings</a:t>
            </a:r>
            <a:r>
              <a:rPr lang="en-US" sz="3400" dirty="0"/>
              <a:t>: There is a collective system of dispositions that the agents have that are deeply internalized societal or medicine presuppositions that “go without saying” and are not up for negotiation</a:t>
            </a:r>
            <a:r>
              <a:rPr lang="en-US" sz="3400" dirty="0" smtClean="0"/>
              <a:t>.</a:t>
            </a:r>
            <a:endParaRPr lang="en-US" sz="3400" dirty="0"/>
          </a:p>
        </p:txBody>
      </p:sp>
    </p:spTree>
    <p:extLst>
      <p:ext uri="{BB962C8B-B14F-4D97-AF65-F5344CB8AC3E}">
        <p14:creationId xmlns:p14="http://schemas.microsoft.com/office/powerpoint/2010/main" val="252560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in practice</a:t>
            </a:r>
          </a:p>
        </p:txBody>
      </p:sp>
      <p:sp>
        <p:nvSpPr>
          <p:cNvPr id="3" name="Content Placeholder 2"/>
          <p:cNvSpPr>
            <a:spLocks noGrp="1"/>
          </p:cNvSpPr>
          <p:nvPr>
            <p:ph idx="1"/>
          </p:nvPr>
        </p:nvSpPr>
        <p:spPr>
          <a:xfrm>
            <a:off x="1097280" y="1845733"/>
            <a:ext cx="10058400" cy="4317999"/>
          </a:xfrm>
        </p:spPr>
        <p:txBody>
          <a:bodyPr>
            <a:normAutofit lnSpcReduction="10000"/>
          </a:bodyPr>
          <a:lstStyle/>
          <a:p>
            <a:pPr marL="457200" indent="-457200">
              <a:buFont typeface="+mj-lt"/>
              <a:buAutoNum type="arabicPeriod" startAt="8"/>
            </a:pPr>
            <a:r>
              <a:rPr lang="en-US" sz="2400" dirty="0"/>
              <a:t>There are </a:t>
            </a:r>
            <a:r>
              <a:rPr lang="en-US" sz="2400" dirty="0">
                <a:solidFill>
                  <a:schemeClr val="accent2">
                    <a:lumMod val="75000"/>
                  </a:schemeClr>
                </a:solidFill>
              </a:rPr>
              <a:t>three possible learning outcomes</a:t>
            </a:r>
            <a:r>
              <a:rPr lang="en-US" sz="2400" dirty="0"/>
              <a:t> for the clinician as the result of his activities and the relationships that were performed in this clinical encounter:</a:t>
            </a:r>
          </a:p>
          <a:p>
            <a:pPr marL="685800" lvl="1"/>
            <a:r>
              <a:rPr lang="en-US" sz="2000" dirty="0"/>
              <a:t>His “knowing” was </a:t>
            </a:r>
            <a:r>
              <a:rPr lang="en-US" sz="2000" dirty="0">
                <a:solidFill>
                  <a:schemeClr val="accent2">
                    <a:lumMod val="75000"/>
                  </a:schemeClr>
                </a:solidFill>
              </a:rPr>
              <a:t>reproduced</a:t>
            </a:r>
            <a:r>
              <a:rPr lang="en-US" sz="2000" dirty="0"/>
              <a:t> in </a:t>
            </a:r>
            <a:r>
              <a:rPr lang="en-US" sz="2000" dirty="0" smtClean="0"/>
              <a:t>the </a:t>
            </a:r>
            <a:r>
              <a:rPr lang="en-US" sz="2000" dirty="0"/>
              <a:t>clinical encounter – what he knew, what he could do, and the values that guided his activities matched what the patient needed.</a:t>
            </a:r>
          </a:p>
          <a:p>
            <a:pPr marL="685800" lvl="1"/>
            <a:r>
              <a:rPr lang="en-US" sz="2000" dirty="0"/>
              <a:t>His “knowing” had to be </a:t>
            </a:r>
            <a:r>
              <a:rPr lang="en-US" sz="2000" dirty="0" smtClean="0">
                <a:solidFill>
                  <a:schemeClr val="accent2">
                    <a:lumMod val="75000"/>
                  </a:schemeClr>
                </a:solidFill>
              </a:rPr>
              <a:t>modified</a:t>
            </a:r>
            <a:r>
              <a:rPr lang="en-US" sz="2000" dirty="0" smtClean="0"/>
              <a:t> </a:t>
            </a:r>
            <a:r>
              <a:rPr lang="en-US" sz="2000" dirty="0"/>
              <a:t>in </a:t>
            </a:r>
            <a:r>
              <a:rPr lang="en-US" sz="2000" dirty="0" smtClean="0"/>
              <a:t>the </a:t>
            </a:r>
            <a:r>
              <a:rPr lang="en-US" sz="2000" dirty="0"/>
              <a:t>clinical encounter – what he knew, what he could do, and the values that guided his activities did not exactly match what the patient needed.</a:t>
            </a:r>
          </a:p>
          <a:p>
            <a:pPr marL="685800" lvl="1"/>
            <a:r>
              <a:rPr lang="en-US" sz="2000" dirty="0"/>
              <a:t>He needed to </a:t>
            </a:r>
            <a:r>
              <a:rPr lang="en-US" sz="2000" dirty="0">
                <a:solidFill>
                  <a:schemeClr val="accent2">
                    <a:lumMod val="75000"/>
                  </a:schemeClr>
                </a:solidFill>
              </a:rPr>
              <a:t>create</a:t>
            </a:r>
            <a:r>
              <a:rPr lang="en-US" sz="2000" dirty="0"/>
              <a:t> new “knowing” </a:t>
            </a:r>
            <a:r>
              <a:rPr lang="en-US" sz="2000" dirty="0" smtClean="0"/>
              <a:t>for the </a:t>
            </a:r>
            <a:r>
              <a:rPr lang="en-US" sz="2000" dirty="0"/>
              <a:t>clinical encounter - what he knew, what he could do, and the values that guided his activities did not match what the patient needed.</a:t>
            </a:r>
          </a:p>
          <a:p>
            <a:pPr marL="457200" indent="-457200">
              <a:buAutoNum type="arabicPeriod" startAt="8"/>
            </a:pPr>
            <a:r>
              <a:rPr lang="en-US" sz="2400" dirty="0"/>
              <a:t>Each of the agents involved in this activity of the practice would have three possible learning </a:t>
            </a:r>
            <a:r>
              <a:rPr lang="en-US" sz="2400" dirty="0" smtClean="0"/>
              <a:t>outcomes as well.</a:t>
            </a:r>
            <a:endParaRPr lang="en-US" sz="2400" dirty="0"/>
          </a:p>
        </p:txBody>
      </p:sp>
    </p:spTree>
    <p:extLst>
      <p:ext uri="{BB962C8B-B14F-4D97-AF65-F5344CB8AC3E}">
        <p14:creationId xmlns:p14="http://schemas.microsoft.com/office/powerpoint/2010/main" val="21065724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in practice and expertise</a:t>
            </a:r>
          </a:p>
        </p:txBody>
      </p:sp>
      <p:sp>
        <p:nvSpPr>
          <p:cNvPr id="3" name="Content Placeholder 2"/>
          <p:cNvSpPr>
            <a:spLocks noGrp="1"/>
          </p:cNvSpPr>
          <p:nvPr>
            <p:ph idx="1"/>
          </p:nvPr>
        </p:nvSpPr>
        <p:spPr/>
        <p:txBody>
          <a:bodyPr>
            <a:normAutofit lnSpcReduction="10000"/>
          </a:bodyPr>
          <a:lstStyle/>
          <a:p>
            <a:pPr marL="457200" indent="-457200">
              <a:buFont typeface="+mj-lt"/>
              <a:buAutoNum type="arabicPeriod" startAt="10"/>
            </a:pPr>
            <a:r>
              <a:rPr lang="en-US" sz="2400" dirty="0"/>
              <a:t>In a complex adaptive system like the practice of medicine, clinicians must learn to navigate in situations where they are at the edge of their existing knowledge.  </a:t>
            </a:r>
          </a:p>
          <a:p>
            <a:pPr marL="685800" lvl="1"/>
            <a:r>
              <a:rPr lang="en-US" sz="2000" dirty="0"/>
              <a:t>Clinicians who can rely on their existing knowing or modify it in the clinical encounter are using “routine” expertise.  </a:t>
            </a:r>
            <a:endParaRPr lang="en-US" sz="2000" dirty="0" smtClean="0"/>
          </a:p>
          <a:p>
            <a:pPr marL="914400" lvl="2"/>
            <a:r>
              <a:rPr lang="en-US" dirty="0" smtClean="0"/>
              <a:t>“Knowing</a:t>
            </a:r>
            <a:r>
              <a:rPr lang="en-US" dirty="0"/>
              <a:t>” was </a:t>
            </a:r>
            <a:r>
              <a:rPr lang="en-US" dirty="0">
                <a:solidFill>
                  <a:schemeClr val="accent2">
                    <a:lumMod val="75000"/>
                  </a:schemeClr>
                </a:solidFill>
              </a:rPr>
              <a:t>reproduced</a:t>
            </a:r>
            <a:r>
              <a:rPr lang="en-US" dirty="0"/>
              <a:t> in </a:t>
            </a:r>
            <a:r>
              <a:rPr lang="en-US" dirty="0" smtClean="0"/>
              <a:t>the </a:t>
            </a:r>
            <a:r>
              <a:rPr lang="en-US" dirty="0"/>
              <a:t>clinical </a:t>
            </a:r>
            <a:r>
              <a:rPr lang="en-US" dirty="0" smtClean="0"/>
              <a:t>encounter.</a:t>
            </a:r>
          </a:p>
          <a:p>
            <a:pPr marL="914400" lvl="2"/>
            <a:r>
              <a:rPr lang="en-US" dirty="0" smtClean="0"/>
              <a:t>“Knowing</a:t>
            </a:r>
            <a:r>
              <a:rPr lang="en-US" dirty="0"/>
              <a:t>” had to be </a:t>
            </a:r>
            <a:r>
              <a:rPr lang="en-US" dirty="0">
                <a:solidFill>
                  <a:schemeClr val="accent2">
                    <a:lumMod val="75000"/>
                  </a:schemeClr>
                </a:solidFill>
              </a:rPr>
              <a:t>modified</a:t>
            </a:r>
            <a:r>
              <a:rPr lang="en-US" dirty="0"/>
              <a:t> in </a:t>
            </a:r>
            <a:r>
              <a:rPr lang="en-US" dirty="0" smtClean="0"/>
              <a:t>the </a:t>
            </a:r>
            <a:r>
              <a:rPr lang="en-US" dirty="0"/>
              <a:t>clinical </a:t>
            </a:r>
            <a:r>
              <a:rPr lang="en-US" dirty="0" smtClean="0"/>
              <a:t>encounter.</a:t>
            </a:r>
          </a:p>
          <a:p>
            <a:pPr marL="685800" lvl="1"/>
            <a:r>
              <a:rPr lang="en-US" sz="2000" dirty="0" smtClean="0"/>
              <a:t>Clinicians </a:t>
            </a:r>
            <a:r>
              <a:rPr lang="en-US" sz="2000" dirty="0"/>
              <a:t>who recognize that a routine approach is not working and cannot rely on their existing knowing in a clinical encounter search for new knowing to address the challenge</a:t>
            </a:r>
            <a:r>
              <a:rPr lang="en-US" sz="2000" dirty="0" smtClean="0"/>
              <a:t>.</a:t>
            </a:r>
          </a:p>
          <a:p>
            <a:pPr marL="914400" lvl="2"/>
            <a:r>
              <a:rPr lang="en-US" dirty="0" smtClean="0"/>
              <a:t>New “knowing” needed to be created - what </a:t>
            </a:r>
            <a:r>
              <a:rPr lang="en-US" dirty="0"/>
              <a:t>he knew, what he could do, and the values that guided his activities did not match what the patient needed</a:t>
            </a:r>
            <a:r>
              <a:rPr lang="en-US" dirty="0" smtClean="0"/>
              <a:t>.</a:t>
            </a:r>
            <a:endParaRPr lang="en-US" dirty="0"/>
          </a:p>
          <a:p>
            <a:pPr>
              <a:spcBef>
                <a:spcPts val="720"/>
              </a:spcBef>
              <a:buAutoNum type="arabicPeriod" startAt="10"/>
            </a:pPr>
            <a:endParaRPr lang="en-US" sz="2000" dirty="0"/>
          </a:p>
        </p:txBody>
      </p:sp>
      <p:sp>
        <p:nvSpPr>
          <p:cNvPr id="4" name="Rounded Rectangle 3"/>
          <p:cNvSpPr/>
          <p:nvPr/>
        </p:nvSpPr>
        <p:spPr>
          <a:xfrm>
            <a:off x="8920480" y="5503334"/>
            <a:ext cx="2235200" cy="36576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Hatano and Inagaki, 1986</a:t>
            </a:r>
          </a:p>
        </p:txBody>
      </p:sp>
    </p:spTree>
    <p:extLst>
      <p:ext uri="{BB962C8B-B14F-4D97-AF65-F5344CB8AC3E}">
        <p14:creationId xmlns:p14="http://schemas.microsoft.com/office/powerpoint/2010/main" val="3645662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nvPr>
        </p:nvGraphicFramePr>
        <p:xfrm>
          <a:off x="2286001" y="2743200"/>
          <a:ext cx="2073275" cy="2211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ight Arrow 9"/>
          <p:cNvSpPr/>
          <p:nvPr/>
        </p:nvSpPr>
        <p:spPr>
          <a:xfrm>
            <a:off x="4876800" y="3315563"/>
            <a:ext cx="13716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Cognitive Dissonance</a:t>
            </a:r>
          </a:p>
        </p:txBody>
      </p:sp>
      <p:sp>
        <p:nvSpPr>
          <p:cNvPr id="11" name="TextBox 10"/>
          <p:cNvSpPr txBox="1"/>
          <p:nvPr/>
        </p:nvSpPr>
        <p:spPr>
          <a:xfrm>
            <a:off x="6705601" y="1795613"/>
            <a:ext cx="2867773" cy="1523494"/>
          </a:xfrm>
          <a:prstGeom prst="rect">
            <a:avLst/>
          </a:prstGeom>
          <a:noFill/>
          <a:ln>
            <a:solidFill>
              <a:schemeClr val="tx1"/>
            </a:solidFill>
          </a:ln>
        </p:spPr>
        <p:txBody>
          <a:bodyPr wrap="none" rtlCol="0">
            <a:spAutoFit/>
          </a:bodyPr>
          <a:lstStyle/>
          <a:p>
            <a:pPr>
              <a:spcAft>
                <a:spcPts val="600"/>
              </a:spcAft>
            </a:pPr>
            <a:r>
              <a:rPr lang="en-US" sz="1400" b="1" u="sng" dirty="0"/>
              <a:t>Critical Thinking</a:t>
            </a:r>
          </a:p>
          <a:p>
            <a:pPr marL="342900" indent="-342900">
              <a:buAutoNum type="arabicPeriod"/>
            </a:pPr>
            <a:r>
              <a:rPr lang="en-US" sz="1400" b="1" dirty="0"/>
              <a:t>Identify assumptions</a:t>
            </a:r>
          </a:p>
          <a:p>
            <a:pPr marL="342900" indent="-342900">
              <a:buAutoNum type="arabicPeriod"/>
            </a:pPr>
            <a:r>
              <a:rPr lang="en-US" sz="1400" b="1" dirty="0"/>
              <a:t>Analyze assumptions</a:t>
            </a:r>
          </a:p>
          <a:p>
            <a:pPr marL="342900" indent="-342900">
              <a:buAutoNum type="arabicPeriod"/>
            </a:pPr>
            <a:r>
              <a:rPr lang="en-US" sz="1400" b="1" dirty="0"/>
              <a:t>Pursue alternative perspectives</a:t>
            </a:r>
          </a:p>
          <a:p>
            <a:pPr marL="342900" indent="-342900">
              <a:buAutoNum type="arabicPeriod"/>
            </a:pPr>
            <a:r>
              <a:rPr lang="en-US" sz="1400" b="1" dirty="0"/>
              <a:t>Take informed action</a:t>
            </a:r>
          </a:p>
          <a:p>
            <a:endParaRPr lang="en-US" dirty="0"/>
          </a:p>
        </p:txBody>
      </p:sp>
      <p:sp>
        <p:nvSpPr>
          <p:cNvPr id="14" name="TextBox 13"/>
          <p:cNvSpPr txBox="1"/>
          <p:nvPr/>
        </p:nvSpPr>
        <p:spPr>
          <a:xfrm>
            <a:off x="5867401" y="247120"/>
            <a:ext cx="3890489" cy="954107"/>
          </a:xfrm>
          <a:prstGeom prst="rect">
            <a:avLst/>
          </a:prstGeom>
          <a:noFill/>
        </p:spPr>
        <p:txBody>
          <a:bodyPr wrap="none" rtlCol="0">
            <a:spAutoFit/>
          </a:bodyPr>
          <a:lstStyle/>
          <a:p>
            <a:pPr algn="ctr"/>
            <a:r>
              <a:rPr lang="en-US" sz="2800" b="1" dirty="0"/>
              <a:t>The Journey of a </a:t>
            </a:r>
          </a:p>
          <a:p>
            <a:r>
              <a:rPr lang="en-US" sz="2800" b="1" dirty="0"/>
              <a:t>Master Adaptive Learner</a:t>
            </a:r>
          </a:p>
        </p:txBody>
      </p:sp>
      <p:pic>
        <p:nvPicPr>
          <p:cNvPr id="15" name="Picture 14"/>
          <p:cNvPicPr>
            <a:picLocks noChangeAspect="1"/>
          </p:cNvPicPr>
          <p:nvPr/>
        </p:nvPicPr>
        <p:blipFill>
          <a:blip r:embed="rId8"/>
          <a:stretch>
            <a:fillRect/>
          </a:stretch>
        </p:blipFill>
        <p:spPr>
          <a:xfrm>
            <a:off x="6413579" y="3359381"/>
            <a:ext cx="3451814" cy="2614092"/>
          </a:xfrm>
          <a:prstGeom prst="rect">
            <a:avLst/>
          </a:prstGeom>
        </p:spPr>
      </p:pic>
      <p:pic>
        <p:nvPicPr>
          <p:cNvPr id="16" name="Picture 15"/>
          <p:cNvPicPr>
            <a:picLocks noChangeAspect="1"/>
          </p:cNvPicPr>
          <p:nvPr/>
        </p:nvPicPr>
        <p:blipFill>
          <a:blip r:embed="rId9"/>
          <a:stretch>
            <a:fillRect/>
          </a:stretch>
        </p:blipFill>
        <p:spPr>
          <a:xfrm>
            <a:off x="2133601" y="247119"/>
            <a:ext cx="2947817" cy="1021208"/>
          </a:xfrm>
          <a:prstGeom prst="rect">
            <a:avLst/>
          </a:prstGeom>
        </p:spPr>
      </p:pic>
      <p:sp>
        <p:nvSpPr>
          <p:cNvPr id="2" name="TextBox 1"/>
          <p:cNvSpPr txBox="1"/>
          <p:nvPr/>
        </p:nvSpPr>
        <p:spPr>
          <a:xfrm>
            <a:off x="2971800" y="3541931"/>
            <a:ext cx="683264" cy="461665"/>
          </a:xfrm>
          <a:prstGeom prst="rect">
            <a:avLst/>
          </a:prstGeom>
          <a:noFill/>
        </p:spPr>
        <p:txBody>
          <a:bodyPr wrap="none" rtlCol="0">
            <a:spAutoFit/>
          </a:bodyPr>
          <a:lstStyle/>
          <a:p>
            <a:r>
              <a:rPr lang="en-US" sz="1200" dirty="0"/>
              <a:t>Mindful</a:t>
            </a:r>
          </a:p>
          <a:p>
            <a:r>
              <a:rPr lang="en-US" sz="1200" dirty="0"/>
              <a:t>Practice</a:t>
            </a:r>
          </a:p>
        </p:txBody>
      </p:sp>
      <p:sp>
        <p:nvSpPr>
          <p:cNvPr id="4" name="Down Arrow Callout 3"/>
          <p:cNvSpPr/>
          <p:nvPr/>
        </p:nvSpPr>
        <p:spPr>
          <a:xfrm>
            <a:off x="2536192" y="1639201"/>
            <a:ext cx="1554480"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Novel Presentation</a:t>
            </a:r>
          </a:p>
          <a:p>
            <a:pPr algn="ctr"/>
            <a:r>
              <a:rPr lang="en-US" sz="1100" b="1" dirty="0"/>
              <a:t>or</a:t>
            </a:r>
          </a:p>
          <a:p>
            <a:pPr algn="ctr"/>
            <a:r>
              <a:rPr lang="en-US" sz="1100" b="1" dirty="0"/>
              <a:t>Unexpected Results</a:t>
            </a:r>
          </a:p>
        </p:txBody>
      </p:sp>
      <p:pic>
        <p:nvPicPr>
          <p:cNvPr id="3" name="Picture 2"/>
          <p:cNvPicPr>
            <a:picLocks noChangeAspect="1"/>
          </p:cNvPicPr>
          <p:nvPr/>
        </p:nvPicPr>
        <p:blipFill>
          <a:blip r:embed="rId10"/>
          <a:stretch>
            <a:fillRect/>
          </a:stretch>
        </p:blipFill>
        <p:spPr>
          <a:xfrm>
            <a:off x="2133601" y="4954588"/>
            <a:ext cx="2359378" cy="1366376"/>
          </a:xfrm>
          <a:prstGeom prst="rect">
            <a:avLst/>
          </a:prstGeom>
        </p:spPr>
      </p:pic>
      <p:sp>
        <p:nvSpPr>
          <p:cNvPr id="8" name="Rounded Rectangle 7"/>
          <p:cNvSpPr/>
          <p:nvPr/>
        </p:nvSpPr>
        <p:spPr>
          <a:xfrm>
            <a:off x="1336323" y="1395323"/>
            <a:ext cx="9235440" cy="475488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9" name="Rounded Rectangle 8"/>
          <p:cNvSpPr/>
          <p:nvPr/>
        </p:nvSpPr>
        <p:spPr>
          <a:xfrm>
            <a:off x="5282570" y="1182001"/>
            <a:ext cx="1106312"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Practice</a:t>
            </a:r>
          </a:p>
        </p:txBody>
      </p:sp>
      <p:sp>
        <p:nvSpPr>
          <p:cNvPr id="5" name="Rounded Rectangle 4"/>
          <p:cNvSpPr/>
          <p:nvPr/>
        </p:nvSpPr>
        <p:spPr>
          <a:xfrm>
            <a:off x="8658972" y="5607713"/>
            <a:ext cx="1371600" cy="36576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Cutrer, 2016</a:t>
            </a:r>
            <a:endParaRPr lang="en-US" sz="1400" b="1" dirty="0"/>
          </a:p>
        </p:txBody>
      </p:sp>
    </p:spTree>
    <p:extLst>
      <p:ext uri="{BB962C8B-B14F-4D97-AF65-F5344CB8AC3E}">
        <p14:creationId xmlns:p14="http://schemas.microsoft.com/office/powerpoint/2010/main" val="32896229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487342" y="247650"/>
            <a:ext cx="6098029" cy="5985933"/>
          </a:xfrm>
          <a:prstGeom prst="rect">
            <a:avLst/>
          </a:prstGeom>
        </p:spPr>
      </p:pic>
      <p:pic>
        <p:nvPicPr>
          <p:cNvPr id="2" name="Picture 1"/>
          <p:cNvPicPr>
            <a:picLocks noChangeAspect="1"/>
          </p:cNvPicPr>
          <p:nvPr/>
        </p:nvPicPr>
        <p:blipFill>
          <a:blip r:embed="rId4"/>
          <a:stretch>
            <a:fillRect/>
          </a:stretch>
        </p:blipFill>
        <p:spPr>
          <a:xfrm>
            <a:off x="586421" y="2582940"/>
            <a:ext cx="4572638" cy="3429479"/>
          </a:xfrm>
          <a:prstGeom prst="rect">
            <a:avLst/>
          </a:prstGeom>
        </p:spPr>
      </p:pic>
      <p:pic>
        <p:nvPicPr>
          <p:cNvPr id="3" name="Picture 2"/>
          <p:cNvPicPr>
            <a:picLocks noChangeAspect="1"/>
          </p:cNvPicPr>
          <p:nvPr/>
        </p:nvPicPr>
        <p:blipFill>
          <a:blip r:embed="rId5"/>
          <a:stretch>
            <a:fillRect/>
          </a:stretch>
        </p:blipFill>
        <p:spPr>
          <a:xfrm>
            <a:off x="1397380" y="247650"/>
            <a:ext cx="2950720" cy="1018120"/>
          </a:xfrm>
          <a:prstGeom prst="rect">
            <a:avLst/>
          </a:prstGeom>
        </p:spPr>
      </p:pic>
    </p:spTree>
    <p:extLst>
      <p:ext uri="{BB962C8B-B14F-4D97-AF65-F5344CB8AC3E}">
        <p14:creationId xmlns:p14="http://schemas.microsoft.com/office/powerpoint/2010/main" val="8596159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Prospects</a:t>
            </a:r>
          </a:p>
        </p:txBody>
      </p:sp>
      <p:sp>
        <p:nvSpPr>
          <p:cNvPr id="3" name="Content Placeholder 2"/>
          <p:cNvSpPr>
            <a:spLocks noGrp="1"/>
          </p:cNvSpPr>
          <p:nvPr>
            <p:ph idx="1"/>
          </p:nvPr>
        </p:nvSpPr>
        <p:spPr/>
        <p:txBody>
          <a:bodyPr>
            <a:normAutofit/>
          </a:bodyPr>
          <a:lstStyle/>
          <a:p>
            <a:pPr marL="457200" indent="-457200">
              <a:buFont typeface="Wingdings" panose="05000000000000000000" pitchFamily="2" charset="2"/>
              <a:buChar char="§"/>
            </a:pPr>
            <a:r>
              <a:rPr lang="en-US" dirty="0"/>
              <a:t>This synthesis of theories and research from a variety of </a:t>
            </a:r>
            <a:r>
              <a:rPr lang="en-US" dirty="0" smtClean="0"/>
              <a:t>fields </a:t>
            </a:r>
            <a:r>
              <a:rPr lang="en-US" dirty="0"/>
              <a:t>suggests that we are beginning to understand how clinicians (and other health professionals) learn in practice.</a:t>
            </a:r>
          </a:p>
          <a:p>
            <a:pPr marL="457200" indent="-457200">
              <a:buFont typeface="Wingdings" panose="05000000000000000000" pitchFamily="2" charset="2"/>
              <a:buChar char="§"/>
            </a:pPr>
            <a:r>
              <a:rPr lang="en-US" dirty="0"/>
              <a:t>The </a:t>
            </a:r>
            <a:r>
              <a:rPr lang="en-US" dirty="0" smtClean="0"/>
              <a:t>image </a:t>
            </a:r>
            <a:r>
              <a:rPr lang="en-US" dirty="0"/>
              <a:t>that emerges </a:t>
            </a:r>
            <a:r>
              <a:rPr lang="en-US" dirty="0" smtClean="0"/>
              <a:t>is one of active clinicians</a:t>
            </a:r>
          </a:p>
          <a:p>
            <a:pPr marL="628650" lvl="1">
              <a:buFont typeface="Wingdings" panose="05000000000000000000" pitchFamily="2" charset="2"/>
              <a:buChar char="§"/>
            </a:pPr>
            <a:r>
              <a:rPr lang="en-US" dirty="0" smtClean="0"/>
              <a:t>“</a:t>
            </a:r>
            <a:r>
              <a:rPr lang="en-US" dirty="0"/>
              <a:t>knowing” what to do, how to do it and what values to </a:t>
            </a:r>
            <a:r>
              <a:rPr lang="en-US" dirty="0" smtClean="0"/>
              <a:t>follow.</a:t>
            </a:r>
          </a:p>
          <a:p>
            <a:pPr marL="628650" lvl="1">
              <a:buFont typeface="Wingdings" panose="05000000000000000000" pitchFamily="2" charset="2"/>
              <a:buChar char="§"/>
            </a:pPr>
            <a:r>
              <a:rPr lang="en-US" dirty="0" smtClean="0"/>
              <a:t>learning (improving their “knowing”) in three ways</a:t>
            </a:r>
          </a:p>
          <a:p>
            <a:pPr marL="742950" lvl="2">
              <a:buFont typeface="Wingdings" panose="05000000000000000000" pitchFamily="2" charset="2"/>
              <a:buChar char="§"/>
            </a:pPr>
            <a:r>
              <a:rPr lang="en-US" sz="2000" dirty="0" smtClean="0"/>
              <a:t>Reproducing their “knowing”</a:t>
            </a:r>
          </a:p>
          <a:p>
            <a:pPr marL="742950" lvl="2">
              <a:buFont typeface="Wingdings" panose="05000000000000000000" pitchFamily="2" charset="2"/>
              <a:buChar char="§"/>
            </a:pPr>
            <a:r>
              <a:rPr lang="en-US" sz="2000" dirty="0" smtClean="0"/>
              <a:t>Modifying their “knowing”</a:t>
            </a:r>
          </a:p>
          <a:p>
            <a:pPr marL="742950" lvl="2">
              <a:buFont typeface="Wingdings" panose="05000000000000000000" pitchFamily="2" charset="2"/>
              <a:buChar char="§"/>
            </a:pPr>
            <a:r>
              <a:rPr lang="en-US" sz="2000" dirty="0" smtClean="0"/>
              <a:t>Creating new “knowing”</a:t>
            </a:r>
            <a:endParaRPr lang="en-US" sz="2000" dirty="0"/>
          </a:p>
        </p:txBody>
      </p:sp>
    </p:spTree>
    <p:extLst>
      <p:ext uri="{BB962C8B-B14F-4D97-AF65-F5344CB8AC3E}">
        <p14:creationId xmlns:p14="http://schemas.microsoft.com/office/powerpoint/2010/main" val="12111814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Prospects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How can this emerging understanding be used to inform how opportunities for learning are provided to clinicians?</a:t>
            </a:r>
          </a:p>
          <a:p>
            <a:pPr lvl="1">
              <a:buFont typeface="Wingdings" panose="05000000000000000000" pitchFamily="2" charset="2"/>
              <a:buChar char="§"/>
            </a:pPr>
            <a:r>
              <a:rPr lang="en-US" dirty="0" smtClean="0"/>
              <a:t>Learning in the practice setting – incidental learning</a:t>
            </a:r>
          </a:p>
          <a:p>
            <a:pPr lvl="1">
              <a:buFont typeface="Wingdings" panose="05000000000000000000" pitchFamily="2" charset="2"/>
              <a:buChar char="§"/>
            </a:pPr>
            <a:r>
              <a:rPr lang="en-US" dirty="0" smtClean="0"/>
              <a:t>Self-directed learning – informal learning</a:t>
            </a:r>
          </a:p>
          <a:p>
            <a:pPr lvl="1">
              <a:buFont typeface="Wingdings" panose="05000000000000000000" pitchFamily="2" charset="2"/>
              <a:buChar char="§"/>
            </a:pPr>
            <a:r>
              <a:rPr lang="en-US" dirty="0" smtClean="0"/>
              <a:t>Classroom education – </a:t>
            </a:r>
            <a:r>
              <a:rPr lang="en-US" dirty="0"/>
              <a:t>f</a:t>
            </a:r>
            <a:r>
              <a:rPr lang="en-US" dirty="0" smtClean="0"/>
              <a:t>ormal learning</a:t>
            </a:r>
          </a:p>
          <a:p>
            <a:pPr marL="228600" lvl="1" indent="0">
              <a:buNone/>
            </a:pPr>
            <a:endParaRPr lang="en-US" dirty="0"/>
          </a:p>
        </p:txBody>
      </p:sp>
    </p:spTree>
    <p:extLst>
      <p:ext uri="{BB962C8B-B14F-4D97-AF65-F5344CB8AC3E}">
        <p14:creationId xmlns:p14="http://schemas.microsoft.com/office/powerpoint/2010/main" val="2790399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Prospects</a:t>
            </a:r>
            <a:endParaRPr lang="en-US" dirty="0"/>
          </a:p>
        </p:txBody>
      </p:sp>
      <p:sp>
        <p:nvSpPr>
          <p:cNvPr id="3" name="Content Placeholder 2"/>
          <p:cNvSpPr>
            <a:spLocks noGrp="1"/>
          </p:cNvSpPr>
          <p:nvPr>
            <p:ph idx="1"/>
          </p:nvPr>
        </p:nvSpPr>
        <p:spPr/>
        <p:txBody>
          <a:bodyPr>
            <a:normAutofit/>
          </a:bodyPr>
          <a:lstStyle/>
          <a:p>
            <a:pPr marL="228600" lvl="1">
              <a:buClr>
                <a:srgbClr val="449BDC"/>
              </a:buClr>
              <a:buFont typeface="Wingdings" panose="05000000000000000000" pitchFamily="2" charset="2"/>
              <a:buChar char="§"/>
            </a:pPr>
            <a:r>
              <a:rPr lang="en-US" dirty="0"/>
              <a:t>Learning in the practice setting – incidental </a:t>
            </a:r>
            <a:r>
              <a:rPr lang="en-US" dirty="0" smtClean="0"/>
              <a:t>learning/routine expertise</a:t>
            </a:r>
          </a:p>
          <a:p>
            <a:pPr lvl="1">
              <a:buClr>
                <a:srgbClr val="0070C0"/>
              </a:buClr>
            </a:pPr>
            <a:r>
              <a:rPr lang="en-US" sz="2000" dirty="0" smtClean="0"/>
              <a:t>Learning = Clinician’s “knowing in practice” </a:t>
            </a:r>
            <a:r>
              <a:rPr lang="en-US" sz="2000" dirty="0"/>
              <a:t>was </a:t>
            </a:r>
            <a:r>
              <a:rPr lang="en-US" sz="2000" dirty="0">
                <a:solidFill>
                  <a:schemeClr val="tx1"/>
                </a:solidFill>
              </a:rPr>
              <a:t>reproduced</a:t>
            </a:r>
            <a:r>
              <a:rPr lang="en-US" sz="2000" dirty="0"/>
              <a:t> </a:t>
            </a:r>
            <a:r>
              <a:rPr lang="en-US" sz="2000" dirty="0" smtClean="0"/>
              <a:t>or modified.</a:t>
            </a:r>
          </a:p>
          <a:p>
            <a:pPr lvl="1">
              <a:buClr>
                <a:srgbClr val="0070C0"/>
              </a:buClr>
            </a:pPr>
            <a:r>
              <a:rPr lang="en-US" sz="2000" dirty="0" smtClean="0"/>
              <a:t>Concerns – may capture the bulk of learning in a practitioner’s development</a:t>
            </a:r>
          </a:p>
          <a:p>
            <a:pPr lvl="2">
              <a:buClr>
                <a:srgbClr val="0070C0"/>
              </a:buClr>
            </a:pPr>
            <a:r>
              <a:rPr lang="en-US" dirty="0" smtClean="0"/>
              <a:t>The purpose of this form of learning in practice is </a:t>
            </a:r>
            <a:r>
              <a:rPr lang="en-US" dirty="0"/>
              <a:t>improving efficiency, rather than on acquiring a deep understanding of one’s </a:t>
            </a:r>
            <a:r>
              <a:rPr lang="en-US" dirty="0" smtClean="0"/>
              <a:t>practice</a:t>
            </a:r>
            <a:r>
              <a:rPr lang="en-US" dirty="0"/>
              <a:t>. </a:t>
            </a:r>
            <a:r>
              <a:rPr lang="en-US" dirty="0" smtClean="0"/>
              <a:t> As </a:t>
            </a:r>
            <a:r>
              <a:rPr lang="en-US" dirty="0"/>
              <a:t>such, it might be considered a form of surface </a:t>
            </a:r>
            <a:r>
              <a:rPr lang="en-US" dirty="0" smtClean="0"/>
              <a:t>learning that </a:t>
            </a:r>
            <a:r>
              <a:rPr lang="en-US" dirty="0"/>
              <a:t>limits </a:t>
            </a:r>
            <a:r>
              <a:rPr lang="en-US" dirty="0" smtClean="0"/>
              <a:t>a practitioner’s </a:t>
            </a:r>
            <a:r>
              <a:rPr lang="en-US" dirty="0"/>
              <a:t>ability to make flexible use of the newly acquired knowledge in future practice </a:t>
            </a:r>
            <a:r>
              <a:rPr lang="en-US" dirty="0" smtClean="0"/>
              <a:t>settings. (Regehr, 2008)</a:t>
            </a:r>
          </a:p>
          <a:p>
            <a:pPr lvl="2">
              <a:buClr>
                <a:srgbClr val="0070C0"/>
              </a:buClr>
            </a:pPr>
            <a:r>
              <a:rPr lang="en-US" dirty="0" smtClean="0"/>
              <a:t>Because </a:t>
            </a:r>
            <a:r>
              <a:rPr lang="en-US" dirty="0"/>
              <a:t>of </a:t>
            </a:r>
            <a:r>
              <a:rPr lang="en-US" dirty="0" smtClean="0"/>
              <a:t>the </a:t>
            </a:r>
            <a:r>
              <a:rPr lang="en-US" dirty="0"/>
              <a:t>often </a:t>
            </a:r>
            <a:r>
              <a:rPr lang="en-US" dirty="0" smtClean="0"/>
              <a:t>un-reflective nature of this form of learning in practice, </a:t>
            </a:r>
            <a:r>
              <a:rPr lang="en-US" dirty="0"/>
              <a:t>the </a:t>
            </a:r>
            <a:r>
              <a:rPr lang="en-US" dirty="0" smtClean="0"/>
              <a:t>resulting </a:t>
            </a:r>
            <a:r>
              <a:rPr lang="en-US" dirty="0"/>
              <a:t>changes in practice might be described as a form of </a:t>
            </a:r>
            <a:r>
              <a:rPr lang="en-US" dirty="0" smtClean="0"/>
              <a:t>practice </a:t>
            </a:r>
            <a:r>
              <a:rPr lang="en-US" dirty="0"/>
              <a:t>“drift” </a:t>
            </a:r>
            <a:r>
              <a:rPr lang="en-US" dirty="0" smtClean="0"/>
              <a:t>and </a:t>
            </a:r>
            <a:r>
              <a:rPr lang="en-US" dirty="0"/>
              <a:t>may </a:t>
            </a:r>
            <a:r>
              <a:rPr lang="en-US" dirty="0" smtClean="0"/>
              <a:t>lead </a:t>
            </a:r>
            <a:r>
              <a:rPr lang="en-US" dirty="0"/>
              <a:t>to inappropriate shortcuts and erroneous </a:t>
            </a:r>
            <a:r>
              <a:rPr lang="en-US" dirty="0" smtClean="0"/>
              <a:t>approaches </a:t>
            </a:r>
            <a:r>
              <a:rPr lang="en-US" dirty="0"/>
              <a:t>to practice rather than to true </a:t>
            </a:r>
            <a:r>
              <a:rPr lang="en-US" dirty="0" smtClean="0"/>
              <a:t>evidence-based practice. (Regehr, 2008)</a:t>
            </a:r>
          </a:p>
          <a:p>
            <a:pPr lvl="1">
              <a:buClr>
                <a:srgbClr val="0070C0"/>
              </a:buClr>
            </a:pPr>
            <a:r>
              <a:rPr lang="en-US" sz="2000" dirty="0" smtClean="0"/>
              <a:t>Strengthen: </a:t>
            </a:r>
            <a:r>
              <a:rPr lang="en-US" sz="2000" dirty="0" smtClean="0">
                <a:solidFill>
                  <a:schemeClr val="accent2">
                    <a:lumMod val="75000"/>
                  </a:schemeClr>
                </a:solidFill>
              </a:rPr>
              <a:t>Concurrent </a:t>
            </a:r>
            <a:r>
              <a:rPr lang="en-US" sz="2000" dirty="0" smtClean="0"/>
              <a:t>review of a clinician’s performance dashboard (</a:t>
            </a:r>
            <a:r>
              <a:rPr lang="en-US" sz="2000" dirty="0" smtClean="0">
                <a:solidFill>
                  <a:schemeClr val="accent2">
                    <a:lumMod val="75000"/>
                  </a:schemeClr>
                </a:solidFill>
              </a:rPr>
              <a:t>Iliad</a:t>
            </a:r>
            <a:r>
              <a:rPr lang="en-US" sz="2000" dirty="0" smtClean="0"/>
              <a:t>)</a:t>
            </a:r>
          </a:p>
          <a:p>
            <a:pPr marL="457200" lvl="2"/>
            <a:endParaRPr lang="en-US" sz="2200"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27375563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Prospects</a:t>
            </a:r>
            <a:endParaRPr lang="en-US" dirty="0"/>
          </a:p>
        </p:txBody>
      </p:sp>
      <p:sp>
        <p:nvSpPr>
          <p:cNvPr id="3" name="Content Placeholder 2"/>
          <p:cNvSpPr>
            <a:spLocks noGrp="1"/>
          </p:cNvSpPr>
          <p:nvPr>
            <p:ph idx="1"/>
          </p:nvPr>
        </p:nvSpPr>
        <p:spPr>
          <a:xfrm>
            <a:off x="1097280" y="1845733"/>
            <a:ext cx="10058400" cy="4213543"/>
          </a:xfrm>
        </p:spPr>
        <p:txBody>
          <a:bodyPr>
            <a:normAutofit/>
          </a:bodyPr>
          <a:lstStyle/>
          <a:p>
            <a:pPr marL="228600" lvl="1"/>
            <a:r>
              <a:rPr lang="en-US" dirty="0"/>
              <a:t>Self-directed learning – informal </a:t>
            </a:r>
            <a:r>
              <a:rPr lang="en-US" dirty="0" smtClean="0"/>
              <a:t>learning/adaptive expertise</a:t>
            </a:r>
          </a:p>
          <a:p>
            <a:pPr marL="457200" lvl="2"/>
            <a:r>
              <a:rPr lang="en-US" sz="2000" dirty="0" smtClean="0"/>
              <a:t>Learning = Clinician’s “knowing in practice” was not working; new “knowing must be created to address the needs of patients.</a:t>
            </a:r>
          </a:p>
          <a:p>
            <a:pPr marL="457200" lvl="2">
              <a:spcAft>
                <a:spcPts val="0"/>
              </a:spcAft>
            </a:pPr>
            <a:r>
              <a:rPr lang="en-US" sz="2000" dirty="0" smtClean="0"/>
              <a:t>Concern: clinician may not know what he/she does not know or should know</a:t>
            </a:r>
          </a:p>
          <a:p>
            <a:pPr marL="685800" lvl="3">
              <a:spcAft>
                <a:spcPts val="0"/>
              </a:spcAft>
            </a:pPr>
            <a:r>
              <a:rPr lang="en-US" sz="2000" dirty="0" smtClean="0"/>
              <a:t>Self-directed learning process – problems with self-assessment</a:t>
            </a:r>
          </a:p>
          <a:p>
            <a:pPr marL="685800" lvl="3">
              <a:spcAft>
                <a:spcPts val="0"/>
              </a:spcAft>
            </a:pPr>
            <a:r>
              <a:rPr lang="en-US" sz="2000" dirty="0" smtClean="0"/>
              <a:t>Self-directed learning process – what is evidence?</a:t>
            </a:r>
          </a:p>
          <a:p>
            <a:pPr marL="685800" lvl="3"/>
            <a:r>
              <a:rPr lang="en-US" sz="2000" dirty="0" smtClean="0"/>
              <a:t>Self-directed learning process – self-regulating behavior?</a:t>
            </a:r>
          </a:p>
          <a:p>
            <a:pPr marL="457200" lvl="2">
              <a:spcAft>
                <a:spcPts val="0"/>
              </a:spcAft>
            </a:pPr>
            <a:r>
              <a:rPr lang="en-US" sz="2000" dirty="0" smtClean="0"/>
              <a:t>Strengthen: coach to help clinician (Hunt, 2016)</a:t>
            </a:r>
          </a:p>
          <a:p>
            <a:pPr marL="685800" lvl="3">
              <a:spcAft>
                <a:spcPts val="0"/>
              </a:spcAft>
            </a:pPr>
            <a:r>
              <a:rPr lang="en-US" sz="2000" dirty="0" smtClean="0"/>
              <a:t>Create and stick to plan</a:t>
            </a:r>
          </a:p>
          <a:p>
            <a:pPr marL="685800" lvl="3">
              <a:spcAft>
                <a:spcPts val="0"/>
              </a:spcAft>
            </a:pPr>
            <a:r>
              <a:rPr lang="en-US" sz="2000" dirty="0" smtClean="0"/>
              <a:t>Interpret performance dashboard</a:t>
            </a:r>
          </a:p>
          <a:p>
            <a:pPr marL="685800" lvl="3"/>
            <a:r>
              <a:rPr lang="en-US" sz="2000" dirty="0" smtClean="0"/>
              <a:t>Identify evidence-based resources</a:t>
            </a:r>
          </a:p>
          <a:p>
            <a:pPr marL="228600" lvl="1"/>
            <a:endParaRPr lang="en-US" dirty="0"/>
          </a:p>
          <a:p>
            <a:endParaRPr lang="en-US" dirty="0"/>
          </a:p>
        </p:txBody>
      </p:sp>
    </p:spTree>
    <p:extLst>
      <p:ext uri="{BB962C8B-B14F-4D97-AF65-F5344CB8AC3E}">
        <p14:creationId xmlns:p14="http://schemas.microsoft.com/office/powerpoint/2010/main" val="35884671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Prospects</a:t>
            </a:r>
            <a:endParaRPr lang="en-US" dirty="0"/>
          </a:p>
        </p:txBody>
      </p:sp>
      <p:sp>
        <p:nvSpPr>
          <p:cNvPr id="3" name="Content Placeholder 2"/>
          <p:cNvSpPr>
            <a:spLocks noGrp="1"/>
          </p:cNvSpPr>
          <p:nvPr>
            <p:ph idx="1"/>
          </p:nvPr>
        </p:nvSpPr>
        <p:spPr/>
        <p:txBody>
          <a:bodyPr/>
          <a:lstStyle/>
          <a:p>
            <a:r>
              <a:rPr lang="en-US" dirty="0" smtClean="0"/>
              <a:t>Formal learning – institutionally sponsored/classroom-based</a:t>
            </a:r>
          </a:p>
          <a:p>
            <a:pPr lvl="1"/>
            <a:r>
              <a:rPr lang="en-US" dirty="0" smtClean="0"/>
              <a:t>Learning = declarative knowledge; additional </a:t>
            </a:r>
            <a:r>
              <a:rPr lang="en-US" dirty="0"/>
              <a:t>learning </a:t>
            </a:r>
            <a:r>
              <a:rPr lang="en-US" dirty="0" smtClean="0"/>
              <a:t>required for clinician to use </a:t>
            </a:r>
            <a:r>
              <a:rPr lang="en-US" dirty="0"/>
              <a:t>in practice.</a:t>
            </a:r>
            <a:endParaRPr lang="en-US" dirty="0" smtClean="0"/>
          </a:p>
          <a:p>
            <a:pPr lvl="1">
              <a:spcAft>
                <a:spcPts val="0"/>
              </a:spcAft>
            </a:pPr>
            <a:r>
              <a:rPr lang="en-US" dirty="0" smtClean="0"/>
              <a:t>Concerns:</a:t>
            </a:r>
          </a:p>
          <a:p>
            <a:pPr lvl="2">
              <a:spcAft>
                <a:spcPts val="0"/>
              </a:spcAft>
            </a:pPr>
            <a:r>
              <a:rPr lang="en-US" sz="2000" dirty="0" smtClean="0"/>
              <a:t>Information processing model.</a:t>
            </a:r>
          </a:p>
          <a:p>
            <a:pPr lvl="2"/>
            <a:r>
              <a:rPr lang="en-US" sz="2000" dirty="0" smtClean="0"/>
              <a:t>What is learned may not be used in practice.</a:t>
            </a:r>
          </a:p>
          <a:p>
            <a:pPr lvl="1"/>
            <a:r>
              <a:rPr lang="en-US" dirty="0" smtClean="0"/>
              <a:t>Strengthen: inquiry-based learning: Star Legacy/Challenge Cycle (Klein, 2007)</a:t>
            </a:r>
            <a:endParaRPr lang="en-US" dirty="0"/>
          </a:p>
        </p:txBody>
      </p:sp>
    </p:spTree>
    <p:extLst>
      <p:ext uri="{BB962C8B-B14F-4D97-AF65-F5344CB8AC3E}">
        <p14:creationId xmlns:p14="http://schemas.microsoft.com/office/powerpoint/2010/main" val="3006084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1422400" y="173973"/>
            <a:ext cx="10668000" cy="1462087"/>
          </a:xfrm>
        </p:spPr>
        <p:txBody>
          <a:bodyPr/>
          <a:lstStyle/>
          <a:p>
            <a:pPr algn="ctr"/>
            <a:r>
              <a:rPr lang="en-US" sz="4000" i="1" dirty="0" smtClean="0">
                <a:solidFill>
                  <a:schemeClr val="tx1"/>
                </a:solidFill>
                <a:latin typeface="Calibri" panose="020F0502020204030204" pitchFamily="34" charset="0"/>
              </a:rPr>
              <a:t>What is learning?</a:t>
            </a:r>
            <a:endParaRPr lang="en-US" sz="4000" i="1" dirty="0">
              <a:solidFill>
                <a:schemeClr val="tx1"/>
              </a:solidFill>
              <a:latin typeface="Calibri" panose="020F0502020204030204" pitchFamily="34" charset="0"/>
            </a:endParaRPr>
          </a:p>
        </p:txBody>
      </p:sp>
      <p:pic>
        <p:nvPicPr>
          <p:cNvPr id="8" name="Content Placeholder 7"/>
          <p:cNvPicPr>
            <a:picLocks noGrp="1" noChangeAspect="1"/>
          </p:cNvPicPr>
          <p:nvPr>
            <p:ph sz="half" idx="1"/>
          </p:nvPr>
        </p:nvPicPr>
        <p:blipFill>
          <a:blip r:embed="rId3"/>
          <a:stretch>
            <a:fillRect/>
          </a:stretch>
        </p:blipFill>
        <p:spPr>
          <a:xfrm>
            <a:off x="1761566" y="2017713"/>
            <a:ext cx="4095840" cy="4114800"/>
          </a:xfrm>
          <a:prstGeom prst="rect">
            <a:avLst/>
          </a:prstGeom>
        </p:spPr>
      </p:pic>
      <p:graphicFrame>
        <p:nvGraphicFramePr>
          <p:cNvPr id="10" name="Content Placeholder 9"/>
          <p:cNvGraphicFramePr>
            <a:graphicFrameLocks noGrp="1"/>
          </p:cNvGraphicFramePr>
          <p:nvPr>
            <p:ph sz="half" idx="2"/>
            <p:extLst>
              <p:ext uri="{D42A27DB-BD31-4B8C-83A1-F6EECF244321}">
                <p14:modId xmlns:p14="http://schemas.microsoft.com/office/powerpoint/2010/main" val="3248535552"/>
              </p:ext>
            </p:extLst>
          </p:nvPr>
        </p:nvGraphicFramePr>
        <p:xfrm>
          <a:off x="6512860" y="2690066"/>
          <a:ext cx="5079999" cy="1737360"/>
        </p:xfrm>
        <a:graphic>
          <a:graphicData uri="http://schemas.openxmlformats.org/drawingml/2006/table">
            <a:tbl>
              <a:tblPr firstRow="1" bandRow="1">
                <a:tableStyleId>{5C22544A-7EE6-4342-B048-85BDC9FD1C3A}</a:tableStyleId>
              </a:tblPr>
              <a:tblGrid>
                <a:gridCol w="1693333"/>
                <a:gridCol w="1693333"/>
                <a:gridCol w="1693333"/>
              </a:tblGrid>
              <a:tr h="370840">
                <a:tc>
                  <a:txBody>
                    <a:bodyPr/>
                    <a:lstStyle/>
                    <a:p>
                      <a:pPr algn="ctr"/>
                      <a:r>
                        <a:rPr lang="en-US" dirty="0" smtClean="0"/>
                        <a:t>An</a:t>
                      </a:r>
                      <a:r>
                        <a:rPr lang="en-US" baseline="0" dirty="0" smtClean="0"/>
                        <a:t> i</a:t>
                      </a:r>
                      <a:r>
                        <a:rPr lang="en-US" dirty="0" smtClean="0"/>
                        <a:t>ndividual</a:t>
                      </a:r>
                      <a:r>
                        <a:rPr lang="en-US" baseline="0" dirty="0" smtClean="0"/>
                        <a:t> before an educational activity – </a:t>
                      </a:r>
                      <a:r>
                        <a:rPr lang="en-US" baseline="0" dirty="0" smtClean="0">
                          <a:solidFill>
                            <a:srgbClr val="FFFF00"/>
                          </a:solidFill>
                        </a:rPr>
                        <a:t>current knowledge</a:t>
                      </a:r>
                      <a:endParaRPr lang="en-US" dirty="0"/>
                    </a:p>
                  </a:txBody>
                  <a:tcPr>
                    <a:solidFill>
                      <a:srgbClr val="00B9FA"/>
                    </a:solidFill>
                  </a:tcPr>
                </a:tc>
                <a:tc>
                  <a:txBody>
                    <a:bodyPr/>
                    <a:lstStyle/>
                    <a:p>
                      <a:pPr algn="ctr"/>
                      <a:r>
                        <a:rPr lang="en-US" dirty="0" smtClean="0"/>
                        <a:t>Educational Activity</a:t>
                      </a:r>
                    </a:p>
                    <a:p>
                      <a:pPr algn="ctr"/>
                      <a:endParaRPr lang="en-US" dirty="0" smtClean="0"/>
                    </a:p>
                    <a:p>
                      <a:pPr algn="ctr"/>
                      <a:r>
                        <a:rPr lang="en-US" sz="2800" dirty="0" smtClean="0"/>
                        <a:t>Miracle?</a:t>
                      </a:r>
                      <a:endParaRPr lang="en-US" sz="2800" dirty="0"/>
                    </a:p>
                  </a:txBody>
                  <a:tcPr>
                    <a:solidFill>
                      <a:srgbClr val="00B9F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An individual after an </a:t>
                      </a:r>
                      <a:r>
                        <a:rPr lang="en-US" baseline="0" dirty="0" smtClean="0"/>
                        <a:t>educational activity – </a:t>
                      </a:r>
                      <a:r>
                        <a:rPr lang="en-US" baseline="0" dirty="0" smtClean="0">
                          <a:solidFill>
                            <a:srgbClr val="FFFF00"/>
                          </a:solidFill>
                        </a:rPr>
                        <a:t>enhanced knowledge</a:t>
                      </a:r>
                      <a:endParaRPr lang="en-US" dirty="0">
                        <a:solidFill>
                          <a:srgbClr val="FFFF00"/>
                        </a:solidFill>
                      </a:endParaRPr>
                    </a:p>
                  </a:txBody>
                  <a:tcPr>
                    <a:solidFill>
                      <a:srgbClr val="00B9FA"/>
                    </a:solidFill>
                  </a:tcPr>
                </a:tc>
              </a:tr>
            </a:tbl>
          </a:graphicData>
        </a:graphic>
      </p:graphicFrame>
    </p:spTree>
    <p:extLst>
      <p:ext uri="{BB962C8B-B14F-4D97-AF65-F5344CB8AC3E}">
        <p14:creationId xmlns:p14="http://schemas.microsoft.com/office/powerpoint/2010/main" val="26531134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Prospects</a:t>
            </a:r>
            <a:endParaRPr lang="en-US" dirty="0"/>
          </a:p>
        </p:txBody>
      </p:sp>
      <p:sp>
        <p:nvSpPr>
          <p:cNvPr id="7" name="Content Placeholder 6"/>
          <p:cNvSpPr>
            <a:spLocks noGrp="1"/>
          </p:cNvSpPr>
          <p:nvPr>
            <p:ph sz="half" idx="1"/>
          </p:nvPr>
        </p:nvSpPr>
        <p:spPr>
          <a:xfrm>
            <a:off x="1097280" y="1845734"/>
            <a:ext cx="4937760" cy="4205442"/>
          </a:xfrm>
        </p:spPr>
        <p:txBody>
          <a:bodyPr/>
          <a:lstStyle/>
          <a:p>
            <a:pPr marL="228600" indent="-228600">
              <a:spcBef>
                <a:spcPts val="600"/>
              </a:spcBef>
              <a:spcAft>
                <a:spcPts val="600"/>
              </a:spcAft>
            </a:pPr>
            <a:r>
              <a:rPr lang="en-US" sz="2400" dirty="0" smtClean="0"/>
              <a:t>How clinicians learn in practice.</a:t>
            </a:r>
          </a:p>
          <a:p>
            <a:pPr marL="228600" indent="-228600">
              <a:spcBef>
                <a:spcPts val="600"/>
              </a:spcBef>
              <a:spcAft>
                <a:spcPts val="600"/>
              </a:spcAft>
            </a:pPr>
            <a:r>
              <a:rPr lang="en-US" sz="2400" dirty="0" smtClean="0"/>
              <a:t>The </a:t>
            </a:r>
            <a:r>
              <a:rPr lang="en-US" sz="2400" dirty="0"/>
              <a:t>image that emerges is one of active clinicians</a:t>
            </a:r>
          </a:p>
          <a:p>
            <a:pPr marL="457200" lvl="1" indent="-228600">
              <a:spcBef>
                <a:spcPts val="600"/>
              </a:spcBef>
              <a:spcAft>
                <a:spcPts val="600"/>
              </a:spcAft>
            </a:pPr>
            <a:r>
              <a:rPr lang="en-US" sz="2000" dirty="0" smtClean="0"/>
              <a:t>“Knowing</a:t>
            </a:r>
            <a:r>
              <a:rPr lang="en-US" sz="2000" dirty="0"/>
              <a:t>” what to do, how to do it and what values to follow.</a:t>
            </a:r>
          </a:p>
          <a:p>
            <a:pPr marL="457200" lvl="1" indent="-228600">
              <a:spcBef>
                <a:spcPts val="600"/>
              </a:spcBef>
              <a:spcAft>
                <a:spcPts val="600"/>
              </a:spcAft>
            </a:pPr>
            <a:r>
              <a:rPr lang="en-US" sz="2000" dirty="0" smtClean="0"/>
              <a:t>Learning </a:t>
            </a:r>
            <a:r>
              <a:rPr lang="en-US" sz="2000" dirty="0"/>
              <a:t>(improving their “knowing”) in three ways</a:t>
            </a:r>
          </a:p>
          <a:p>
            <a:pPr marL="685800" lvl="2" indent="-228600">
              <a:spcBef>
                <a:spcPts val="600"/>
              </a:spcBef>
              <a:spcAft>
                <a:spcPts val="600"/>
              </a:spcAft>
            </a:pPr>
            <a:r>
              <a:rPr lang="en-US" sz="1800" dirty="0"/>
              <a:t>Reproducing their “knowing”</a:t>
            </a:r>
          </a:p>
          <a:p>
            <a:pPr marL="685800" lvl="2" indent="-228600">
              <a:spcBef>
                <a:spcPts val="600"/>
              </a:spcBef>
              <a:spcAft>
                <a:spcPts val="600"/>
              </a:spcAft>
            </a:pPr>
            <a:r>
              <a:rPr lang="en-US" sz="1800" dirty="0"/>
              <a:t>Modifying their “knowing”</a:t>
            </a:r>
          </a:p>
          <a:p>
            <a:pPr marL="685800" lvl="2" indent="-228600">
              <a:spcBef>
                <a:spcPts val="600"/>
              </a:spcBef>
              <a:spcAft>
                <a:spcPts val="600"/>
              </a:spcAft>
            </a:pPr>
            <a:r>
              <a:rPr lang="en-US" sz="1800" dirty="0"/>
              <a:t>Creating new “knowing</a:t>
            </a:r>
            <a:r>
              <a:rPr lang="en-US" sz="1800" dirty="0" smtClean="0"/>
              <a:t>”</a:t>
            </a:r>
            <a:endParaRPr lang="en-US" sz="1800" dirty="0"/>
          </a:p>
        </p:txBody>
      </p:sp>
      <p:pic>
        <p:nvPicPr>
          <p:cNvPr id="9" name="Content Placeholder 8"/>
          <p:cNvPicPr>
            <a:picLocks noGrp="1" noChangeAspect="1"/>
          </p:cNvPicPr>
          <p:nvPr>
            <p:ph sz="half" idx="2"/>
          </p:nvPr>
        </p:nvPicPr>
        <p:blipFill>
          <a:blip r:embed="rId2"/>
          <a:stretch>
            <a:fillRect/>
          </a:stretch>
        </p:blipFill>
        <p:spPr>
          <a:xfrm>
            <a:off x="6922668" y="1846263"/>
            <a:ext cx="3528265" cy="4022725"/>
          </a:xfrm>
          <a:prstGeom prst="rect">
            <a:avLst/>
          </a:prstGeom>
        </p:spPr>
      </p:pic>
      <p:sp>
        <p:nvSpPr>
          <p:cNvPr id="3" name="Right Brace 2"/>
          <p:cNvSpPr/>
          <p:nvPr/>
        </p:nvSpPr>
        <p:spPr>
          <a:xfrm>
            <a:off x="5822576" y="1845734"/>
            <a:ext cx="658906" cy="4023254"/>
          </a:xfrm>
          <a:prstGeom prst="rightBrac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4533818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Prospects</a:t>
            </a:r>
            <a:endParaRPr lang="en-US" dirty="0"/>
          </a:p>
        </p:txBody>
      </p:sp>
      <p:pic>
        <p:nvPicPr>
          <p:cNvPr id="8" name="Content Placeholder 7"/>
          <p:cNvPicPr>
            <a:picLocks noGrp="1" noChangeAspect="1"/>
          </p:cNvPicPr>
          <p:nvPr>
            <p:ph sz="half" idx="1"/>
          </p:nvPr>
        </p:nvPicPr>
        <p:blipFill>
          <a:blip r:embed="rId3"/>
          <a:stretch>
            <a:fillRect/>
          </a:stretch>
        </p:blipFill>
        <p:spPr>
          <a:xfrm>
            <a:off x="1096963" y="2070494"/>
            <a:ext cx="4938712" cy="3574263"/>
          </a:xfrm>
          <a:prstGeom prst="rect">
            <a:avLst/>
          </a:prstGeom>
        </p:spPr>
      </p:pic>
      <p:pic>
        <p:nvPicPr>
          <p:cNvPr id="9" name="Content Placeholder 8"/>
          <p:cNvPicPr>
            <a:picLocks noGrp="1" noChangeAspect="1"/>
          </p:cNvPicPr>
          <p:nvPr>
            <p:ph sz="half" idx="2"/>
          </p:nvPr>
        </p:nvPicPr>
        <p:blipFill>
          <a:blip r:embed="rId4"/>
          <a:stretch>
            <a:fillRect/>
          </a:stretch>
        </p:blipFill>
        <p:spPr>
          <a:xfrm>
            <a:off x="6925335" y="1846263"/>
            <a:ext cx="3522931" cy="4022725"/>
          </a:xfrm>
          <a:prstGeom prst="rect">
            <a:avLst/>
          </a:prstGeom>
        </p:spPr>
      </p:pic>
    </p:spTree>
    <p:extLst>
      <p:ext uri="{BB962C8B-B14F-4D97-AF65-F5344CB8AC3E}">
        <p14:creationId xmlns:p14="http://schemas.microsoft.com/office/powerpoint/2010/main" val="36001398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t>Simulation is increasingly being used in healthcare education to teach cognitive, psychomotor, and affective skills to individuals and </a:t>
            </a:r>
            <a:r>
              <a:rPr lang="en-US" dirty="0" smtClean="0"/>
              <a:t>teams.</a:t>
            </a:r>
          </a:p>
          <a:p>
            <a:r>
              <a:rPr lang="en-US" dirty="0" smtClean="0"/>
              <a:t>It </a:t>
            </a:r>
            <a:r>
              <a:rPr lang="en-US" dirty="0"/>
              <a:t>is important to first determine the </a:t>
            </a:r>
            <a:r>
              <a:rPr lang="en-US" dirty="0" smtClean="0"/>
              <a:t>desired outcomes </a:t>
            </a:r>
            <a:r>
              <a:rPr lang="en-US" dirty="0"/>
              <a:t>of </a:t>
            </a:r>
            <a:r>
              <a:rPr lang="en-US" dirty="0" smtClean="0"/>
              <a:t>the curriculum to determine hoe best to use simulation. </a:t>
            </a:r>
            <a:endParaRPr lang="en-US" dirty="0"/>
          </a:p>
          <a:p>
            <a:r>
              <a:rPr lang="en-US" dirty="0" smtClean="0"/>
              <a:t>Feedback </a:t>
            </a:r>
            <a:r>
              <a:rPr lang="en-US" dirty="0"/>
              <a:t>is critical to effective learning using simulation, and should be guided by individual learning needs. </a:t>
            </a:r>
          </a:p>
          <a:p>
            <a:r>
              <a:rPr lang="en-US" dirty="0" smtClean="0"/>
              <a:t>Simulation </a:t>
            </a:r>
            <a:r>
              <a:rPr lang="en-US" dirty="0"/>
              <a:t>allows for training in a controlled environment, with opportunities for deliberate practice and assessment. </a:t>
            </a:r>
            <a:endParaRPr lang="en-US" dirty="0" smtClean="0"/>
          </a:p>
          <a:p>
            <a:r>
              <a:rPr lang="en-US" dirty="0" smtClean="0"/>
              <a:t>Simulation-based </a:t>
            </a:r>
            <a:r>
              <a:rPr lang="en-US" dirty="0"/>
              <a:t>mastery learning, or SBML, significantly improves skills for all participants, and also leads to skill retention. </a:t>
            </a:r>
          </a:p>
        </p:txBody>
      </p:sp>
      <p:sp>
        <p:nvSpPr>
          <p:cNvPr id="4" name="Rounded Rectangle 3"/>
          <p:cNvSpPr/>
          <p:nvPr/>
        </p:nvSpPr>
        <p:spPr>
          <a:xfrm>
            <a:off x="9601200" y="5503334"/>
            <a:ext cx="1554480" cy="36576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smtClean="0"/>
              <a:t>Motola</a:t>
            </a:r>
            <a:r>
              <a:rPr lang="en-US" sz="1400" b="1" dirty="0" smtClean="0"/>
              <a:t>, 2013</a:t>
            </a:r>
            <a:endParaRPr lang="en-US" sz="1400" b="1" dirty="0"/>
          </a:p>
        </p:txBody>
      </p:sp>
    </p:spTree>
    <p:extLst>
      <p:ext uri="{BB962C8B-B14F-4D97-AF65-F5344CB8AC3E}">
        <p14:creationId xmlns:p14="http://schemas.microsoft.com/office/powerpoint/2010/main" val="28908783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Adaptive Learning</a:t>
            </a:r>
          </a:p>
        </p:txBody>
      </p:sp>
      <p:sp>
        <p:nvSpPr>
          <p:cNvPr id="3" name="Content Placeholder 2"/>
          <p:cNvSpPr>
            <a:spLocks noGrp="1"/>
          </p:cNvSpPr>
          <p:nvPr>
            <p:ph idx="1"/>
          </p:nvPr>
        </p:nvSpPr>
        <p:spPr/>
        <p:txBody>
          <a:bodyPr>
            <a:noAutofit/>
          </a:bodyPr>
          <a:lstStyle/>
          <a:p>
            <a:r>
              <a:rPr lang="en-US" sz="2400" dirty="0"/>
              <a:t>Adaptive learning is an educational method which uses computers as interactive teaching devices, and to orchestrate the allocation of human and mediated resources according to the unique needs of each learner.</a:t>
            </a:r>
          </a:p>
          <a:p>
            <a:r>
              <a:rPr lang="en-US" sz="2400" dirty="0"/>
              <a:t>Adaptive learning technology changes the content, sequence or assessment that a student encounters in real-time, in response to the needs of the individual.</a:t>
            </a:r>
          </a:p>
          <a:p>
            <a:pPr lvl="1"/>
            <a:r>
              <a:rPr lang="en-US" sz="2000" dirty="0"/>
              <a:t>Adaptive content</a:t>
            </a:r>
          </a:p>
          <a:p>
            <a:pPr lvl="1"/>
            <a:r>
              <a:rPr lang="en-US" sz="2000" dirty="0"/>
              <a:t>Adaptive Assessment</a:t>
            </a:r>
          </a:p>
          <a:p>
            <a:pPr lvl="1"/>
            <a:r>
              <a:rPr lang="en-US" sz="2000" dirty="0"/>
              <a:t>Adaptive sequencing</a:t>
            </a:r>
          </a:p>
        </p:txBody>
      </p:sp>
    </p:spTree>
    <p:extLst>
      <p:ext uri="{BB962C8B-B14F-4D97-AF65-F5344CB8AC3E}">
        <p14:creationId xmlns:p14="http://schemas.microsoft.com/office/powerpoint/2010/main" val="19976589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Adaptive learning</a:t>
            </a:r>
          </a:p>
        </p:txBody>
      </p:sp>
      <p:sp>
        <p:nvSpPr>
          <p:cNvPr id="3" name="Content Placeholder 2"/>
          <p:cNvSpPr>
            <a:spLocks noGrp="1"/>
          </p:cNvSpPr>
          <p:nvPr>
            <p:ph sz="half" idx="1"/>
          </p:nvPr>
        </p:nvSpPr>
        <p:spPr/>
        <p:txBody>
          <a:bodyPr/>
          <a:lstStyle/>
          <a:p>
            <a:pPr marL="0" indent="0">
              <a:buNone/>
            </a:pPr>
            <a:r>
              <a:rPr lang="en-US" sz="2400" u="sng" dirty="0"/>
              <a:t>Adaptive Content</a:t>
            </a:r>
          </a:p>
          <a:p>
            <a:r>
              <a:rPr lang="en-US" dirty="0"/>
              <a:t>Technology with adaptive content focus responds to a learner's specific answer with content that provide corrective feedback and hints or learning resources.</a:t>
            </a:r>
          </a:p>
        </p:txBody>
      </p:sp>
      <p:graphicFrame>
        <p:nvGraphicFramePr>
          <p:cNvPr id="5" name="Content Placeholder 4"/>
          <p:cNvGraphicFramePr>
            <a:graphicFrameLocks noGrp="1"/>
          </p:cNvGraphicFramePr>
          <p:nvPr>
            <p:ph sz="half" idx="2"/>
            <p:extLst/>
          </p:nvPr>
        </p:nvGraphicFramePr>
        <p:xfrm>
          <a:off x="6188075" y="1846264"/>
          <a:ext cx="370205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64447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Adaptive learning</a:t>
            </a:r>
          </a:p>
        </p:txBody>
      </p:sp>
      <p:sp>
        <p:nvSpPr>
          <p:cNvPr id="3" name="Content Placeholder 2"/>
          <p:cNvSpPr>
            <a:spLocks noGrp="1"/>
          </p:cNvSpPr>
          <p:nvPr>
            <p:ph sz="half" idx="1"/>
          </p:nvPr>
        </p:nvSpPr>
        <p:spPr/>
        <p:txBody>
          <a:bodyPr>
            <a:normAutofit/>
          </a:bodyPr>
          <a:lstStyle/>
          <a:p>
            <a:pPr marL="0" indent="0">
              <a:buNone/>
            </a:pPr>
            <a:r>
              <a:rPr lang="en-US" sz="2400" u="sng" dirty="0"/>
              <a:t>Adaptive Assessment</a:t>
            </a:r>
          </a:p>
          <a:p>
            <a:r>
              <a:rPr lang="en-US" b="0" dirty="0"/>
              <a:t>Adaptive assessments change and respond based on whether learners answer questions correctly or incorrectly. </a:t>
            </a:r>
          </a:p>
          <a:p>
            <a:r>
              <a:rPr lang="en-US" b="0" dirty="0"/>
              <a:t>This change is often a result of the difficulty level of the question.</a:t>
            </a:r>
          </a:p>
          <a:p>
            <a:r>
              <a:rPr lang="en-US" b="0" dirty="0"/>
              <a:t>For example, if a student answers an easy question correctly, the next question the student gets will be a little harder and so on.</a:t>
            </a:r>
          </a:p>
          <a:p>
            <a:pPr marL="0" indent="0">
              <a:buNone/>
            </a:pPr>
            <a:endParaRPr lang="en-US" dirty="0"/>
          </a:p>
        </p:txBody>
      </p:sp>
      <p:graphicFrame>
        <p:nvGraphicFramePr>
          <p:cNvPr id="5" name="Content Placeholder 4"/>
          <p:cNvGraphicFramePr>
            <a:graphicFrameLocks noGrp="1"/>
          </p:cNvGraphicFramePr>
          <p:nvPr>
            <p:ph sz="half" idx="2"/>
            <p:extLst/>
          </p:nvPr>
        </p:nvGraphicFramePr>
        <p:xfrm>
          <a:off x="6188075" y="1846264"/>
          <a:ext cx="370205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97799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Adaptive learning</a:t>
            </a:r>
          </a:p>
        </p:txBody>
      </p:sp>
      <p:sp>
        <p:nvSpPr>
          <p:cNvPr id="3" name="Content Placeholder 2"/>
          <p:cNvSpPr>
            <a:spLocks noGrp="1"/>
          </p:cNvSpPr>
          <p:nvPr>
            <p:ph sz="half" idx="1"/>
          </p:nvPr>
        </p:nvSpPr>
        <p:spPr/>
        <p:txBody>
          <a:bodyPr>
            <a:normAutofit/>
          </a:bodyPr>
          <a:lstStyle/>
          <a:p>
            <a:pPr marL="0" indent="0">
              <a:buNone/>
            </a:pPr>
            <a:r>
              <a:rPr lang="en-US" sz="2400" u="sng" dirty="0"/>
              <a:t>Adaptive Sequencing</a:t>
            </a:r>
          </a:p>
          <a:p>
            <a:r>
              <a:rPr lang="en-US" b="0" dirty="0"/>
              <a:t>Adaptive sequencing is the ability to continuously collect real-time data on a learner’s performance and use it to change his or her learning experience.</a:t>
            </a:r>
          </a:p>
          <a:p>
            <a:r>
              <a:rPr lang="en-US" b="0" dirty="0"/>
              <a:t>The technology continuously collects data and uses algorithms and predictive analytics to change what a learner sees next. </a:t>
            </a:r>
          </a:p>
          <a:p>
            <a:r>
              <a:rPr lang="en-US" b="0" dirty="0"/>
              <a:t>Data is collected on a student’s performance on an ongoing basis, the data is analyzed and used to adjust the overall sequence of skills or the type of content a learner sees next.</a:t>
            </a:r>
          </a:p>
          <a:p>
            <a:pPr marL="0" indent="0">
              <a:buNone/>
            </a:pPr>
            <a:endParaRPr lang="en-US" dirty="0"/>
          </a:p>
        </p:txBody>
      </p:sp>
      <p:graphicFrame>
        <p:nvGraphicFramePr>
          <p:cNvPr id="5" name="Content Placeholder 4"/>
          <p:cNvGraphicFramePr>
            <a:graphicFrameLocks noGrp="1"/>
          </p:cNvGraphicFramePr>
          <p:nvPr>
            <p:ph sz="half" idx="2"/>
            <p:extLst/>
          </p:nvPr>
        </p:nvGraphicFramePr>
        <p:xfrm>
          <a:off x="6188075" y="1846264"/>
          <a:ext cx="370205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76275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Adaptive learning</a:t>
            </a:r>
          </a:p>
        </p:txBody>
      </p:sp>
      <p:sp>
        <p:nvSpPr>
          <p:cNvPr id="6" name="Content Placeholder 5"/>
          <p:cNvSpPr>
            <a:spLocks noGrp="1"/>
          </p:cNvSpPr>
          <p:nvPr>
            <p:ph idx="1"/>
          </p:nvPr>
        </p:nvSpPr>
        <p:spPr/>
        <p:txBody>
          <a:bodyPr>
            <a:normAutofit fontScale="92500" lnSpcReduction="20000"/>
          </a:bodyPr>
          <a:lstStyle/>
          <a:p>
            <a:pPr marL="0" indent="0" fontAlgn="base">
              <a:buNone/>
            </a:pPr>
            <a:r>
              <a:rPr lang="en-US" sz="2400" dirty="0"/>
              <a:t>Examples of adaptive learning</a:t>
            </a:r>
          </a:p>
          <a:p>
            <a:pPr fontAlgn="base"/>
            <a:r>
              <a:rPr lang="en-US" dirty="0"/>
              <a:t>A clinician responds to scenario about using a medication with Type 2 diabetes patient incorrectly and is offered supplemental materials and more practice problems on when and why that medication is used.</a:t>
            </a:r>
          </a:p>
          <a:p>
            <a:pPr fontAlgn="base"/>
            <a:r>
              <a:rPr lang="en-US" dirty="0"/>
              <a:t>A clinician responds to a scenario about one component of a clinical practice guideline correctly the first time, so the program waits an interval of time and then re-quizzes the clinician to make sure that she is able to remember the information.</a:t>
            </a:r>
          </a:p>
          <a:p>
            <a:pPr fontAlgn="base"/>
            <a:r>
              <a:rPr lang="en-US" dirty="0"/>
              <a:t>A clinician makes a mistake with a specific step of a clinical practice guideline about managing patients with rheumatoid arthritis, so he is provided with extra hints and supplemental practice problems on that step.</a:t>
            </a:r>
          </a:p>
          <a:p>
            <a:pPr marL="0" indent="0">
              <a:buNone/>
            </a:pPr>
            <a:endParaRPr lang="en-US" dirty="0"/>
          </a:p>
        </p:txBody>
      </p:sp>
    </p:spTree>
    <p:extLst>
      <p:ext uri="{BB962C8B-B14F-4D97-AF65-F5344CB8AC3E}">
        <p14:creationId xmlns:p14="http://schemas.microsoft.com/office/powerpoint/2010/main" val="309324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6939" y="228601"/>
            <a:ext cx="7863840" cy="1450757"/>
          </a:xfrm>
        </p:spPr>
        <p:txBody>
          <a:bodyPr/>
          <a:lstStyle/>
          <a:p>
            <a:r>
              <a:rPr lang="en-US" dirty="0"/>
              <a:t>Perceptual and adaptive learning</a:t>
            </a:r>
          </a:p>
        </p:txBody>
      </p:sp>
      <p:sp>
        <p:nvSpPr>
          <p:cNvPr id="3" name="Content Placeholder 2"/>
          <p:cNvSpPr>
            <a:spLocks noGrp="1"/>
          </p:cNvSpPr>
          <p:nvPr>
            <p:ph idx="1"/>
          </p:nvPr>
        </p:nvSpPr>
        <p:spPr/>
        <p:txBody>
          <a:bodyPr/>
          <a:lstStyle/>
          <a:p>
            <a:r>
              <a:rPr lang="en-US" sz="2400" dirty="0"/>
              <a:t>Perceptual–procedural learning technology offers ways of bringing intuitive pattern recognition, interpretation of new cases, fluent processing, and procedural execution into the realm of systematic and objective instruction.</a:t>
            </a:r>
          </a:p>
          <a:p>
            <a:r>
              <a:rPr lang="en-US" sz="2400" dirty="0"/>
              <a:t>Adaptive learning technology improves learning by attuning the level, spacing, and sequencing of learning events to each individual learner, allowing more efficient learning, better retention, and certification of mastery.</a:t>
            </a:r>
          </a:p>
          <a:p>
            <a:pPr marL="0" indent="0" algn="r">
              <a:buNone/>
            </a:pPr>
            <a:r>
              <a:rPr lang="en-US" sz="1800" dirty="0"/>
              <a:t>  </a:t>
            </a:r>
            <a:r>
              <a:rPr lang="en-US" sz="1800" dirty="0" err="1"/>
              <a:t>Kellman</a:t>
            </a:r>
            <a:r>
              <a:rPr lang="en-US" sz="1800" dirty="0"/>
              <a:t> P., 2013</a:t>
            </a:r>
          </a:p>
        </p:txBody>
      </p:sp>
    </p:spTree>
    <p:extLst>
      <p:ext uri="{BB962C8B-B14F-4D97-AF65-F5344CB8AC3E}">
        <p14:creationId xmlns:p14="http://schemas.microsoft.com/office/powerpoint/2010/main" val="2051150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Dilemmas</a:t>
            </a:r>
            <a:endParaRPr lang="en-US" dirty="0"/>
          </a:p>
        </p:txBody>
      </p:sp>
      <p:sp>
        <p:nvSpPr>
          <p:cNvPr id="3" name="Content Placeholder 2"/>
          <p:cNvSpPr>
            <a:spLocks noGrp="1"/>
          </p:cNvSpPr>
          <p:nvPr>
            <p:ph idx="1"/>
          </p:nvPr>
        </p:nvSpPr>
        <p:spPr/>
        <p:txBody>
          <a:bodyPr/>
          <a:lstStyle/>
          <a:p>
            <a:r>
              <a:rPr lang="en-US" dirty="0" smtClean="0"/>
              <a:t>Current conceptualization of Continuing Professional Development (CPD)</a:t>
            </a:r>
          </a:p>
          <a:p>
            <a:r>
              <a:rPr lang="en-US" dirty="0" smtClean="0"/>
              <a:t>Resources</a:t>
            </a:r>
            <a:endParaRPr lang="en-US" dirty="0"/>
          </a:p>
        </p:txBody>
      </p:sp>
    </p:spTree>
    <p:extLst>
      <p:ext uri="{BB962C8B-B14F-4D97-AF65-F5344CB8AC3E}">
        <p14:creationId xmlns:p14="http://schemas.microsoft.com/office/powerpoint/2010/main" val="305453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learning?</a:t>
            </a:r>
            <a:endParaRPr lang="en-US" dirty="0"/>
          </a:p>
        </p:txBody>
      </p:sp>
      <p:sp>
        <p:nvSpPr>
          <p:cNvPr id="3" name="Content Placeholder 2"/>
          <p:cNvSpPr>
            <a:spLocks noGrp="1"/>
          </p:cNvSpPr>
          <p:nvPr>
            <p:ph idx="1"/>
          </p:nvPr>
        </p:nvSpPr>
        <p:spPr/>
        <p:txBody>
          <a:bodyPr>
            <a:normAutofit lnSpcReduction="10000"/>
          </a:bodyPr>
          <a:lstStyle/>
          <a:p>
            <a:r>
              <a:rPr lang="en-US" dirty="0" smtClean="0"/>
              <a:t>There has been a debate for several years addressing the challenge of understanding how people learn. (Norman DA, 1993)</a:t>
            </a:r>
          </a:p>
          <a:p>
            <a:pPr lvl="1"/>
            <a:r>
              <a:rPr lang="en-US" dirty="0" smtClean="0"/>
              <a:t>Cognitivists – information processing/symbolic processing</a:t>
            </a:r>
          </a:p>
          <a:p>
            <a:pPr lvl="1"/>
            <a:r>
              <a:rPr lang="en-US" dirty="0" smtClean="0"/>
              <a:t>Social cognition – the role of the situation that an individual might find him or herself in (context, socio-cultural influences, etc.)</a:t>
            </a:r>
          </a:p>
          <a:p>
            <a:r>
              <a:rPr lang="en-US" dirty="0" smtClean="0"/>
              <a:t>Caricatures</a:t>
            </a:r>
          </a:p>
          <a:p>
            <a:pPr lvl="1"/>
            <a:r>
              <a:rPr lang="en-US" dirty="0" smtClean="0"/>
              <a:t>Cognitivists focus entirely on the processing structures of the brain and the symbolic representations of knowledge.</a:t>
            </a:r>
          </a:p>
          <a:p>
            <a:pPr lvl="1"/>
            <a:r>
              <a:rPr lang="en-US" dirty="0" smtClean="0"/>
              <a:t>Situated cognition approach focuses entirely on the structures of the world and how they constrain and guide human behavior.</a:t>
            </a:r>
          </a:p>
        </p:txBody>
      </p:sp>
      <p:sp>
        <p:nvSpPr>
          <p:cNvPr id="4" name="Date Placeholder 3"/>
          <p:cNvSpPr>
            <a:spLocks noGrp="1"/>
          </p:cNvSpPr>
          <p:nvPr>
            <p:ph type="dt" sz="half" idx="10"/>
          </p:nvPr>
        </p:nvSpPr>
        <p:spPr/>
        <p:txBody>
          <a:bodyPr/>
          <a:lstStyle/>
          <a:p>
            <a:pPr>
              <a:defRPr/>
            </a:pPr>
            <a:fld id="{50D485CB-8615-411E-A08B-6000C63D51C9}" type="datetime1">
              <a:rPr lang="en-US" smtClean="0">
                <a:solidFill>
                  <a:srgbClr val="000000"/>
                </a:solidFill>
              </a:rPr>
              <a:pPr>
                <a:defRPr/>
              </a:pPr>
              <a:t>6/16/2016</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Emphasis - Medical Education</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C85BBD4D-ECCA-4F5D-92D6-B6C9AEA47A76}" type="slidenum">
              <a:rPr lang="en-US" altLang="en-US" smtClean="0">
                <a:solidFill>
                  <a:srgbClr val="000000"/>
                </a:solidFill>
              </a:rPr>
              <a:pPr/>
              <a:t>6</a:t>
            </a:fld>
            <a:endParaRPr lang="en-US" altLang="en-US">
              <a:solidFill>
                <a:srgbClr val="000000"/>
              </a:solidFill>
            </a:endParaRPr>
          </a:p>
        </p:txBody>
      </p:sp>
    </p:spTree>
    <p:extLst>
      <p:ext uri="{BB962C8B-B14F-4D97-AF65-F5344CB8AC3E}">
        <p14:creationId xmlns:p14="http://schemas.microsoft.com/office/powerpoint/2010/main" val="39235593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Dilemma - </a:t>
            </a:r>
            <a:r>
              <a:rPr lang="en-US" dirty="0"/>
              <a:t>Current conceptualization of </a:t>
            </a:r>
            <a:r>
              <a:rPr lang="en-US" dirty="0" smtClean="0"/>
              <a:t>CPD</a:t>
            </a:r>
            <a:endParaRPr lang="en-US" dirty="0"/>
          </a:p>
        </p:txBody>
      </p:sp>
      <p:sp>
        <p:nvSpPr>
          <p:cNvPr id="3" name="Content Placeholder 2"/>
          <p:cNvSpPr>
            <a:spLocks noGrp="1"/>
          </p:cNvSpPr>
          <p:nvPr>
            <p:ph idx="1"/>
          </p:nvPr>
        </p:nvSpPr>
        <p:spPr>
          <a:xfrm>
            <a:off x="1097280" y="1845734"/>
            <a:ext cx="10058400" cy="4434042"/>
          </a:xfrm>
        </p:spPr>
        <p:txBody>
          <a:bodyPr>
            <a:normAutofit/>
          </a:bodyPr>
          <a:lstStyle/>
          <a:p>
            <a:r>
              <a:rPr lang="en-US" dirty="0" smtClean="0"/>
              <a:t>Expectation</a:t>
            </a:r>
            <a:r>
              <a:rPr lang="en-US" dirty="0"/>
              <a:t>: transfer of knowledge from formal educational activities</a:t>
            </a:r>
            <a:r>
              <a:rPr lang="en-US" dirty="0" smtClean="0"/>
              <a:t>. (Regehr, 2008)</a:t>
            </a:r>
            <a:endParaRPr lang="en-US" dirty="0"/>
          </a:p>
          <a:p>
            <a:r>
              <a:rPr lang="en-US" dirty="0" smtClean="0"/>
              <a:t>Lack of success of current CPD (Cervero, 2015, </a:t>
            </a:r>
            <a:r>
              <a:rPr lang="en-US" dirty="0" err="1" smtClean="0"/>
              <a:t>Marinopoulos</a:t>
            </a:r>
            <a:r>
              <a:rPr lang="en-US" dirty="0" smtClean="0"/>
              <a:t>, 2007).</a:t>
            </a:r>
          </a:p>
          <a:p>
            <a:r>
              <a:rPr lang="en-US" dirty="0" smtClean="0"/>
              <a:t>CPD “term” being used in place of “CME” term with no real changes.</a:t>
            </a:r>
          </a:p>
        </p:txBody>
      </p:sp>
    </p:spTree>
    <p:extLst>
      <p:ext uri="{BB962C8B-B14F-4D97-AF65-F5344CB8AC3E}">
        <p14:creationId xmlns:p14="http://schemas.microsoft.com/office/powerpoint/2010/main" val="5775746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the dilemma</a:t>
            </a:r>
            <a:endParaRPr lang="en-US" dirty="0"/>
          </a:p>
        </p:txBody>
      </p:sp>
      <p:sp>
        <p:nvSpPr>
          <p:cNvPr id="3" name="Content Placeholder 2"/>
          <p:cNvSpPr>
            <a:spLocks noGrp="1"/>
          </p:cNvSpPr>
          <p:nvPr>
            <p:ph idx="1"/>
          </p:nvPr>
        </p:nvSpPr>
        <p:spPr/>
        <p:txBody>
          <a:bodyPr/>
          <a:lstStyle/>
          <a:p>
            <a:r>
              <a:rPr lang="en-US" dirty="0" smtClean="0"/>
              <a:t>Re-conceptualizing CPD to be practice-based (</a:t>
            </a:r>
            <a:r>
              <a:rPr lang="en-US" dirty="0" err="1" smtClean="0"/>
              <a:t>Boud</a:t>
            </a:r>
            <a:r>
              <a:rPr lang="en-US" dirty="0" smtClean="0"/>
              <a:t>, 2012) and more authentic (Wright, 2009)</a:t>
            </a:r>
          </a:p>
          <a:p>
            <a:pPr>
              <a:spcAft>
                <a:spcPts val="0"/>
              </a:spcAft>
            </a:pPr>
            <a:r>
              <a:rPr lang="en-US" dirty="0"/>
              <a:t>CPD calls for clinicians to engage in (Campbell, 2010):</a:t>
            </a:r>
          </a:p>
          <a:p>
            <a:pPr lvl="1">
              <a:spcAft>
                <a:spcPts val="0"/>
              </a:spcAft>
            </a:pPr>
            <a:r>
              <a:rPr lang="en-US" dirty="0"/>
              <a:t>A process of monitoring and reflecting on professional performance.</a:t>
            </a:r>
          </a:p>
          <a:p>
            <a:pPr lvl="1">
              <a:spcAft>
                <a:spcPts val="0"/>
              </a:spcAft>
            </a:pPr>
            <a:r>
              <a:rPr lang="en-US" dirty="0"/>
              <a:t>Identifying opportunities to improve professional practice gaps.</a:t>
            </a:r>
          </a:p>
          <a:p>
            <a:pPr lvl="1">
              <a:spcAft>
                <a:spcPts val="0"/>
              </a:spcAft>
            </a:pPr>
            <a:r>
              <a:rPr lang="en-US" dirty="0"/>
              <a:t>Engaging in both formal and informal learning activities</a:t>
            </a:r>
          </a:p>
          <a:p>
            <a:pPr lvl="1"/>
            <a:r>
              <a:rPr lang="en-US" dirty="0"/>
              <a:t>Making changes in practice to reduce or eliminate gaps in performance</a:t>
            </a:r>
            <a:r>
              <a:rPr lang="en-US" dirty="0" smtClean="0"/>
              <a:t>.</a:t>
            </a:r>
          </a:p>
          <a:p>
            <a:endParaRPr lang="en-US" dirty="0"/>
          </a:p>
          <a:p>
            <a:endParaRPr lang="en-US" dirty="0" smtClean="0"/>
          </a:p>
          <a:p>
            <a:pPr lvl="1"/>
            <a:endParaRPr lang="en-US" dirty="0"/>
          </a:p>
        </p:txBody>
      </p:sp>
    </p:spTree>
    <p:extLst>
      <p:ext uri="{BB962C8B-B14F-4D97-AF65-F5344CB8AC3E}">
        <p14:creationId xmlns:p14="http://schemas.microsoft.com/office/powerpoint/2010/main" val="30592166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23634"/>
            <a:ext cx="10058400" cy="869844"/>
          </a:xfrm>
        </p:spPr>
        <p:txBody>
          <a:bodyPr/>
          <a:lstStyle/>
          <a:p>
            <a:r>
              <a:rPr lang="en-US" dirty="0" smtClean="0"/>
              <a:t>Addressing the dilemma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25784918"/>
              </p:ext>
            </p:extLst>
          </p:nvPr>
        </p:nvGraphicFramePr>
        <p:xfrm>
          <a:off x="1097280" y="1483191"/>
          <a:ext cx="10058400" cy="4759960"/>
        </p:xfrm>
        <a:graphic>
          <a:graphicData uri="http://schemas.openxmlformats.org/drawingml/2006/table">
            <a:tbl>
              <a:tblPr firstRow="1" bandRow="1">
                <a:tableStyleId>{5C22544A-7EE6-4342-B048-85BDC9FD1C3A}</a:tableStyleId>
              </a:tblPr>
              <a:tblGrid>
                <a:gridCol w="3743978"/>
                <a:gridCol w="6314422"/>
              </a:tblGrid>
              <a:tr h="370840">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Domain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Key Competencies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4320">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Knowing one practice</a:t>
                      </a:r>
                    </a:p>
                  </a:txBody>
                  <a:tcPr marL="68580" marR="68580" marT="0" marB="0"/>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Ability to use practice information to</a:t>
                      </a:r>
                    </a:p>
                  </a:txBody>
                  <a:tcPr marL="68580" marR="68580" marT="0" marB="0"/>
                </a:tc>
              </a:tr>
              <a:tr h="274320">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342900" marR="0" lvl="0" indent="-342900">
                        <a:lnSpc>
                          <a:spcPct val="107000"/>
                        </a:lnSpc>
                        <a:spcBef>
                          <a:spcPts val="0"/>
                        </a:spcBef>
                        <a:spcAft>
                          <a:spcPts val="0"/>
                        </a:spcAft>
                        <a:buFont typeface="Wingdings" panose="05000000000000000000" pitchFamily="2" charset="2"/>
                        <a:buChar char=""/>
                      </a:pPr>
                      <a:r>
                        <a:rPr lang="en-US" sz="1600" b="1" dirty="0">
                          <a:effectLst/>
                          <a:latin typeface="Calibri" panose="020F0502020204030204" pitchFamily="34" charset="0"/>
                          <a:ea typeface="Calibri" panose="020F0502020204030204" pitchFamily="34" charset="0"/>
                          <a:cs typeface="Times New Roman" panose="02020603050405020304" pitchFamily="18" charset="0"/>
                        </a:rPr>
                        <a:t>Identify learning priorities</a:t>
                      </a:r>
                    </a:p>
                  </a:txBody>
                  <a:tcPr marL="68580" marR="68580" marT="0" marB="0"/>
                </a:tc>
              </a:tr>
              <a:tr h="274320">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342900" marR="0" lvl="0" indent="-342900">
                        <a:lnSpc>
                          <a:spcPct val="107000"/>
                        </a:lnSpc>
                        <a:spcBef>
                          <a:spcPts val="0"/>
                        </a:spcBef>
                        <a:spcAft>
                          <a:spcPts val="0"/>
                        </a:spcAft>
                        <a:buFont typeface="Wingdings" panose="05000000000000000000" pitchFamily="2" charset="2"/>
                        <a:buChar char=""/>
                      </a:pPr>
                      <a:r>
                        <a:rPr lang="en-US" sz="1600" b="1" dirty="0">
                          <a:effectLst/>
                          <a:latin typeface="Calibri" panose="020F0502020204030204" pitchFamily="34" charset="0"/>
                          <a:ea typeface="Calibri" panose="020F0502020204030204" pitchFamily="34" charset="0"/>
                          <a:cs typeface="Times New Roman" panose="02020603050405020304" pitchFamily="18" charset="0"/>
                        </a:rPr>
                        <a:t>Develop and monitor CPD plans</a:t>
                      </a:r>
                    </a:p>
                  </a:txBody>
                  <a:tcPr marL="68580" marR="68580" marT="0" marB="0"/>
                </a:tc>
              </a:tr>
              <a:tr h="274320">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Scanning the environment</a:t>
                      </a:r>
                    </a:p>
                  </a:txBody>
                  <a:tcPr marL="68580" marR="68580" marT="0" marB="0"/>
                </a:tc>
                <a:tc>
                  <a:txBody>
                    <a:bodyPr/>
                    <a:lstStyle/>
                    <a:p>
                      <a:pPr marL="0" marR="0">
                        <a:lnSpc>
                          <a:spcPct val="107000"/>
                        </a:lnSpc>
                        <a:spcBef>
                          <a:spcPts val="0"/>
                        </a:spcBef>
                        <a:spcAft>
                          <a:spcPts val="0"/>
                        </a:spcAft>
                      </a:pPr>
                      <a:r>
                        <a:rPr lang="en-US" sz="1600" b="1" dirty="0">
                          <a:solidFill>
                            <a:srgbClr val="231F20"/>
                          </a:solidFill>
                          <a:effectLst/>
                          <a:latin typeface="Calibri" panose="020F0502020204030204" pitchFamily="34" charset="0"/>
                          <a:ea typeface="Calibri" panose="020F0502020204030204" pitchFamily="34" charset="0"/>
                          <a:cs typeface="Arial" panose="020B0604020202020204" pitchFamily="34" charset="0"/>
                        </a:rPr>
                        <a:t>Ability</a:t>
                      </a:r>
                      <a:r>
                        <a:rPr lang="en-US" sz="1600" b="1" spc="-35" dirty="0">
                          <a:solidFill>
                            <a:srgbClr val="231F20"/>
                          </a:solidFill>
                          <a:effectLst/>
                          <a:latin typeface="Calibri" panose="020F0502020204030204" pitchFamily="34" charset="0"/>
                          <a:ea typeface="Calibri" panose="020F0502020204030204" pitchFamily="34" charset="0"/>
                          <a:cs typeface="Arial" panose="020B0604020202020204" pitchFamily="34" charset="0"/>
                        </a:rPr>
                        <a:t> </a:t>
                      </a:r>
                      <a:r>
                        <a:rPr lang="en-US" sz="1600" b="1" dirty="0">
                          <a:solidFill>
                            <a:srgbClr val="231F20"/>
                          </a:solidFill>
                          <a:effectLst/>
                          <a:latin typeface="Calibri" panose="020F0502020204030204" pitchFamily="34" charset="0"/>
                          <a:ea typeface="Calibri" panose="020F0502020204030204" pitchFamily="34" charset="0"/>
                          <a:cs typeface="Arial" panose="020B0604020202020204" pitchFamily="34" charset="0"/>
                        </a:rPr>
                        <a:t>to</a:t>
                      </a:r>
                      <a:r>
                        <a:rPr lang="en-US" sz="1600" b="1" spc="-40" dirty="0">
                          <a:solidFill>
                            <a:srgbClr val="231F20"/>
                          </a:solidFill>
                          <a:effectLst/>
                          <a:latin typeface="Calibri" panose="020F0502020204030204" pitchFamily="34" charset="0"/>
                          <a:ea typeface="Calibri" panose="020F0502020204030204" pitchFamily="34" charset="0"/>
                          <a:cs typeface="Arial" panose="020B0604020202020204" pitchFamily="34" charset="0"/>
                        </a:rPr>
                        <a:t> </a:t>
                      </a:r>
                      <a:r>
                        <a:rPr lang="en-US" sz="1600" b="1" dirty="0">
                          <a:solidFill>
                            <a:srgbClr val="231F20"/>
                          </a:solidFill>
                          <a:effectLst/>
                          <a:latin typeface="Calibri" panose="020F0502020204030204" pitchFamily="34" charset="0"/>
                          <a:ea typeface="Calibri" panose="020F0502020204030204" pitchFamily="34" charset="0"/>
                          <a:cs typeface="Arial" panose="020B0604020202020204" pitchFamily="34" charset="0"/>
                        </a:rPr>
                        <a:t>access</a:t>
                      </a:r>
                      <a:r>
                        <a:rPr lang="en-US" sz="1600" b="1" spc="-35" dirty="0">
                          <a:solidFill>
                            <a:srgbClr val="231F20"/>
                          </a:solidFill>
                          <a:effectLst/>
                          <a:latin typeface="Calibri" panose="020F0502020204030204" pitchFamily="34" charset="0"/>
                          <a:ea typeface="Calibri" panose="020F0502020204030204" pitchFamily="34" charset="0"/>
                          <a:cs typeface="Arial" panose="020B0604020202020204" pitchFamily="34" charset="0"/>
                        </a:rPr>
                        <a:t> </a:t>
                      </a:r>
                      <a:r>
                        <a:rPr lang="en-US" sz="1600" b="1" dirty="0">
                          <a:solidFill>
                            <a:srgbClr val="231F20"/>
                          </a:solidFill>
                          <a:effectLst/>
                          <a:latin typeface="Calibri" panose="020F0502020204030204" pitchFamily="34" charset="0"/>
                          <a:ea typeface="Calibri" panose="020F0502020204030204" pitchFamily="34" charset="0"/>
                          <a:cs typeface="Arial" panose="020B0604020202020204" pitchFamily="34" charset="0"/>
                        </a:rPr>
                        <a:t>information</a:t>
                      </a:r>
                      <a:r>
                        <a:rPr lang="en-US" sz="1600" b="1" spc="-35" dirty="0">
                          <a:solidFill>
                            <a:srgbClr val="231F20"/>
                          </a:solidFill>
                          <a:effectLst/>
                          <a:latin typeface="Calibri" panose="020F0502020204030204" pitchFamily="34" charset="0"/>
                          <a:ea typeface="Calibri" panose="020F0502020204030204" pitchFamily="34" charset="0"/>
                          <a:cs typeface="Arial" panose="020B0604020202020204" pitchFamily="34" charset="0"/>
                        </a:rPr>
                        <a:t> </a:t>
                      </a:r>
                      <a:r>
                        <a:rPr lang="en-US" sz="1600" b="1" dirty="0">
                          <a:solidFill>
                            <a:srgbClr val="231F20"/>
                          </a:solidFill>
                          <a:effectLst/>
                          <a:latin typeface="Calibri" panose="020F0502020204030204" pitchFamily="34" charset="0"/>
                          <a:ea typeface="Calibri" panose="020F0502020204030204" pitchFamily="34" charset="0"/>
                          <a:cs typeface="Arial" panose="020B0604020202020204" pitchFamily="34" charset="0"/>
                        </a:rPr>
                        <a:t>sources</a:t>
                      </a:r>
                      <a:r>
                        <a:rPr lang="en-US" sz="1600" b="1" spc="-35" dirty="0">
                          <a:solidFill>
                            <a:srgbClr val="231F20"/>
                          </a:solidFill>
                          <a:effectLst/>
                          <a:latin typeface="Calibri" panose="020F0502020204030204" pitchFamily="34" charset="0"/>
                          <a:ea typeface="Calibri" panose="020F0502020204030204" pitchFamily="34" charset="0"/>
                          <a:cs typeface="Arial" panose="020B0604020202020204" pitchFamily="34" charset="0"/>
                        </a:rPr>
                        <a:t> </a:t>
                      </a:r>
                      <a:r>
                        <a:rPr lang="en-US" sz="1600" b="1" dirty="0">
                          <a:solidFill>
                            <a:srgbClr val="231F20"/>
                          </a:solidFill>
                          <a:effectLst/>
                          <a:latin typeface="Calibri" panose="020F0502020204030204" pitchFamily="34" charset="0"/>
                          <a:ea typeface="Calibri" panose="020F0502020204030204" pitchFamily="34" charset="0"/>
                          <a:cs typeface="Arial" panose="020B0604020202020204" pitchFamily="34" charset="0"/>
                        </a:rPr>
                        <a:t>for</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4320">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342900" marR="0" lvl="0" indent="-342900">
                        <a:lnSpc>
                          <a:spcPct val="107000"/>
                        </a:lnSpc>
                        <a:spcBef>
                          <a:spcPts val="0"/>
                        </a:spcBef>
                        <a:spcAft>
                          <a:spcPts val="0"/>
                        </a:spcAft>
                        <a:buFont typeface="Wingdings" panose="05000000000000000000" pitchFamily="2" charset="2"/>
                        <a:buChar char=""/>
                      </a:pPr>
                      <a:r>
                        <a:rPr lang="en-US" sz="1600" b="1" dirty="0">
                          <a:effectLst/>
                          <a:latin typeface="Calibri" panose="020F0502020204030204" pitchFamily="34" charset="0"/>
                          <a:ea typeface="Calibri" panose="020F0502020204030204" pitchFamily="34" charset="0"/>
                          <a:cs typeface="Times New Roman" panose="02020603050405020304" pitchFamily="18" charset="0"/>
                        </a:rPr>
                        <a:t>Innovations in development</a:t>
                      </a:r>
                    </a:p>
                  </a:txBody>
                  <a:tcPr marL="68580" marR="68580" marT="0" marB="0"/>
                </a:tc>
              </a:tr>
              <a:tr h="274320">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342900" marR="0" lvl="0" indent="-342900">
                        <a:lnSpc>
                          <a:spcPct val="107000"/>
                        </a:lnSpc>
                        <a:spcBef>
                          <a:spcPts val="0"/>
                        </a:spcBef>
                        <a:spcAft>
                          <a:spcPts val="0"/>
                        </a:spcAft>
                        <a:buFont typeface="Wingdings" panose="05000000000000000000" pitchFamily="2" charset="2"/>
                        <a:buChar char=""/>
                      </a:pPr>
                      <a:r>
                        <a:rPr lang="en-US" sz="1600" b="1" dirty="0">
                          <a:effectLst/>
                          <a:latin typeface="Calibri" panose="020F0502020204030204" pitchFamily="34" charset="0"/>
                          <a:ea typeface="Calibri" panose="020F0502020204030204" pitchFamily="34" charset="0"/>
                          <a:cs typeface="Times New Roman" panose="02020603050405020304" pitchFamily="18" charset="0"/>
                        </a:rPr>
                        <a:t>New evidence for potential integration into practice</a:t>
                      </a:r>
                    </a:p>
                  </a:txBody>
                  <a:tcPr marL="68580" marR="68580" marT="0" marB="0"/>
                </a:tc>
              </a:tr>
              <a:tr h="274320">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Managing learning in practice</a:t>
                      </a:r>
                    </a:p>
                  </a:txBody>
                  <a:tcPr marL="68580" marR="68580" marT="0" marB="0"/>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Ability to establish a personal knowledge management system to</a:t>
                      </a:r>
                    </a:p>
                  </a:txBody>
                  <a:tcPr marL="68580" marR="68580" marT="0" marB="0"/>
                </a:tc>
              </a:tr>
              <a:tr h="274320">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342900" marR="0" lvl="0" indent="-342900">
                        <a:lnSpc>
                          <a:spcPct val="107000"/>
                        </a:lnSpc>
                        <a:spcBef>
                          <a:spcPts val="0"/>
                        </a:spcBef>
                        <a:spcAft>
                          <a:spcPts val="0"/>
                        </a:spcAft>
                        <a:buFont typeface="Wingdings" panose="05000000000000000000" pitchFamily="2" charset="2"/>
                        <a:buChar char=""/>
                      </a:pPr>
                      <a:r>
                        <a:rPr lang="en-US" sz="1600" b="1">
                          <a:effectLst/>
                          <a:latin typeface="Calibri" panose="020F0502020204030204" pitchFamily="34" charset="0"/>
                          <a:ea typeface="Calibri" panose="020F0502020204030204" pitchFamily="34" charset="0"/>
                          <a:cs typeface="Times New Roman" panose="02020603050405020304" pitchFamily="18" charset="0"/>
                        </a:rPr>
                        <a:t>Store and retrieve evidence</a:t>
                      </a:r>
                    </a:p>
                  </a:txBody>
                  <a:tcPr marL="68580" marR="68580" marT="0" marB="0"/>
                </a:tc>
              </a:tr>
              <a:tr h="274320">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342900" marR="0" lvl="0" indent="-342900">
                        <a:lnSpc>
                          <a:spcPct val="107000"/>
                        </a:lnSpc>
                        <a:spcBef>
                          <a:spcPts val="0"/>
                        </a:spcBef>
                        <a:spcAft>
                          <a:spcPts val="0"/>
                        </a:spcAft>
                        <a:buFont typeface="Wingdings" panose="05000000000000000000" pitchFamily="2" charset="2"/>
                        <a:buChar char=""/>
                      </a:pPr>
                      <a:r>
                        <a:rPr lang="en-US" sz="1600" b="1" dirty="0">
                          <a:effectLst/>
                          <a:latin typeface="Calibri" panose="020F0502020204030204" pitchFamily="34" charset="0"/>
                          <a:ea typeface="Calibri" panose="020F0502020204030204" pitchFamily="34" charset="0"/>
                          <a:cs typeface="Times New Roman" panose="02020603050405020304" pitchFamily="18" charset="0"/>
                        </a:rPr>
                        <a:t>Select and manage learning projects</a:t>
                      </a:r>
                    </a:p>
                  </a:txBody>
                  <a:tcPr marL="68580" marR="68580" marT="0" marB="0"/>
                </a:tc>
              </a:tr>
              <a:tr h="274320">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Raising and answering questions</a:t>
                      </a:r>
                    </a:p>
                  </a:txBody>
                  <a:tcPr marL="68580" marR="68580" marT="0" marB="0"/>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Ability to</a:t>
                      </a:r>
                    </a:p>
                  </a:txBody>
                  <a:tcPr marL="68580" marR="68580" marT="0" marB="0"/>
                </a:tc>
              </a:tr>
              <a:tr h="274320">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342900" marR="0" lvl="0" indent="-342900">
                        <a:lnSpc>
                          <a:spcPct val="107000"/>
                        </a:lnSpc>
                        <a:spcBef>
                          <a:spcPts val="0"/>
                        </a:spcBef>
                        <a:spcAft>
                          <a:spcPts val="0"/>
                        </a:spcAft>
                        <a:buFont typeface="Wingdings" panose="05000000000000000000" pitchFamily="2" charset="2"/>
                        <a:buChar char=""/>
                      </a:pPr>
                      <a:r>
                        <a:rPr lang="en-US" sz="1600" b="1" dirty="0">
                          <a:effectLst/>
                          <a:latin typeface="Calibri" panose="020F0502020204030204" pitchFamily="34" charset="0"/>
                          <a:ea typeface="Calibri" panose="020F0502020204030204" pitchFamily="34" charset="0"/>
                          <a:cs typeface="Times New Roman" panose="02020603050405020304" pitchFamily="18" charset="0"/>
                        </a:rPr>
                        <a:t>Construct a question</a:t>
                      </a:r>
                    </a:p>
                  </a:txBody>
                  <a:tcPr marL="68580" marR="68580" marT="0" marB="0"/>
                </a:tc>
              </a:tr>
              <a:tr h="274320">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342900" marR="0" lvl="0" indent="-342900">
                        <a:lnSpc>
                          <a:spcPct val="107000"/>
                        </a:lnSpc>
                        <a:spcBef>
                          <a:spcPts val="0"/>
                        </a:spcBef>
                        <a:spcAft>
                          <a:spcPts val="0"/>
                        </a:spcAft>
                        <a:buFont typeface="Wingdings" panose="05000000000000000000" pitchFamily="2" charset="2"/>
                        <a:buChar char=""/>
                      </a:pPr>
                      <a:r>
                        <a:rPr lang="en-US" sz="1600" b="1" dirty="0">
                          <a:effectLst/>
                          <a:latin typeface="Calibri" panose="020F0502020204030204" pitchFamily="34" charset="0"/>
                          <a:ea typeface="Calibri" panose="020F0502020204030204" pitchFamily="34" charset="0"/>
                          <a:cs typeface="Times New Roman" panose="02020603050405020304" pitchFamily="18" charset="0"/>
                        </a:rPr>
                        <a:t>Search for evidence</a:t>
                      </a:r>
                    </a:p>
                  </a:txBody>
                  <a:tcPr marL="68580" marR="68580" marT="0" marB="0"/>
                </a:tc>
              </a:tr>
              <a:tr h="274320">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342900" marR="0" lvl="0" indent="-342900">
                        <a:lnSpc>
                          <a:spcPct val="107000"/>
                        </a:lnSpc>
                        <a:spcBef>
                          <a:spcPts val="0"/>
                        </a:spcBef>
                        <a:spcAft>
                          <a:spcPts val="0"/>
                        </a:spcAft>
                        <a:buFont typeface="Wingdings" panose="05000000000000000000" pitchFamily="2" charset="2"/>
                        <a:buChar char=""/>
                      </a:pPr>
                      <a:r>
                        <a:rPr lang="en-US" sz="1600" b="1" dirty="0">
                          <a:effectLst/>
                          <a:latin typeface="Calibri" panose="020F0502020204030204" pitchFamily="34" charset="0"/>
                          <a:ea typeface="Calibri" panose="020F0502020204030204" pitchFamily="34" charset="0"/>
                          <a:cs typeface="Times New Roman" panose="02020603050405020304" pitchFamily="18" charset="0"/>
                        </a:rPr>
                        <a:t>Record and track conclusions for practice</a:t>
                      </a:r>
                    </a:p>
                  </a:txBody>
                  <a:tcPr marL="68580" marR="68580" marT="0" marB="0"/>
                </a:tc>
              </a:tr>
              <a:tr h="274320">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Assessing and enhancing practice</a:t>
                      </a:r>
                    </a:p>
                  </a:txBody>
                  <a:tcPr marL="68580" marR="68580" marT="0" marB="0"/>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Ability to</a:t>
                      </a:r>
                    </a:p>
                  </a:txBody>
                  <a:tcPr marL="68580" marR="68580" marT="0" marB="0"/>
                </a:tc>
              </a:tr>
              <a:tr h="274320">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342900" marR="0" lvl="0" indent="-342900">
                        <a:lnSpc>
                          <a:spcPct val="107000"/>
                        </a:lnSpc>
                        <a:spcBef>
                          <a:spcPts val="0"/>
                        </a:spcBef>
                        <a:spcAft>
                          <a:spcPts val="0"/>
                        </a:spcAft>
                        <a:buFont typeface="Wingdings" panose="05000000000000000000" pitchFamily="2" charset="2"/>
                        <a:buChar char=""/>
                      </a:pPr>
                      <a:r>
                        <a:rPr lang="en-US" sz="1600" b="1" dirty="0">
                          <a:effectLst/>
                          <a:latin typeface="Calibri" panose="020F0502020204030204" pitchFamily="34" charset="0"/>
                          <a:ea typeface="Calibri" panose="020F0502020204030204" pitchFamily="34" charset="0"/>
                          <a:cs typeface="Times New Roman" panose="02020603050405020304" pitchFamily="18" charset="0"/>
                        </a:rPr>
                        <a:t>Use tools and processes to measure competence and performance</a:t>
                      </a:r>
                    </a:p>
                  </a:txBody>
                  <a:tcPr marL="68580" marR="68580" marT="0" marB="0"/>
                </a:tc>
              </a:tr>
              <a:tr h="274320">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342900" marR="0" lvl="0" indent="-342900">
                        <a:lnSpc>
                          <a:spcPct val="107000"/>
                        </a:lnSpc>
                        <a:spcBef>
                          <a:spcPts val="0"/>
                        </a:spcBef>
                        <a:spcAft>
                          <a:spcPts val="0"/>
                        </a:spcAft>
                        <a:buFont typeface="Wingdings" panose="05000000000000000000" pitchFamily="2" charset="2"/>
                        <a:buChar char=""/>
                      </a:pPr>
                      <a:r>
                        <a:rPr lang="en-US" sz="1600" b="1" dirty="0">
                          <a:effectLst/>
                          <a:latin typeface="Calibri" panose="020F0502020204030204" pitchFamily="34" charset="0"/>
                          <a:ea typeface="Calibri" panose="020F0502020204030204" pitchFamily="34" charset="0"/>
                          <a:cs typeface="Times New Roman" panose="02020603050405020304" pitchFamily="18" charset="0"/>
                        </a:rPr>
                        <a:t>Develop action plans to enhance practice</a:t>
                      </a:r>
                    </a:p>
                  </a:txBody>
                  <a:tcPr marL="68580" marR="68580" marT="0" marB="0"/>
                </a:tc>
              </a:tr>
            </a:tbl>
          </a:graphicData>
        </a:graphic>
      </p:graphicFrame>
      <p:sp>
        <p:nvSpPr>
          <p:cNvPr id="5" name="Rounded Rectangle 4"/>
          <p:cNvSpPr/>
          <p:nvPr/>
        </p:nvSpPr>
        <p:spPr>
          <a:xfrm>
            <a:off x="2326340" y="954060"/>
            <a:ext cx="7328648" cy="36576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Addressing Dilemma - Competency Domains for CPD</a:t>
            </a:r>
            <a:endParaRPr lang="en-US" sz="2400" b="1" dirty="0"/>
          </a:p>
        </p:txBody>
      </p:sp>
    </p:spTree>
    <p:extLst>
      <p:ext uri="{BB962C8B-B14F-4D97-AF65-F5344CB8AC3E}">
        <p14:creationId xmlns:p14="http://schemas.microsoft.com/office/powerpoint/2010/main" val="6545685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the dilemma</a:t>
            </a:r>
            <a:endParaRPr lang="en-US" dirty="0"/>
          </a:p>
        </p:txBody>
      </p:sp>
      <p:sp>
        <p:nvSpPr>
          <p:cNvPr id="3" name="Content Placeholder 2"/>
          <p:cNvSpPr>
            <a:spLocks noGrp="1"/>
          </p:cNvSpPr>
          <p:nvPr>
            <p:ph idx="1"/>
          </p:nvPr>
        </p:nvSpPr>
        <p:spPr>
          <a:xfrm>
            <a:off x="1097280" y="1845733"/>
            <a:ext cx="10058400" cy="4232337"/>
          </a:xfrm>
        </p:spPr>
        <p:txBody>
          <a:bodyPr>
            <a:normAutofit/>
          </a:bodyPr>
          <a:lstStyle/>
          <a:p>
            <a:r>
              <a:rPr lang="en-US" dirty="0" smtClean="0"/>
              <a:t>Competence </a:t>
            </a:r>
            <a:r>
              <a:rPr lang="en-US" dirty="0"/>
              <a:t>is </a:t>
            </a:r>
            <a:r>
              <a:rPr lang="en-US" dirty="0" smtClean="0"/>
              <a:t>the </a:t>
            </a:r>
            <a:r>
              <a:rPr lang="en-US" dirty="0"/>
              <a:t>capacity </a:t>
            </a:r>
            <a:r>
              <a:rPr lang="en-US" dirty="0" smtClean="0"/>
              <a:t>of an individual to </a:t>
            </a:r>
            <a:r>
              <a:rPr lang="en-US" dirty="0"/>
              <a:t>participate in the activities of </a:t>
            </a:r>
            <a:r>
              <a:rPr lang="en-US" dirty="0" smtClean="0"/>
              <a:t>practice, the  </a:t>
            </a:r>
            <a:r>
              <a:rPr lang="en-US" dirty="0"/>
              <a:t>ability to carry out actions in a given professional practice</a:t>
            </a:r>
            <a:r>
              <a:rPr lang="en-US" dirty="0" smtClean="0"/>
              <a:t>.</a:t>
            </a:r>
          </a:p>
          <a:p>
            <a:pPr lvl="1"/>
            <a:r>
              <a:rPr lang="en-US" dirty="0" smtClean="0"/>
              <a:t>Being </a:t>
            </a:r>
            <a:r>
              <a:rPr lang="en-US" dirty="0"/>
              <a:t>a competent professional is being able to anticipate what is regarded as a good and favorable activity in a certain practice and to act accordingly. </a:t>
            </a:r>
            <a:endParaRPr lang="en-US" dirty="0" smtClean="0"/>
          </a:p>
          <a:p>
            <a:pPr lvl="1"/>
            <a:r>
              <a:rPr lang="en-US" dirty="0" smtClean="0"/>
              <a:t>A </a:t>
            </a:r>
            <a:r>
              <a:rPr lang="en-US" dirty="0"/>
              <a:t>highly competent individual is said to have a well-developed sense of what actions qualify as correct, suitable, approved. </a:t>
            </a:r>
            <a:endParaRPr lang="en-US" dirty="0" smtClean="0"/>
          </a:p>
          <a:p>
            <a:pPr lvl="1"/>
            <a:r>
              <a:rPr lang="en-US" dirty="0" smtClean="0"/>
              <a:t>Competence </a:t>
            </a:r>
            <a:r>
              <a:rPr lang="en-US" dirty="0"/>
              <a:t>is the inferred potential for desirable activity within a professional </a:t>
            </a:r>
            <a:r>
              <a:rPr lang="en-US" dirty="0" smtClean="0"/>
              <a:t>practice. Lindberg, 2015</a:t>
            </a:r>
          </a:p>
        </p:txBody>
      </p:sp>
    </p:spTree>
    <p:extLst>
      <p:ext uri="{BB962C8B-B14F-4D97-AF65-F5344CB8AC3E}">
        <p14:creationId xmlns:p14="http://schemas.microsoft.com/office/powerpoint/2010/main" val="36611112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Characteristics of</a:t>
            </a:r>
            <a:br>
              <a:rPr lang="en-US" dirty="0" smtClean="0"/>
            </a:br>
            <a:r>
              <a:rPr lang="en-US" dirty="0" smtClean="0"/>
              <a:t>Continuously Learning Healthcare Systems</a:t>
            </a:r>
            <a:endParaRPr lang="en-US" dirty="0"/>
          </a:p>
        </p:txBody>
      </p:sp>
      <p:sp>
        <p:nvSpPr>
          <p:cNvPr id="6" name="Content Placeholder 5"/>
          <p:cNvSpPr>
            <a:spLocks noGrp="1"/>
          </p:cNvSpPr>
          <p:nvPr>
            <p:ph idx="1"/>
          </p:nvPr>
        </p:nvSpPr>
        <p:spPr/>
        <p:txBody>
          <a:bodyPr>
            <a:normAutofit fontScale="77500" lnSpcReduction="20000"/>
          </a:bodyPr>
          <a:lstStyle/>
          <a:p>
            <a:r>
              <a:rPr lang="en-US" dirty="0"/>
              <a:t>Science and </a:t>
            </a:r>
            <a:r>
              <a:rPr lang="en-US" dirty="0" smtClean="0"/>
              <a:t>Informatics</a:t>
            </a:r>
          </a:p>
          <a:p>
            <a:pPr lvl="1"/>
            <a:r>
              <a:rPr lang="en-US" i="1" dirty="0"/>
              <a:t>Real-time access to </a:t>
            </a:r>
            <a:r>
              <a:rPr lang="en-US" i="1" dirty="0" smtClean="0"/>
              <a:t>knowledge</a:t>
            </a:r>
          </a:p>
          <a:p>
            <a:pPr lvl="1"/>
            <a:r>
              <a:rPr lang="en-US" i="1" dirty="0"/>
              <a:t>Digital capture of the care experience</a:t>
            </a:r>
            <a:endParaRPr lang="en-US" dirty="0"/>
          </a:p>
          <a:p>
            <a:r>
              <a:rPr lang="en-US" dirty="0" smtClean="0"/>
              <a:t>Patient-Clinician Partnerships</a:t>
            </a:r>
          </a:p>
          <a:p>
            <a:pPr lvl="1"/>
            <a:r>
              <a:rPr lang="en-US" i="1" dirty="0" smtClean="0"/>
              <a:t>Engaged  and </a:t>
            </a:r>
            <a:r>
              <a:rPr lang="en-US" i="1" dirty="0"/>
              <a:t>empowered patients</a:t>
            </a:r>
            <a:endParaRPr lang="en-US" dirty="0"/>
          </a:p>
          <a:p>
            <a:r>
              <a:rPr lang="en-US" dirty="0" smtClean="0"/>
              <a:t>Incentives</a:t>
            </a:r>
          </a:p>
          <a:p>
            <a:pPr lvl="1"/>
            <a:r>
              <a:rPr lang="en-US" i="1" dirty="0"/>
              <a:t>Incentives aligned for </a:t>
            </a:r>
            <a:r>
              <a:rPr lang="en-US" i="1" dirty="0" smtClean="0"/>
              <a:t>value</a:t>
            </a:r>
          </a:p>
          <a:p>
            <a:pPr lvl="1"/>
            <a:r>
              <a:rPr lang="en-US" i="1" dirty="0"/>
              <a:t>Full transparency</a:t>
            </a:r>
            <a:endParaRPr lang="en-US" dirty="0"/>
          </a:p>
          <a:p>
            <a:r>
              <a:rPr lang="en-US" dirty="0" smtClean="0"/>
              <a:t>Continuous </a:t>
            </a:r>
            <a:r>
              <a:rPr lang="en-US" dirty="0"/>
              <a:t>Learning Culture</a:t>
            </a:r>
          </a:p>
          <a:p>
            <a:pPr lvl="1"/>
            <a:r>
              <a:rPr lang="en-US" i="1" dirty="0" smtClean="0"/>
              <a:t>Leadership-instilled </a:t>
            </a:r>
            <a:r>
              <a:rPr lang="en-US" i="1" dirty="0"/>
              <a:t>culture of </a:t>
            </a:r>
            <a:r>
              <a:rPr lang="en-US" i="1" dirty="0" smtClean="0"/>
              <a:t>learning</a:t>
            </a:r>
          </a:p>
          <a:p>
            <a:pPr lvl="1"/>
            <a:r>
              <a:rPr lang="en-US" i="1" dirty="0"/>
              <a:t>Supportive system competencies</a:t>
            </a:r>
            <a:r>
              <a:rPr lang="en-US" dirty="0"/>
              <a:t>	</a:t>
            </a:r>
          </a:p>
        </p:txBody>
      </p:sp>
      <p:sp>
        <p:nvSpPr>
          <p:cNvPr id="7" name="Rounded Rectangle 6"/>
          <p:cNvSpPr/>
          <p:nvPr/>
        </p:nvSpPr>
        <p:spPr>
          <a:xfrm>
            <a:off x="8391699" y="5278582"/>
            <a:ext cx="2763981" cy="51777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US Institute of Medicine, 2013</a:t>
            </a:r>
          </a:p>
          <a:p>
            <a:pPr algn="ctr"/>
            <a:r>
              <a:rPr lang="en-US" sz="1400" b="1" dirty="0"/>
              <a:t>Best Care at Lower Cost</a:t>
            </a:r>
          </a:p>
        </p:txBody>
      </p:sp>
    </p:spTree>
    <p:extLst>
      <p:ext uri="{BB962C8B-B14F-4D97-AF65-F5344CB8AC3E}">
        <p14:creationId xmlns:p14="http://schemas.microsoft.com/office/powerpoint/2010/main" val="379556587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Dilemma – Lack of resources</a:t>
            </a:r>
            <a:endParaRPr lang="en-US" dirty="0"/>
          </a:p>
        </p:txBody>
      </p:sp>
      <p:sp>
        <p:nvSpPr>
          <p:cNvPr id="3" name="Content Placeholder 2"/>
          <p:cNvSpPr>
            <a:spLocks noGrp="1"/>
          </p:cNvSpPr>
          <p:nvPr>
            <p:ph idx="1"/>
          </p:nvPr>
        </p:nvSpPr>
        <p:spPr/>
        <p:txBody>
          <a:bodyPr>
            <a:normAutofit/>
          </a:bodyPr>
          <a:lstStyle/>
          <a:p>
            <a:r>
              <a:rPr lang="en-US" dirty="0" smtClean="0"/>
              <a:t>Resources</a:t>
            </a:r>
          </a:p>
          <a:p>
            <a:pPr lvl="1"/>
            <a:r>
              <a:rPr lang="en-US" dirty="0" smtClean="0"/>
              <a:t>Education </a:t>
            </a:r>
            <a:r>
              <a:rPr lang="en-US" dirty="0"/>
              <a:t>can no longer be the short leg of the academic medicine stool – resources are needed to support a digital infrastructure that that integrates learning/knowing, researching/translating, and caring/implementing</a:t>
            </a:r>
            <a:r>
              <a:rPr lang="en-US" dirty="0" smtClean="0"/>
              <a:t>.</a:t>
            </a:r>
          </a:p>
          <a:p>
            <a:pPr lvl="1"/>
            <a:r>
              <a:rPr lang="en-US" dirty="0" smtClean="0"/>
              <a:t>A research program should be created with demonstration projects to determine what </a:t>
            </a:r>
            <a:r>
              <a:rPr lang="en-US" dirty="0"/>
              <a:t>works for whom under what </a:t>
            </a:r>
            <a:r>
              <a:rPr lang="en-US" dirty="0" smtClean="0"/>
              <a:t>circumstances (Realist approach) and to demonstrate value.</a:t>
            </a:r>
            <a:endParaRPr lang="en-US" dirty="0"/>
          </a:p>
          <a:p>
            <a:pPr lvl="1"/>
            <a:r>
              <a:rPr lang="en-US" dirty="0"/>
              <a:t>Mindsets - Need to change policy mindsets and proceed with theory-based policy to transform all phases of health professions education.</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105288201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i="1" dirty="0"/>
              <a:t>Learning objectives</a:t>
            </a:r>
          </a:p>
        </p:txBody>
      </p:sp>
      <p:sp>
        <p:nvSpPr>
          <p:cNvPr id="3" name="Content Placeholder 2"/>
          <p:cNvSpPr>
            <a:spLocks noGrp="1"/>
          </p:cNvSpPr>
          <p:nvPr>
            <p:ph idx="1"/>
          </p:nvPr>
        </p:nvSpPr>
        <p:spPr/>
        <p:txBody>
          <a:bodyPr>
            <a:normAutofit lnSpcReduction="10000"/>
          </a:bodyPr>
          <a:lstStyle/>
          <a:p>
            <a:pPr marL="228600" lvl="1" indent="0">
              <a:buNone/>
            </a:pPr>
            <a:r>
              <a:rPr lang="en-US" sz="2800" dirty="0"/>
              <a:t>After participating in this session, you should be able to describe and discuss:</a:t>
            </a:r>
          </a:p>
          <a:p>
            <a:pPr lvl="1"/>
            <a:r>
              <a:rPr lang="en-US" sz="2800" dirty="0"/>
              <a:t>The cognitive basis of predominant conceptions of </a:t>
            </a:r>
            <a:r>
              <a:rPr lang="en-US" sz="2800" dirty="0" smtClean="0"/>
              <a:t>learning.</a:t>
            </a:r>
            <a:endParaRPr lang="en-US" sz="2800" dirty="0"/>
          </a:p>
          <a:p>
            <a:pPr lvl="1"/>
            <a:r>
              <a:rPr lang="en-US" sz="2800" dirty="0"/>
              <a:t>The role of situated learning theory and practice theory in creating a better understanding of how clinicians learn in </a:t>
            </a:r>
            <a:r>
              <a:rPr lang="en-US" sz="2800" dirty="0" smtClean="0"/>
              <a:t>practice.</a:t>
            </a:r>
            <a:endParaRPr lang="en-US" sz="2800" dirty="0"/>
          </a:p>
          <a:p>
            <a:pPr lvl="1"/>
            <a:r>
              <a:rPr lang="en-US" sz="2800" dirty="0"/>
              <a:t>Prospects for </a:t>
            </a:r>
            <a:r>
              <a:rPr lang="en-US" sz="2800" dirty="0" smtClean="0"/>
              <a:t>using “how clinicians learn in practice” to create a more “authentic” continuing </a:t>
            </a:r>
            <a:r>
              <a:rPr lang="en-US" sz="2800" dirty="0"/>
              <a:t>professional </a:t>
            </a:r>
            <a:r>
              <a:rPr lang="en-US" sz="2800" dirty="0" smtClean="0"/>
              <a:t>development.</a:t>
            </a:r>
          </a:p>
          <a:p>
            <a:pPr lvl="1"/>
            <a:r>
              <a:rPr lang="en-US" sz="2800" dirty="0" smtClean="0"/>
              <a:t>Dilemmas that stand in the way of </a:t>
            </a:r>
            <a:r>
              <a:rPr lang="en-US" sz="2800" dirty="0"/>
              <a:t>achieving that </a:t>
            </a:r>
            <a:r>
              <a:rPr lang="en-US" sz="2800" dirty="0" smtClean="0"/>
              <a:t>future.</a:t>
            </a:r>
            <a:endParaRPr lang="en-US" sz="2600" dirty="0"/>
          </a:p>
          <a:p>
            <a:pPr lvl="1"/>
            <a:endParaRPr lang="en-US" sz="2600" dirty="0"/>
          </a:p>
        </p:txBody>
      </p:sp>
    </p:spTree>
    <p:extLst>
      <p:ext uri="{BB962C8B-B14F-4D97-AF65-F5344CB8AC3E}">
        <p14:creationId xmlns:p14="http://schemas.microsoft.com/office/powerpoint/2010/main" val="149860413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6" name="Object 1024"/>
          <p:cNvGraphicFramePr>
            <a:graphicFrameLocks noChangeAspect="1"/>
          </p:cNvGraphicFramePr>
          <p:nvPr>
            <p:extLst>
              <p:ext uri="{D42A27DB-BD31-4B8C-83A1-F6EECF244321}">
                <p14:modId xmlns:p14="http://schemas.microsoft.com/office/powerpoint/2010/main" val="1173748956"/>
              </p:ext>
            </p:extLst>
          </p:nvPr>
        </p:nvGraphicFramePr>
        <p:xfrm>
          <a:off x="2268071" y="147918"/>
          <a:ext cx="7790329" cy="5574731"/>
        </p:xfrm>
        <a:graphic>
          <a:graphicData uri="http://schemas.openxmlformats.org/presentationml/2006/ole">
            <mc:AlternateContent xmlns:mc="http://schemas.openxmlformats.org/markup-compatibility/2006">
              <mc:Choice xmlns:v="urn:schemas-microsoft-com:vml" Requires="v">
                <p:oleObj spid="_x0000_s1075" name="Photo Editor Photo" r:id="rId4" imgW="4809524" imgH="4382112" progId="">
                  <p:embed/>
                </p:oleObj>
              </mc:Choice>
              <mc:Fallback>
                <p:oleObj name="Photo Editor Photo" r:id="rId4" imgW="4809524" imgH="4382112"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8071" y="147918"/>
                        <a:ext cx="7790329" cy="55747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2" name="Rounded Rectangle 1"/>
          <p:cNvSpPr/>
          <p:nvPr/>
        </p:nvSpPr>
        <p:spPr>
          <a:xfrm>
            <a:off x="2366683" y="5830224"/>
            <a:ext cx="7691717" cy="4572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latin typeface="Cambria" panose="02040503050406030204" pitchFamily="18" charset="0"/>
              </a:rPr>
              <a:t>¿Puedo ser excusado? Mi cerebro está lleno!</a:t>
            </a:r>
            <a:endParaRPr lang="en-US" sz="2800" b="1" dirty="0">
              <a:latin typeface="Cambria" panose="02040503050406030204" pitchFamily="18" charset="0"/>
            </a:endParaRPr>
          </a:p>
        </p:txBody>
      </p:sp>
    </p:spTree>
    <p:extLst>
      <p:ext uri="{BB962C8B-B14F-4D97-AF65-F5344CB8AC3E}">
        <p14:creationId xmlns:p14="http://schemas.microsoft.com/office/powerpoint/2010/main" val="27124375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1981200" y="704850"/>
            <a:ext cx="8229600" cy="1143000"/>
          </a:xfrm>
        </p:spPr>
        <p:txBody>
          <a:bodyPr/>
          <a:lstStyle/>
          <a:p>
            <a:r>
              <a:rPr lang="en-US" altLang="en-US" sz="5400" b="1" i="1" dirty="0" smtClean="0"/>
              <a:t>Gracias! Thanks</a:t>
            </a:r>
            <a:r>
              <a:rPr lang="en-US" altLang="en-US" sz="5400" b="1" i="1" dirty="0"/>
              <a:t>!</a:t>
            </a:r>
          </a:p>
        </p:txBody>
      </p:sp>
      <p:pic>
        <p:nvPicPr>
          <p:cNvPr id="63491" name="Content Placeholder 9" descr="JoeCoolLaptop.gif"/>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057400" y="2362200"/>
            <a:ext cx="2895600" cy="3276600"/>
          </a:xfrm>
        </p:spPr>
      </p:pic>
      <p:pic>
        <p:nvPicPr>
          <p:cNvPr id="63492" name="Content Placeholder 2"/>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096000" y="2286000"/>
            <a:ext cx="4191000" cy="3352800"/>
          </a:xfrm>
        </p:spPr>
      </p:pic>
    </p:spTree>
    <p:extLst>
      <p:ext uri="{BB962C8B-B14F-4D97-AF65-F5344CB8AC3E}">
        <p14:creationId xmlns:p14="http://schemas.microsoft.com/office/powerpoint/2010/main" val="3365328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learning?</a:t>
            </a:r>
            <a:endParaRPr lang="en-US" dirty="0"/>
          </a:p>
        </p:txBody>
      </p:sp>
      <p:sp>
        <p:nvSpPr>
          <p:cNvPr id="3" name="Content Placeholder 2"/>
          <p:cNvSpPr>
            <a:spLocks noGrp="1"/>
          </p:cNvSpPr>
          <p:nvPr>
            <p:ph idx="1"/>
          </p:nvPr>
        </p:nvSpPr>
        <p:spPr/>
        <p:txBody>
          <a:bodyPr/>
          <a:lstStyle/>
          <a:p>
            <a:r>
              <a:rPr lang="en-US" dirty="0"/>
              <a:t>Scientific discussion</a:t>
            </a:r>
          </a:p>
          <a:p>
            <a:pPr lvl="1"/>
            <a:r>
              <a:rPr lang="en-US" dirty="0"/>
              <a:t>New guys: justify claims for new approach by emphasizing </a:t>
            </a:r>
            <a:r>
              <a:rPr lang="en-US" dirty="0" smtClean="0"/>
              <a:t>flaws in the current discourse as well as the virtues and goodness of what they are proposing.</a:t>
            </a:r>
          </a:p>
          <a:p>
            <a:pPr lvl="1"/>
            <a:r>
              <a:rPr lang="en-US" dirty="0" smtClean="0"/>
              <a:t>Other scientists will justify the continuation of the current discourse by minimizing it current difficulties and discounting the powers or even the novelty of the newer approach.</a:t>
            </a:r>
          </a:p>
          <a:p>
            <a:r>
              <a:rPr lang="en-US" dirty="0" smtClean="0"/>
              <a:t>This is good, it is how science advances our understandings through creative tension and dialectical progress.</a:t>
            </a:r>
            <a:endParaRPr lang="en-US" dirty="0"/>
          </a:p>
          <a:p>
            <a:endParaRPr lang="en-US" dirty="0"/>
          </a:p>
        </p:txBody>
      </p:sp>
    </p:spTree>
    <p:extLst>
      <p:ext uri="{BB962C8B-B14F-4D97-AF65-F5344CB8AC3E}">
        <p14:creationId xmlns:p14="http://schemas.microsoft.com/office/powerpoint/2010/main" val="1747475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661386"/>
            <a:ext cx="8229600" cy="1016000"/>
          </a:xfrm>
        </p:spPr>
        <p:txBody>
          <a:bodyPr>
            <a:normAutofit fontScale="90000"/>
          </a:bodyPr>
          <a:lstStyle/>
          <a:p>
            <a:pPr algn="ctr">
              <a:defRPr/>
            </a:pPr>
            <a:r>
              <a:rPr lang="en-US" sz="4400" b="1" i="1" dirty="0">
                <a:latin typeface="Calibri" panose="020F0502020204030204" pitchFamily="34" charset="0"/>
              </a:rPr>
              <a:t>The new conversations about learning </a:t>
            </a:r>
            <a:r>
              <a:rPr lang="en-US" sz="3100" b="1" i="1" dirty="0">
                <a:latin typeface="Calibri" panose="020F0502020204030204" pitchFamily="34" charset="0"/>
              </a:rPr>
              <a:t>(Marchese, 1997)</a:t>
            </a:r>
          </a:p>
        </p:txBody>
      </p:sp>
      <p:sp>
        <p:nvSpPr>
          <p:cNvPr id="3" name="Content Placeholder 2"/>
          <p:cNvSpPr>
            <a:spLocks noGrp="1"/>
          </p:cNvSpPr>
          <p:nvPr>
            <p:ph sz="half" idx="1"/>
          </p:nvPr>
        </p:nvSpPr>
        <p:spPr>
          <a:xfrm>
            <a:off x="1981200" y="2088444"/>
            <a:ext cx="4038600" cy="3941234"/>
          </a:xfrm>
        </p:spPr>
        <p:txBody>
          <a:bodyPr>
            <a:normAutofit lnSpcReduction="10000"/>
          </a:bodyPr>
          <a:lstStyle/>
          <a:p>
            <a:pPr marL="228600" indent="-228600">
              <a:spcBef>
                <a:spcPts val="600"/>
              </a:spcBef>
              <a:spcAft>
                <a:spcPts val="600"/>
              </a:spcAft>
              <a:defRPr/>
            </a:pPr>
            <a:r>
              <a:rPr lang="en-US" sz="2400" b="1" dirty="0"/>
              <a:t>In making choices about what to teach and how to assess it, we must </a:t>
            </a:r>
            <a:r>
              <a:rPr lang="en-US" sz="2400" b="1" i="1" dirty="0">
                <a:solidFill>
                  <a:schemeClr val="accent2">
                    <a:lumMod val="75000"/>
                  </a:schemeClr>
                </a:solidFill>
              </a:rPr>
              <a:t>communicate</a:t>
            </a:r>
            <a:r>
              <a:rPr lang="en-US" sz="2400" b="1" dirty="0"/>
              <a:t> what we want students to learn.</a:t>
            </a:r>
          </a:p>
          <a:p>
            <a:pPr marL="228600" indent="-228600">
              <a:spcBef>
                <a:spcPts val="600"/>
              </a:spcBef>
              <a:spcAft>
                <a:spcPts val="600"/>
              </a:spcAft>
              <a:defRPr/>
            </a:pPr>
            <a:r>
              <a:rPr lang="en-US" sz="2400" b="1" dirty="0"/>
              <a:t>What we teach must be </a:t>
            </a:r>
            <a:r>
              <a:rPr lang="en-US" sz="2400" b="1" i="1" dirty="0">
                <a:solidFill>
                  <a:schemeClr val="accent2">
                    <a:lumMod val="75000"/>
                  </a:schemeClr>
                </a:solidFill>
              </a:rPr>
              <a:t>authentic</a:t>
            </a:r>
            <a:r>
              <a:rPr lang="en-US" sz="2400" b="1" dirty="0"/>
              <a:t>; it cannot be abstracted from the venues where our students will want to use what they have learned.</a:t>
            </a:r>
          </a:p>
        </p:txBody>
      </p:sp>
      <p:sp>
        <p:nvSpPr>
          <p:cNvPr id="7" name="Content Placeholder 6"/>
          <p:cNvSpPr>
            <a:spLocks noGrp="1"/>
          </p:cNvSpPr>
          <p:nvPr>
            <p:ph sz="half" idx="2"/>
          </p:nvPr>
        </p:nvSpPr>
        <p:spPr>
          <a:xfrm>
            <a:off x="6172200" y="2088444"/>
            <a:ext cx="4038600" cy="3941234"/>
          </a:xfrm>
        </p:spPr>
        <p:txBody>
          <a:bodyPr>
            <a:normAutofit lnSpcReduction="10000"/>
          </a:bodyPr>
          <a:lstStyle/>
          <a:p>
            <a:pPr marL="228600" indent="-228600">
              <a:spcBef>
                <a:spcPts val="600"/>
              </a:spcBef>
              <a:spcAft>
                <a:spcPts val="600"/>
              </a:spcAft>
              <a:defRPr/>
            </a:pPr>
            <a:r>
              <a:rPr lang="en-US" sz="2400" b="1" i="1" dirty="0">
                <a:solidFill>
                  <a:schemeClr val="accent2">
                    <a:lumMod val="75000"/>
                  </a:schemeClr>
                </a:solidFill>
              </a:rPr>
              <a:t>Deep learning  </a:t>
            </a:r>
            <a:r>
              <a:rPr lang="en-US" sz="2400" b="1" dirty="0"/>
              <a:t>is important for students to be able to transfer what they have learned to where they want to use what they have learned. </a:t>
            </a:r>
          </a:p>
          <a:p>
            <a:pPr marL="228600" indent="-228600">
              <a:spcBef>
                <a:spcPts val="600"/>
              </a:spcBef>
              <a:spcAft>
                <a:spcPts val="600"/>
              </a:spcAft>
              <a:defRPr/>
            </a:pPr>
            <a:r>
              <a:rPr lang="en-US" sz="2400" b="1" i="1" dirty="0">
                <a:solidFill>
                  <a:schemeClr val="accent2">
                    <a:lumMod val="75000"/>
                  </a:schemeClr>
                </a:solidFill>
              </a:rPr>
              <a:t>Flow</a:t>
            </a:r>
            <a:r>
              <a:rPr lang="en-US" sz="2400" b="1" dirty="0"/>
              <a:t> is a mental state in which a person performing an activity is fully immersed in a feeling of energized focus, full engagement, and enjoyment in the process of the activity. </a:t>
            </a:r>
          </a:p>
          <a:p>
            <a:pPr marL="243843" indent="-243843">
              <a:buClr>
                <a:schemeClr val="accent3"/>
              </a:buClr>
              <a:buFont typeface="Wingdings 2"/>
              <a:buChar char=""/>
              <a:defRPr/>
            </a:pPr>
            <a:endParaRPr lang="en-US" dirty="0"/>
          </a:p>
        </p:txBody>
      </p:sp>
    </p:spTree>
    <p:extLst>
      <p:ext uri="{BB962C8B-B14F-4D97-AF65-F5344CB8AC3E}">
        <p14:creationId xmlns:p14="http://schemas.microsoft.com/office/powerpoint/2010/main" val="401486411"/>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096911" y="653751"/>
            <a:ext cx="8229600" cy="1016000"/>
          </a:xfrm>
        </p:spPr>
        <p:txBody>
          <a:bodyPr>
            <a:normAutofit/>
          </a:bodyPr>
          <a:lstStyle/>
          <a:p>
            <a:pPr algn="ctr"/>
            <a:r>
              <a:rPr lang="en-US" sz="4000" b="1" i="1" dirty="0">
                <a:latin typeface="Calibri" panose="020F0502020204030204" pitchFamily="34" charset="0"/>
              </a:rPr>
              <a:t>The new conversations about learning </a:t>
            </a:r>
            <a:r>
              <a:rPr lang="en-US" sz="2800" b="1" i="1" dirty="0">
                <a:latin typeface="Calibri" panose="020F0502020204030204" pitchFamily="34" charset="0"/>
              </a:rPr>
              <a:t>(Marchese, 1997)</a:t>
            </a:r>
            <a:endParaRPr lang="en-US" sz="3911" b="1" i="1" dirty="0">
              <a:solidFill>
                <a:schemeClr val="accent1"/>
              </a:solidFill>
            </a:endParaRPr>
          </a:p>
        </p:txBody>
      </p:sp>
      <p:pic>
        <p:nvPicPr>
          <p:cNvPr id="25603"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379227" y="2142067"/>
            <a:ext cx="2222762" cy="364696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4" name="Content Placeholder 11"/>
          <p:cNvSpPr>
            <a:spLocks noGrp="1"/>
          </p:cNvSpPr>
          <p:nvPr>
            <p:ph sz="half" idx="2"/>
          </p:nvPr>
        </p:nvSpPr>
        <p:spPr>
          <a:xfrm>
            <a:off x="6335889" y="2142067"/>
            <a:ext cx="3990622" cy="3657600"/>
          </a:xfrm>
        </p:spPr>
        <p:txBody>
          <a:bodyPr>
            <a:normAutofit lnSpcReduction="10000"/>
          </a:bodyPr>
          <a:lstStyle/>
          <a:p>
            <a:pPr marL="228600" indent="-228600" eaLnBrk="1" hangingPunct="1">
              <a:spcBef>
                <a:spcPts val="600"/>
              </a:spcBef>
              <a:spcAft>
                <a:spcPts val="600"/>
              </a:spcAft>
            </a:pPr>
            <a:r>
              <a:rPr lang="en-US" sz="2600" b="1" dirty="0"/>
              <a:t>What was your most rewarding learning experience?</a:t>
            </a:r>
          </a:p>
          <a:p>
            <a:pPr marL="228600" indent="-228600">
              <a:spcBef>
                <a:spcPts val="600"/>
              </a:spcBef>
              <a:spcAft>
                <a:spcPts val="600"/>
              </a:spcAft>
            </a:pPr>
            <a:r>
              <a:rPr lang="en-US" sz="2600" b="1" dirty="0"/>
              <a:t>Can you describe the experience in terms of</a:t>
            </a:r>
          </a:p>
          <a:p>
            <a:pPr marL="457200" lvl="2" indent="-228600">
              <a:spcBef>
                <a:spcPts val="600"/>
              </a:spcBef>
              <a:spcAft>
                <a:spcPts val="600"/>
              </a:spcAft>
              <a:buFont typeface="Arial" panose="020B0604020202020204" pitchFamily="34" charset="0"/>
              <a:buChar char="•"/>
            </a:pPr>
            <a:r>
              <a:rPr lang="en-US" sz="1800" b="1" dirty="0"/>
              <a:t>Communication</a:t>
            </a:r>
          </a:p>
          <a:p>
            <a:pPr marL="457200" lvl="2" indent="-228600">
              <a:spcBef>
                <a:spcPts val="600"/>
              </a:spcBef>
              <a:spcAft>
                <a:spcPts val="600"/>
              </a:spcAft>
              <a:buFont typeface="Arial" panose="020B0604020202020204" pitchFamily="34" charset="0"/>
              <a:buChar char="•"/>
            </a:pPr>
            <a:r>
              <a:rPr lang="en-US" sz="1800" b="1" dirty="0"/>
              <a:t>Authenticity</a:t>
            </a:r>
          </a:p>
          <a:p>
            <a:pPr marL="457200" lvl="2" indent="-228600">
              <a:spcBef>
                <a:spcPts val="600"/>
              </a:spcBef>
              <a:spcAft>
                <a:spcPts val="600"/>
              </a:spcAft>
              <a:buFont typeface="Arial" panose="020B0604020202020204" pitchFamily="34" charset="0"/>
              <a:buChar char="•"/>
            </a:pPr>
            <a:r>
              <a:rPr lang="en-US" sz="1800" b="1" dirty="0"/>
              <a:t>Deep learning</a:t>
            </a:r>
          </a:p>
          <a:p>
            <a:pPr marL="457200" lvl="2" indent="-228600">
              <a:spcBef>
                <a:spcPts val="600"/>
              </a:spcBef>
              <a:spcAft>
                <a:spcPts val="600"/>
              </a:spcAft>
              <a:buFont typeface="Arial" panose="020B0604020202020204" pitchFamily="34" charset="0"/>
              <a:buChar char="•"/>
            </a:pPr>
            <a:r>
              <a:rPr lang="en-US" sz="1800" b="1" dirty="0"/>
              <a:t>Flow</a:t>
            </a:r>
          </a:p>
          <a:p>
            <a:pPr lvl="2" eaLnBrk="1" hangingPunct="1"/>
            <a:endParaRPr lang="en-US" b="1" dirty="0"/>
          </a:p>
        </p:txBody>
      </p:sp>
    </p:spTree>
    <p:extLst>
      <p:ext uri="{BB962C8B-B14F-4D97-AF65-F5344CB8AC3E}">
        <p14:creationId xmlns:p14="http://schemas.microsoft.com/office/powerpoint/2010/main" val="3324069739"/>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1812</TotalTime>
  <Words>5937</Words>
  <Application>Microsoft Office PowerPoint</Application>
  <PresentationFormat>Widescreen</PresentationFormat>
  <Paragraphs>612</Paragraphs>
  <Slides>68</Slides>
  <Notes>54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79" baseType="lpstr">
      <vt:lpstr>MS PGothic</vt:lpstr>
      <vt:lpstr>Arial</vt:lpstr>
      <vt:lpstr>Calibri</vt:lpstr>
      <vt:lpstr>Calibri Light</vt:lpstr>
      <vt:lpstr>Cambria</vt:lpstr>
      <vt:lpstr>Tahoma</vt:lpstr>
      <vt:lpstr>Times New Roman</vt:lpstr>
      <vt:lpstr>Wingdings</vt:lpstr>
      <vt:lpstr>Wingdings 2</vt:lpstr>
      <vt:lpstr>Retrospect</vt:lpstr>
      <vt:lpstr>Photo Editor Photo</vt:lpstr>
      <vt:lpstr>The Future of Continuing Professional Development:</vt:lpstr>
      <vt:lpstr>Faculty</vt:lpstr>
      <vt:lpstr>Learning objectives</vt:lpstr>
      <vt:lpstr>What is learning?</vt:lpstr>
      <vt:lpstr>What is learning?</vt:lpstr>
      <vt:lpstr>What is learning?</vt:lpstr>
      <vt:lpstr>What is learning?</vt:lpstr>
      <vt:lpstr>The new conversations about learning (Marchese, 1997)</vt:lpstr>
      <vt:lpstr>The new conversations about learning (Marchese, 1997)</vt:lpstr>
      <vt:lpstr>What is Learning?</vt:lpstr>
      <vt:lpstr>What is Learning?</vt:lpstr>
      <vt:lpstr>What is Learning?</vt:lpstr>
      <vt:lpstr>Information processing theory of learning</vt:lpstr>
      <vt:lpstr>How does learning happen?</vt:lpstr>
      <vt:lpstr>How does learning happen?</vt:lpstr>
      <vt:lpstr>How does learning happen?</vt:lpstr>
      <vt:lpstr>Another perspective – Situated Learning (1)</vt:lpstr>
      <vt:lpstr>Another perspective – Situated Learning (2)</vt:lpstr>
      <vt:lpstr>Another perspective – Situated Learning (3)</vt:lpstr>
      <vt:lpstr>Another perspective – Situated Learning (3)</vt:lpstr>
      <vt:lpstr>Another perspective – Situated Learning (4)</vt:lpstr>
      <vt:lpstr>Another perspective – Situated Learning (5)</vt:lpstr>
      <vt:lpstr>Another perspective – Situated Learning (6)</vt:lpstr>
      <vt:lpstr>Another perspective – Situated Learning (6)</vt:lpstr>
      <vt:lpstr>Another perspective – Situated Learning (6)</vt:lpstr>
      <vt:lpstr>Another perspective – Situated Learning (6)</vt:lpstr>
      <vt:lpstr>Another perspective – Situated Learning (6)</vt:lpstr>
      <vt:lpstr>Another perspective – Situated Learning (6)</vt:lpstr>
      <vt:lpstr>Another perspective – Situated Learning (6)</vt:lpstr>
      <vt:lpstr>Learning in practice: Situated</vt:lpstr>
      <vt:lpstr>What is knowledge – knowing, doing, valuing</vt:lpstr>
      <vt:lpstr>What’s going on in the practice setting? </vt:lpstr>
      <vt:lpstr>What’s going on in the practice setting? </vt:lpstr>
      <vt:lpstr>What’s going on in the practice setting? </vt:lpstr>
      <vt:lpstr>What’s going on in the practice setting?</vt:lpstr>
      <vt:lpstr>Knowing in practice</vt:lpstr>
      <vt:lpstr>Learning in practice</vt:lpstr>
      <vt:lpstr>Learning in practice</vt:lpstr>
      <vt:lpstr>Learning in practice</vt:lpstr>
      <vt:lpstr>Learning in practice</vt:lpstr>
      <vt:lpstr>Learning in practice</vt:lpstr>
      <vt:lpstr>Learning in practice and expertise</vt:lpstr>
      <vt:lpstr>PowerPoint Presentation</vt:lpstr>
      <vt:lpstr>PowerPoint Presentation</vt:lpstr>
      <vt:lpstr>Prospects</vt:lpstr>
      <vt:lpstr>Prospects</vt:lpstr>
      <vt:lpstr>Prospects</vt:lpstr>
      <vt:lpstr>Prospects</vt:lpstr>
      <vt:lpstr>Prospects</vt:lpstr>
      <vt:lpstr>Prospects</vt:lpstr>
      <vt:lpstr>Prospects</vt:lpstr>
      <vt:lpstr>Simulation</vt:lpstr>
      <vt:lpstr>Adaptive Learning</vt:lpstr>
      <vt:lpstr>Adaptive learning</vt:lpstr>
      <vt:lpstr>Adaptive learning</vt:lpstr>
      <vt:lpstr>Adaptive learning</vt:lpstr>
      <vt:lpstr>Adaptive learning</vt:lpstr>
      <vt:lpstr>Perceptual and adaptive learning</vt:lpstr>
      <vt:lpstr>Dilemmas</vt:lpstr>
      <vt:lpstr>Dilemma - Current conceptualization of CPD</vt:lpstr>
      <vt:lpstr>Addressing the dilemma</vt:lpstr>
      <vt:lpstr>Addressing the dilemma</vt:lpstr>
      <vt:lpstr>Addressing the dilemma</vt:lpstr>
      <vt:lpstr>Characteristics of Continuously Learning Healthcare Systems</vt:lpstr>
      <vt:lpstr>Dilemma – Lack of resources</vt:lpstr>
      <vt:lpstr>Learning objectives</vt:lpstr>
      <vt:lpstr>PowerPoint Presentation</vt:lpstr>
      <vt:lpstr>Gracias! 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 Moore</dc:creator>
  <cp:lastModifiedBy>Don Moore</cp:lastModifiedBy>
  <cp:revision>238</cp:revision>
  <cp:lastPrinted>2016-06-12T16:45:24Z</cp:lastPrinted>
  <dcterms:created xsi:type="dcterms:W3CDTF">2016-06-03T18:48:51Z</dcterms:created>
  <dcterms:modified xsi:type="dcterms:W3CDTF">2016-06-16T12:13:46Z</dcterms:modified>
</cp:coreProperties>
</file>