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324" r:id="rId2"/>
    <p:sldId id="325" r:id="rId3"/>
    <p:sldId id="326" r:id="rId4"/>
    <p:sldId id="332" r:id="rId5"/>
    <p:sldId id="327" r:id="rId6"/>
    <p:sldId id="329" r:id="rId7"/>
    <p:sldId id="330" r:id="rId8"/>
    <p:sldId id="331" r:id="rId9"/>
    <p:sldId id="333" r:id="rId10"/>
    <p:sldId id="309" r:id="rId11"/>
    <p:sldId id="310" r:id="rId12"/>
    <p:sldId id="311" r:id="rId13"/>
    <p:sldId id="313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D817D-A2AC-43EF-8EA5-B2A72ECB328A}" type="datetimeFigureOut">
              <a:rPr lang="es-ES" smtClean="0"/>
              <a:pPr/>
              <a:t>6/16/16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F392E-64AF-4A5F-BD1D-36E5CBA515FC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67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62C7-E5B8-49C5-A322-30853EE08DDD}" type="datetimeFigureOut">
              <a:rPr lang="es-ES" smtClean="0"/>
              <a:pPr/>
              <a:t>6/16/16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A4EB-8C05-45B7-BA4F-1222957CD704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91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62C7-E5B8-49C5-A322-30853EE08DDD}" type="datetimeFigureOut">
              <a:rPr lang="es-ES" smtClean="0"/>
              <a:pPr/>
              <a:t>6/16/16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A4EB-8C05-45B7-BA4F-1222957CD704}" type="slidenum">
              <a:rPr lang="es-ES" smtClean="0"/>
              <a:pPr/>
              <a:t>‹Nr.›</a:t>
            </a:fld>
            <a:endParaRPr lang="es-ES"/>
          </a:p>
        </p:txBody>
      </p:sp>
      <p:pic>
        <p:nvPicPr>
          <p:cNvPr id="7" name="4 Marcador de contenido" descr="Fondo sin logos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2" descr="http://www.amfem.edu.mx/vallarta2014/wp-content/uploads/2013/04/logotransparente-300x284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00926" y="0"/>
            <a:ext cx="1643074" cy="1555443"/>
          </a:xfrm>
          <a:prstGeom prst="rect">
            <a:avLst/>
          </a:prstGeom>
          <a:noFill/>
        </p:spPr>
      </p:pic>
      <p:pic>
        <p:nvPicPr>
          <p:cNvPr id="9" name="8 Imagen" descr="LOGO_SECCIÃ“N_SIMULACIÃ“N_AMFEM_FINAL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2910" y="0"/>
            <a:ext cx="1428728" cy="144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8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62C7-E5B8-49C5-A322-30853EE08DDD}" type="datetimeFigureOut">
              <a:rPr lang="es-ES" smtClean="0"/>
              <a:pPr/>
              <a:t>6/16/16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A4EB-8C05-45B7-BA4F-1222957CD704}" type="slidenum">
              <a:rPr lang="es-ES" smtClean="0"/>
              <a:pPr/>
              <a:t>‹Nr.›</a:t>
            </a:fld>
            <a:endParaRPr lang="es-ES"/>
          </a:p>
        </p:txBody>
      </p:sp>
      <p:pic>
        <p:nvPicPr>
          <p:cNvPr id="7" name="4 Marcador de contenido" descr="Fondo sin logos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2" descr="http://www.amfem.edu.mx/vallarta2014/wp-content/uploads/2013/04/logotransparente-300x284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00926" y="0"/>
            <a:ext cx="1643074" cy="1555443"/>
          </a:xfrm>
          <a:prstGeom prst="rect">
            <a:avLst/>
          </a:prstGeom>
          <a:noFill/>
        </p:spPr>
      </p:pic>
      <p:pic>
        <p:nvPicPr>
          <p:cNvPr id="9" name="8 Imagen" descr="LOGO_SECCIÃ“N_SIMULACIÃ“N_AMFEM_FINAL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2910" y="0"/>
            <a:ext cx="1428728" cy="144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6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62C7-E5B8-49C5-A322-30853EE08DDD}" type="datetimeFigureOut">
              <a:rPr lang="es-ES" smtClean="0"/>
              <a:pPr/>
              <a:t>6/16/16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A4EB-8C05-45B7-BA4F-1222957CD704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845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62C7-E5B8-49C5-A322-30853EE08DDD}" type="datetimeFigureOut">
              <a:rPr lang="es-ES" smtClean="0"/>
              <a:pPr/>
              <a:t>6/16/16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A4EB-8C05-45B7-BA4F-1222957CD704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709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62C7-E5B8-49C5-A322-30853EE08DDD}" type="datetimeFigureOut">
              <a:rPr lang="es-ES" smtClean="0"/>
              <a:pPr/>
              <a:t>6/16/16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A4EB-8C05-45B7-BA4F-1222957CD704}" type="slidenum">
              <a:rPr lang="es-ES" smtClean="0"/>
              <a:pPr/>
              <a:t>‹Nr.›</a:t>
            </a:fld>
            <a:endParaRPr lang="es-ES"/>
          </a:p>
        </p:txBody>
      </p:sp>
      <p:pic>
        <p:nvPicPr>
          <p:cNvPr id="8" name="4 Marcador de contenido" descr="Fondo sin logos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http://www.amfem.edu.mx/vallarta2014/wp-content/uploads/2013/04/logotransparente-300x284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00926" y="0"/>
            <a:ext cx="1643074" cy="1555443"/>
          </a:xfrm>
          <a:prstGeom prst="rect">
            <a:avLst/>
          </a:prstGeom>
          <a:noFill/>
        </p:spPr>
      </p:pic>
      <p:pic>
        <p:nvPicPr>
          <p:cNvPr id="10" name="9 Imagen" descr="LOGO_SECCIÃ“N_SIMULACIÃ“N_AMFEM_FINAL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14348" y="0"/>
            <a:ext cx="1428728" cy="144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4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62C7-E5B8-49C5-A322-30853EE08DDD}" type="datetimeFigureOut">
              <a:rPr lang="es-ES" smtClean="0"/>
              <a:pPr/>
              <a:t>6/16/16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A4EB-8C05-45B7-BA4F-1222957CD704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368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62C7-E5B8-49C5-A322-30853EE08DDD}" type="datetimeFigureOut">
              <a:rPr lang="es-ES" smtClean="0"/>
              <a:pPr/>
              <a:t>6/16/16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A4EB-8C05-45B7-BA4F-1222957CD704}" type="slidenum">
              <a:rPr lang="es-ES" smtClean="0"/>
              <a:pPr/>
              <a:t>‹Nr.›</a:t>
            </a:fld>
            <a:endParaRPr lang="es-ES"/>
          </a:p>
        </p:txBody>
      </p:sp>
      <p:pic>
        <p:nvPicPr>
          <p:cNvPr id="6" name="4 Marcador de contenido" descr="Fondo sin logos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2" descr="http://www.amfem.edu.mx/vallarta2014/wp-content/uploads/2013/04/logotransparente-300x284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00926" y="0"/>
            <a:ext cx="1643074" cy="1555443"/>
          </a:xfrm>
          <a:prstGeom prst="rect">
            <a:avLst/>
          </a:prstGeom>
          <a:noFill/>
        </p:spPr>
      </p:pic>
      <p:pic>
        <p:nvPicPr>
          <p:cNvPr id="8" name="7 Imagen" descr="LOGO_SECCIÃ“N_SIMULACIÃ“N_AMFEM_FINAL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2910" y="0"/>
            <a:ext cx="1428728" cy="144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8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62C7-E5B8-49C5-A322-30853EE08DDD}" type="datetimeFigureOut">
              <a:rPr lang="es-ES" smtClean="0"/>
              <a:pPr/>
              <a:t>6/16/16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A4EB-8C05-45B7-BA4F-1222957CD704}" type="slidenum">
              <a:rPr lang="es-ES" smtClean="0"/>
              <a:pPr/>
              <a:t>‹Nr.›</a:t>
            </a:fld>
            <a:endParaRPr lang="es-ES"/>
          </a:p>
        </p:txBody>
      </p:sp>
      <p:pic>
        <p:nvPicPr>
          <p:cNvPr id="5" name="4 Marcador de contenido" descr="Fondo sin logos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http://www.amfem.edu.mx/vallarta2014/wp-content/uploads/2013/04/logotransparente-300x284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00926" y="0"/>
            <a:ext cx="1643074" cy="1555443"/>
          </a:xfrm>
          <a:prstGeom prst="rect">
            <a:avLst/>
          </a:prstGeom>
          <a:noFill/>
        </p:spPr>
      </p:pic>
      <p:pic>
        <p:nvPicPr>
          <p:cNvPr id="7" name="6 Imagen" descr="LOGO_SECCIÃ“N_SIMULACIÃ“N_AMFEM_FINAL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2910" y="0"/>
            <a:ext cx="1428728" cy="144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7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62C7-E5B8-49C5-A322-30853EE08DDD}" type="datetimeFigureOut">
              <a:rPr lang="es-ES" smtClean="0"/>
              <a:pPr/>
              <a:t>6/16/16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A4EB-8C05-45B7-BA4F-1222957CD704}" type="slidenum">
              <a:rPr lang="es-ES" smtClean="0"/>
              <a:pPr/>
              <a:t>‹Nr.›</a:t>
            </a:fld>
            <a:endParaRPr lang="es-ES"/>
          </a:p>
        </p:txBody>
      </p:sp>
      <p:pic>
        <p:nvPicPr>
          <p:cNvPr id="8" name="4 Marcador de contenido" descr="Fondo sin logos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http://www.amfem.edu.mx/vallarta2014/wp-content/uploads/2013/04/logotransparente-300x284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00926" y="0"/>
            <a:ext cx="1643074" cy="1555443"/>
          </a:xfrm>
          <a:prstGeom prst="rect">
            <a:avLst/>
          </a:prstGeom>
          <a:noFill/>
        </p:spPr>
      </p:pic>
      <p:pic>
        <p:nvPicPr>
          <p:cNvPr id="10" name="9 Imagen" descr="LOGO_SECCIÃ“N_SIMULACIÃ“N_AMFEM_FINAL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2910" y="0"/>
            <a:ext cx="1428728" cy="144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2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62C7-E5B8-49C5-A322-30853EE08DDD}" type="datetimeFigureOut">
              <a:rPr lang="es-ES" smtClean="0"/>
              <a:pPr/>
              <a:t>6/16/16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A4EB-8C05-45B7-BA4F-1222957CD704}" type="slidenum">
              <a:rPr lang="es-ES" smtClean="0"/>
              <a:pPr/>
              <a:t>‹Nr.›</a:t>
            </a:fld>
            <a:endParaRPr lang="es-ES"/>
          </a:p>
        </p:txBody>
      </p:sp>
      <p:pic>
        <p:nvPicPr>
          <p:cNvPr id="8" name="4 Marcador de contenido" descr="Fondo sin logos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http://www.amfem.edu.mx/vallarta2014/wp-content/uploads/2013/04/logotransparente-300x284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00926" y="0"/>
            <a:ext cx="1643074" cy="1555443"/>
          </a:xfrm>
          <a:prstGeom prst="rect">
            <a:avLst/>
          </a:prstGeom>
          <a:noFill/>
        </p:spPr>
      </p:pic>
      <p:pic>
        <p:nvPicPr>
          <p:cNvPr id="10" name="9 Imagen" descr="LOGO_SECCIÃ“N_SIMULACIÃ“N_AMFEM_FINAL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2910" y="0"/>
            <a:ext cx="1428728" cy="144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1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F62C7-E5B8-49C5-A322-30853EE08DDD}" type="datetimeFigureOut">
              <a:rPr lang="es-ES" smtClean="0"/>
              <a:pPr/>
              <a:t>6/16/16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2A4EB-8C05-45B7-BA4F-1222957CD704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2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b="1" dirty="0" smtClean="0"/>
          </a:p>
          <a:p>
            <a:endParaRPr lang="es-ES" b="1" dirty="0"/>
          </a:p>
          <a:p>
            <a:pPr algn="ctr"/>
            <a:r>
              <a:rPr lang="es-ES" b="1" dirty="0" smtClean="0">
                <a:solidFill>
                  <a:srgbClr val="000090"/>
                </a:solidFill>
              </a:rPr>
              <a:t>CENTROS </a:t>
            </a:r>
            <a:r>
              <a:rPr lang="es-ES" b="1" dirty="0">
                <a:solidFill>
                  <a:srgbClr val="000090"/>
                </a:solidFill>
              </a:rPr>
              <a:t>DE SIMULACION MEDICA EN </a:t>
            </a:r>
            <a:endParaRPr lang="es-ES" b="1" dirty="0" smtClean="0">
              <a:solidFill>
                <a:srgbClr val="000090"/>
              </a:solidFill>
            </a:endParaRPr>
          </a:p>
          <a:p>
            <a:pPr marL="0" indent="0" algn="ctr">
              <a:buNone/>
            </a:pPr>
            <a:r>
              <a:rPr lang="es-ES" b="1" dirty="0" smtClean="0">
                <a:solidFill>
                  <a:srgbClr val="000090"/>
                </a:solidFill>
              </a:rPr>
              <a:t>                PREGRADO </a:t>
            </a:r>
            <a:r>
              <a:rPr lang="es-ES" b="1" dirty="0">
                <a:solidFill>
                  <a:srgbClr val="000090"/>
                </a:solidFill>
              </a:rPr>
              <a:t>Y POSGRADO</a:t>
            </a:r>
            <a:endParaRPr lang="es-E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18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76405" y="613775"/>
            <a:ext cx="279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4" name="1 CuadroTexto"/>
          <p:cNvSpPr txBox="1"/>
          <p:nvPr/>
        </p:nvSpPr>
        <p:spPr>
          <a:xfrm>
            <a:off x="676405" y="613775"/>
            <a:ext cx="279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10654" y="1700808"/>
            <a:ext cx="8016658" cy="1352812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002060"/>
                </a:solidFill>
              </a:rPr>
              <a:t>Objetivos de los Centros </a:t>
            </a:r>
            <a:r>
              <a:rPr lang="es-ES" sz="3600" b="1" dirty="0" smtClean="0">
                <a:solidFill>
                  <a:srgbClr val="002060"/>
                </a:solidFill>
              </a:rPr>
              <a:t/>
            </a:r>
            <a:br>
              <a:rPr lang="es-ES" sz="3600" b="1" dirty="0" smtClean="0">
                <a:solidFill>
                  <a:srgbClr val="002060"/>
                </a:solidFill>
              </a:rPr>
            </a:br>
            <a:r>
              <a:rPr lang="es-ES" sz="3600" b="1" dirty="0" smtClean="0">
                <a:solidFill>
                  <a:srgbClr val="002060"/>
                </a:solidFill>
              </a:rPr>
              <a:t>de </a:t>
            </a:r>
            <a:r>
              <a:rPr lang="es-ES" sz="3600" b="1" dirty="0">
                <a:solidFill>
                  <a:srgbClr val="002060"/>
                </a:solidFill>
              </a:rPr>
              <a:t>Simulación </a:t>
            </a:r>
            <a:r>
              <a:rPr lang="es-ES" sz="3600" b="1" dirty="0" smtClean="0">
                <a:solidFill>
                  <a:srgbClr val="002060"/>
                </a:solidFill>
              </a:rPr>
              <a:t>Medica.</a:t>
            </a:r>
            <a:r>
              <a:rPr lang="es-ES" sz="4000" dirty="0"/>
              <a:t/>
            </a:r>
            <a:br>
              <a:rPr lang="es-ES" sz="4000" dirty="0"/>
            </a:br>
            <a:endParaRPr lang="es-ES" sz="4000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755576" y="3068960"/>
            <a:ext cx="8116865" cy="3499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i="1" dirty="0" smtClean="0"/>
              <a:t>▪ </a:t>
            </a:r>
            <a:r>
              <a:rPr lang="es-ES" sz="2400" dirty="0">
                <a:solidFill>
                  <a:srgbClr val="002060"/>
                </a:solidFill>
              </a:rPr>
              <a:t>Administrativo: </a:t>
            </a:r>
            <a:r>
              <a:rPr lang="es-ES" sz="2400" dirty="0" err="1" smtClean="0">
                <a:solidFill>
                  <a:srgbClr val="002060"/>
                </a:solidFill>
              </a:rPr>
              <a:t>Gestion</a:t>
            </a:r>
            <a:r>
              <a:rPr lang="es-ES" sz="2400" dirty="0" smtClean="0">
                <a:solidFill>
                  <a:srgbClr val="002060"/>
                </a:solidFill>
              </a:rPr>
              <a:t> inter e institucional en </a:t>
            </a:r>
            <a:r>
              <a:rPr lang="es-ES" sz="2400" dirty="0">
                <a:solidFill>
                  <a:srgbClr val="002060"/>
                </a:solidFill>
              </a:rPr>
              <a:t>la práctica de la </a:t>
            </a:r>
            <a:r>
              <a:rPr lang="es-ES" sz="2400" dirty="0" smtClean="0">
                <a:solidFill>
                  <a:srgbClr val="002060"/>
                </a:solidFill>
              </a:rPr>
              <a:t>SC</a:t>
            </a:r>
            <a:r>
              <a:rPr lang="es-ES" sz="2400" dirty="0">
                <a:solidFill>
                  <a:srgbClr val="002060"/>
                </a:solidFill>
              </a:rPr>
              <a:t>.</a:t>
            </a:r>
            <a:r>
              <a:rPr lang="es-ES" sz="240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s-ES" sz="2400" b="1" i="1" dirty="0" smtClean="0">
                <a:solidFill>
                  <a:srgbClr val="002060"/>
                </a:solidFill>
              </a:rPr>
              <a:t>▪ </a:t>
            </a:r>
            <a:r>
              <a:rPr lang="es-ES" sz="2400" b="1" dirty="0">
                <a:solidFill>
                  <a:srgbClr val="002060"/>
                </a:solidFill>
              </a:rPr>
              <a:t>Educativo: Colaborar en el </a:t>
            </a:r>
            <a:r>
              <a:rPr lang="es-ES" sz="2400" b="1" dirty="0" smtClean="0">
                <a:solidFill>
                  <a:srgbClr val="002060"/>
                </a:solidFill>
              </a:rPr>
              <a:t>posicionamiento de </a:t>
            </a:r>
            <a:r>
              <a:rPr lang="es-ES" sz="2400" b="1" dirty="0">
                <a:solidFill>
                  <a:srgbClr val="002060"/>
                </a:solidFill>
              </a:rPr>
              <a:t>la SC como modelo </a:t>
            </a:r>
            <a:r>
              <a:rPr lang="es-ES" sz="2400" b="1" dirty="0" smtClean="0">
                <a:solidFill>
                  <a:srgbClr val="002060"/>
                </a:solidFill>
              </a:rPr>
              <a:t>andragógico en el currículo de </a:t>
            </a:r>
            <a:r>
              <a:rPr lang="es-ES" sz="2400" b="1" dirty="0">
                <a:solidFill>
                  <a:srgbClr val="002060"/>
                </a:solidFill>
              </a:rPr>
              <a:t>las carreras de la Salud;</a:t>
            </a:r>
          </a:p>
          <a:p>
            <a:pPr marL="0" indent="0">
              <a:buNone/>
            </a:pPr>
            <a:r>
              <a:rPr lang="es-ES" sz="2400" b="1" i="1" dirty="0">
                <a:solidFill>
                  <a:srgbClr val="002060"/>
                </a:solidFill>
              </a:rPr>
              <a:t>▪ </a:t>
            </a:r>
            <a:r>
              <a:rPr lang="es-ES" sz="2400" dirty="0" smtClean="0">
                <a:solidFill>
                  <a:srgbClr val="002060"/>
                </a:solidFill>
              </a:rPr>
              <a:t>Investigación: </a:t>
            </a:r>
            <a:r>
              <a:rPr lang="es-ES" sz="2400" dirty="0">
                <a:solidFill>
                  <a:srgbClr val="002060"/>
                </a:solidFill>
              </a:rPr>
              <a:t>Contribuir a la </a:t>
            </a:r>
            <a:r>
              <a:rPr lang="es-ES" sz="2400" dirty="0" smtClean="0">
                <a:solidFill>
                  <a:srgbClr val="002060"/>
                </a:solidFill>
              </a:rPr>
              <a:t>investigación clínico </a:t>
            </a:r>
            <a:r>
              <a:rPr lang="es-ES" sz="2400" dirty="0">
                <a:solidFill>
                  <a:srgbClr val="002060"/>
                </a:solidFill>
              </a:rPr>
              <a:t>– educativa; </a:t>
            </a:r>
          </a:p>
          <a:p>
            <a:pPr marL="0" indent="0">
              <a:buNone/>
            </a:pPr>
            <a:r>
              <a:rPr lang="es-ES" sz="2400" b="1" i="1" dirty="0">
                <a:solidFill>
                  <a:srgbClr val="002060"/>
                </a:solidFill>
              </a:rPr>
              <a:t>▪ </a:t>
            </a:r>
            <a:r>
              <a:rPr lang="es-ES" sz="2400" dirty="0" smtClean="0">
                <a:solidFill>
                  <a:srgbClr val="002060"/>
                </a:solidFill>
              </a:rPr>
              <a:t>Social: </a:t>
            </a:r>
            <a:r>
              <a:rPr lang="es-ES" sz="2400" dirty="0">
                <a:solidFill>
                  <a:srgbClr val="002060"/>
                </a:solidFill>
              </a:rPr>
              <a:t>Ser el mediador </a:t>
            </a:r>
            <a:r>
              <a:rPr lang="es-ES" sz="2400" dirty="0" smtClean="0">
                <a:solidFill>
                  <a:srgbClr val="002060"/>
                </a:solidFill>
              </a:rPr>
              <a:t>en la </a:t>
            </a:r>
            <a:r>
              <a:rPr lang="es-ES" sz="2400" dirty="0">
                <a:solidFill>
                  <a:srgbClr val="002060"/>
                </a:solidFill>
              </a:rPr>
              <a:t>calidad de atención médica y seguridad </a:t>
            </a:r>
            <a:r>
              <a:rPr lang="es-ES" sz="2400" dirty="0" smtClean="0">
                <a:solidFill>
                  <a:srgbClr val="002060"/>
                </a:solidFill>
              </a:rPr>
              <a:t>del paciente</a:t>
            </a:r>
            <a:r>
              <a:rPr lang="es-ES" sz="24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292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76405" y="613775"/>
            <a:ext cx="279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4" name="1 CuadroTexto"/>
          <p:cNvSpPr txBox="1"/>
          <p:nvPr/>
        </p:nvSpPr>
        <p:spPr>
          <a:xfrm>
            <a:off x="676405" y="613775"/>
            <a:ext cx="279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7" name="1 CuadroTexto"/>
          <p:cNvSpPr txBox="1"/>
          <p:nvPr/>
        </p:nvSpPr>
        <p:spPr>
          <a:xfrm>
            <a:off x="676405" y="613775"/>
            <a:ext cx="279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 CuadroTexto"/>
          <p:cNvSpPr txBox="1"/>
          <p:nvPr/>
        </p:nvSpPr>
        <p:spPr>
          <a:xfrm>
            <a:off x="676405" y="613775"/>
            <a:ext cx="279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676405" y="1124744"/>
            <a:ext cx="8254652" cy="1143000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rgbClr val="002060"/>
                </a:solidFill>
              </a:rPr>
              <a:t>Fases y requisitos a cumplir </a:t>
            </a:r>
            <a:br>
              <a:rPr lang="es-ES" sz="3200" b="1" dirty="0">
                <a:solidFill>
                  <a:srgbClr val="002060"/>
                </a:solidFill>
              </a:rPr>
            </a:br>
            <a:r>
              <a:rPr lang="es-ES" sz="3200" b="1" dirty="0" smtClean="0">
                <a:solidFill>
                  <a:srgbClr val="002060"/>
                </a:solidFill>
              </a:rPr>
              <a:t> </a:t>
            </a:r>
            <a:r>
              <a:rPr lang="es-ES" sz="3200" b="1" dirty="0">
                <a:solidFill>
                  <a:srgbClr val="002060"/>
                </a:solidFill>
              </a:rPr>
              <a:t>P</a:t>
            </a:r>
            <a:r>
              <a:rPr lang="es-ES" sz="3200" b="1" dirty="0" smtClean="0">
                <a:solidFill>
                  <a:srgbClr val="002060"/>
                </a:solidFill>
              </a:rPr>
              <a:t>rograma de </a:t>
            </a:r>
            <a:r>
              <a:rPr lang="es-ES" sz="3200" b="1" dirty="0">
                <a:solidFill>
                  <a:srgbClr val="002060"/>
                </a:solidFill>
              </a:rPr>
              <a:t>Simulación </a:t>
            </a:r>
            <a:r>
              <a:rPr lang="es-ES" sz="3200" b="1" dirty="0" smtClean="0">
                <a:solidFill>
                  <a:srgbClr val="002060"/>
                </a:solidFill>
              </a:rPr>
              <a:t>Medica</a:t>
            </a:r>
            <a:endParaRPr lang="es-ES" sz="3200" b="1" dirty="0">
              <a:solidFill>
                <a:srgbClr val="002060"/>
              </a:solidFill>
            </a:endParaRPr>
          </a:p>
        </p:txBody>
      </p:sp>
      <p:sp>
        <p:nvSpPr>
          <p:cNvPr id="14" name="Marcador de contenido 2"/>
          <p:cNvSpPr>
            <a:spLocks noGrp="1"/>
          </p:cNvSpPr>
          <p:nvPr>
            <p:ph idx="1"/>
          </p:nvPr>
        </p:nvSpPr>
        <p:spPr>
          <a:xfrm>
            <a:off x="712320" y="2996952"/>
            <a:ext cx="8254652" cy="3763472"/>
          </a:xfrm>
        </p:spPr>
        <p:txBody>
          <a:bodyPr>
            <a:normAutofit/>
          </a:bodyPr>
          <a:lstStyle/>
          <a:p>
            <a:pPr algn="just"/>
            <a:r>
              <a:rPr lang="es-ES" sz="2800" dirty="0">
                <a:solidFill>
                  <a:srgbClr val="002060"/>
                </a:solidFill>
              </a:rPr>
              <a:t>I. Fundamentarse en un estricto Plan </a:t>
            </a:r>
            <a:r>
              <a:rPr lang="es-ES" sz="2800" dirty="0" smtClean="0">
                <a:solidFill>
                  <a:srgbClr val="002060"/>
                </a:solidFill>
              </a:rPr>
              <a:t> </a:t>
            </a:r>
            <a:r>
              <a:rPr lang="es-ES" sz="2800" dirty="0">
                <a:solidFill>
                  <a:srgbClr val="002060"/>
                </a:solidFill>
              </a:rPr>
              <a:t>de </a:t>
            </a:r>
            <a:r>
              <a:rPr lang="es-ES" sz="2800" dirty="0" smtClean="0">
                <a:solidFill>
                  <a:srgbClr val="002060"/>
                </a:solidFill>
              </a:rPr>
              <a:t>estudios de la Carrera.</a:t>
            </a:r>
            <a:endParaRPr lang="es-ES" sz="2800" dirty="0">
              <a:solidFill>
                <a:srgbClr val="002060"/>
              </a:solidFill>
            </a:endParaRPr>
          </a:p>
          <a:p>
            <a:pPr algn="just"/>
            <a:r>
              <a:rPr lang="es-ES" sz="2800" dirty="0">
                <a:solidFill>
                  <a:srgbClr val="002060"/>
                </a:solidFill>
              </a:rPr>
              <a:t>II. Contar con tutores </a:t>
            </a:r>
            <a:r>
              <a:rPr lang="es-ES" sz="2800" dirty="0" smtClean="0">
                <a:solidFill>
                  <a:srgbClr val="002060"/>
                </a:solidFill>
              </a:rPr>
              <a:t>debidamente capacitados.</a:t>
            </a:r>
          </a:p>
          <a:p>
            <a:pPr algn="just"/>
            <a:r>
              <a:rPr lang="es-ES" sz="2800" dirty="0">
                <a:solidFill>
                  <a:srgbClr val="002060"/>
                </a:solidFill>
              </a:rPr>
              <a:t>III. </a:t>
            </a:r>
            <a:r>
              <a:rPr lang="es-ES" sz="2800" dirty="0" smtClean="0">
                <a:solidFill>
                  <a:srgbClr val="002060"/>
                </a:solidFill>
              </a:rPr>
              <a:t>Poseer </a:t>
            </a:r>
            <a:r>
              <a:rPr lang="es-ES" sz="2800" dirty="0">
                <a:solidFill>
                  <a:srgbClr val="002060"/>
                </a:solidFill>
              </a:rPr>
              <a:t>simulación lo más realista </a:t>
            </a:r>
            <a:r>
              <a:rPr lang="es-ES" sz="2800" dirty="0" smtClean="0">
                <a:solidFill>
                  <a:srgbClr val="002060"/>
                </a:solidFill>
              </a:rPr>
              <a:t>posible.</a:t>
            </a:r>
          </a:p>
          <a:p>
            <a:pPr algn="just"/>
            <a:r>
              <a:rPr lang="es-ES" sz="2800" dirty="0" smtClean="0">
                <a:solidFill>
                  <a:srgbClr val="002060"/>
                </a:solidFill>
              </a:rPr>
              <a:t>IV. Establecer un número mínimo de prácticas a realizar por los estudiantes, preferiblemente desarrolladas en equipo; escenarios clinicos.</a:t>
            </a:r>
            <a:endParaRPr lang="es-E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9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76405" y="613775"/>
            <a:ext cx="279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4" name="1 CuadroTexto"/>
          <p:cNvSpPr txBox="1"/>
          <p:nvPr/>
        </p:nvSpPr>
        <p:spPr>
          <a:xfrm>
            <a:off x="676405" y="613775"/>
            <a:ext cx="279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1 CuadroTexto"/>
          <p:cNvSpPr txBox="1"/>
          <p:nvPr/>
        </p:nvSpPr>
        <p:spPr>
          <a:xfrm>
            <a:off x="676405" y="613775"/>
            <a:ext cx="279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704827" y="1844824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rgbClr val="002060"/>
                </a:solidFill>
              </a:rPr>
              <a:t>Fases y requisitos a cumplir </a:t>
            </a:r>
            <a:br>
              <a:rPr lang="es-ES" sz="3200" b="1" dirty="0">
                <a:solidFill>
                  <a:srgbClr val="002060"/>
                </a:solidFill>
              </a:rPr>
            </a:br>
            <a:r>
              <a:rPr lang="es-ES" sz="3200" b="1" dirty="0" smtClean="0">
                <a:solidFill>
                  <a:srgbClr val="002060"/>
                </a:solidFill>
              </a:rPr>
              <a:t> </a:t>
            </a:r>
            <a:r>
              <a:rPr lang="es-ES" sz="3200" b="1" dirty="0">
                <a:solidFill>
                  <a:srgbClr val="002060"/>
                </a:solidFill>
              </a:rPr>
              <a:t>programa de Simulación </a:t>
            </a:r>
            <a:r>
              <a:rPr lang="es-ES" sz="3200" b="1" dirty="0" smtClean="0">
                <a:solidFill>
                  <a:srgbClr val="002060"/>
                </a:solidFill>
              </a:rPr>
              <a:t>Medica</a:t>
            </a:r>
            <a:endParaRPr lang="es-ES" sz="3200" b="1" dirty="0">
              <a:solidFill>
                <a:srgbClr val="002060"/>
              </a:solidFill>
            </a:endParaRPr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677118" y="2649255"/>
            <a:ext cx="8204549" cy="4208745"/>
          </a:xfrm>
        </p:spPr>
        <p:txBody>
          <a:bodyPr/>
          <a:lstStyle/>
          <a:p>
            <a:endParaRPr lang="es-ES" b="1" dirty="0" smtClean="0">
              <a:solidFill>
                <a:srgbClr val="002060"/>
              </a:solidFill>
            </a:endParaRPr>
          </a:p>
          <a:p>
            <a:pPr algn="just"/>
            <a:r>
              <a:rPr lang="es-ES" sz="2800" dirty="0" smtClean="0">
                <a:solidFill>
                  <a:srgbClr val="002060"/>
                </a:solidFill>
              </a:rPr>
              <a:t>V. </a:t>
            </a:r>
            <a:r>
              <a:rPr lang="es-ES" sz="2800" dirty="0" err="1" smtClean="0">
                <a:solidFill>
                  <a:srgbClr val="002060"/>
                </a:solidFill>
              </a:rPr>
              <a:t>Debriefing</a:t>
            </a:r>
            <a:r>
              <a:rPr lang="es-ES" sz="2800" dirty="0" smtClean="0">
                <a:solidFill>
                  <a:srgbClr val="002060"/>
                </a:solidFill>
              </a:rPr>
              <a:t>, reflexión al finalizar la sesión de simulación.</a:t>
            </a:r>
            <a:endParaRPr lang="es-ES" sz="2800" dirty="0">
              <a:solidFill>
                <a:srgbClr val="002060"/>
              </a:solidFill>
            </a:endParaRPr>
          </a:p>
          <a:p>
            <a:pPr algn="just"/>
            <a:r>
              <a:rPr lang="es-ES" sz="2800" dirty="0" smtClean="0">
                <a:solidFill>
                  <a:srgbClr val="002060"/>
                </a:solidFill>
              </a:rPr>
              <a:t>VI. </a:t>
            </a:r>
            <a:r>
              <a:rPr lang="es-ES" sz="2800" dirty="0">
                <a:solidFill>
                  <a:srgbClr val="002060"/>
                </a:solidFill>
              </a:rPr>
              <a:t>Permitir la transferencia de lo aprendido a la </a:t>
            </a:r>
            <a:r>
              <a:rPr lang="es-ES" sz="2800" dirty="0" smtClean="0">
                <a:solidFill>
                  <a:srgbClr val="002060"/>
                </a:solidFill>
              </a:rPr>
              <a:t>práctica con sus limitantes.</a:t>
            </a:r>
          </a:p>
          <a:p>
            <a:pPr algn="just"/>
            <a:r>
              <a:rPr lang="es-ES" sz="2800" dirty="0" smtClean="0">
                <a:solidFill>
                  <a:srgbClr val="002060"/>
                </a:solidFill>
              </a:rPr>
              <a:t>VII. </a:t>
            </a:r>
            <a:r>
              <a:rPr lang="es-ES" sz="2800" dirty="0">
                <a:solidFill>
                  <a:srgbClr val="002060"/>
                </a:solidFill>
              </a:rPr>
              <a:t>Evaluar y acreditar sus </a:t>
            </a:r>
            <a:r>
              <a:rPr lang="es-ES" sz="2800" dirty="0" smtClean="0">
                <a:solidFill>
                  <a:srgbClr val="002060"/>
                </a:solidFill>
              </a:rPr>
              <a:t>resultados periódicamente.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585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76405" y="613775"/>
            <a:ext cx="279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4" name="1 CuadroTexto"/>
          <p:cNvSpPr txBox="1"/>
          <p:nvPr/>
        </p:nvSpPr>
        <p:spPr>
          <a:xfrm>
            <a:off x="676405" y="613775"/>
            <a:ext cx="279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1 CuadroTexto"/>
          <p:cNvSpPr txBox="1"/>
          <p:nvPr/>
        </p:nvSpPr>
        <p:spPr>
          <a:xfrm>
            <a:off x="676405" y="613775"/>
            <a:ext cx="279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772816"/>
            <a:ext cx="3816424" cy="473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3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es-ES" b="1" dirty="0" smtClean="0"/>
          </a:p>
          <a:p>
            <a:endParaRPr lang="es-ES" b="1" dirty="0">
              <a:solidFill>
                <a:srgbClr val="000090"/>
              </a:solidFill>
            </a:endParaRPr>
          </a:p>
          <a:p>
            <a:r>
              <a:rPr lang="es-ES" b="1" dirty="0" smtClean="0">
                <a:solidFill>
                  <a:srgbClr val="000090"/>
                </a:solidFill>
              </a:rPr>
              <a:t>Coordinador </a:t>
            </a:r>
            <a:r>
              <a:rPr lang="es-ES" b="1" dirty="0" err="1">
                <a:solidFill>
                  <a:srgbClr val="000090"/>
                </a:solidFill>
              </a:rPr>
              <a:t>Dr</a:t>
            </a:r>
            <a:r>
              <a:rPr lang="es-ES" b="1" dirty="0">
                <a:solidFill>
                  <a:srgbClr val="000090"/>
                </a:solidFill>
              </a:rPr>
              <a:t> </a:t>
            </a:r>
            <a:r>
              <a:rPr lang="es-ES" b="1" dirty="0" err="1">
                <a:solidFill>
                  <a:srgbClr val="000090"/>
                </a:solidFill>
              </a:rPr>
              <a:t>Jose</a:t>
            </a:r>
            <a:r>
              <a:rPr lang="es-ES" b="1" dirty="0">
                <a:solidFill>
                  <a:srgbClr val="000090"/>
                </a:solidFill>
              </a:rPr>
              <a:t> </a:t>
            </a:r>
            <a:r>
              <a:rPr lang="es-ES" b="1" dirty="0" smtClean="0">
                <a:solidFill>
                  <a:srgbClr val="000090"/>
                </a:solidFill>
              </a:rPr>
              <a:t>Luis </a:t>
            </a:r>
            <a:r>
              <a:rPr lang="es-ES" b="1" dirty="0">
                <a:solidFill>
                  <a:srgbClr val="000090"/>
                </a:solidFill>
              </a:rPr>
              <a:t>Garcia Galaviz</a:t>
            </a:r>
          </a:p>
          <a:p>
            <a:pPr marL="0" indent="0">
              <a:buNone/>
            </a:pPr>
            <a:endParaRPr lang="es-ES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rgbClr val="000090"/>
                </a:solidFill>
              </a:rPr>
              <a:t>   Panelistas</a:t>
            </a:r>
            <a:r>
              <a:rPr lang="es-ES" b="1" dirty="0">
                <a:solidFill>
                  <a:srgbClr val="000090"/>
                </a:solidFill>
              </a:rPr>
              <a:t>: </a:t>
            </a:r>
            <a:endParaRPr lang="es-ES" b="1" dirty="0" smtClean="0">
              <a:solidFill>
                <a:srgbClr val="000090"/>
              </a:solidFill>
            </a:endParaRPr>
          </a:p>
          <a:p>
            <a:r>
              <a:rPr lang="es-ES" b="1" dirty="0" err="1" smtClean="0">
                <a:solidFill>
                  <a:srgbClr val="000090"/>
                </a:solidFill>
              </a:rPr>
              <a:t>Dr</a:t>
            </a:r>
            <a:r>
              <a:rPr lang="es-ES" b="1" dirty="0" smtClean="0">
                <a:solidFill>
                  <a:srgbClr val="000090"/>
                </a:solidFill>
              </a:rPr>
              <a:t> </a:t>
            </a:r>
            <a:r>
              <a:rPr lang="es-ES" b="1" dirty="0">
                <a:solidFill>
                  <a:srgbClr val="000090"/>
                </a:solidFill>
              </a:rPr>
              <a:t>Luis Carlos Romero </a:t>
            </a:r>
            <a:r>
              <a:rPr lang="es-ES" b="1" dirty="0" smtClean="0">
                <a:solidFill>
                  <a:srgbClr val="000090"/>
                </a:solidFill>
              </a:rPr>
              <a:t>Quezada       </a:t>
            </a:r>
          </a:p>
          <a:p>
            <a:r>
              <a:rPr lang="es-ES" b="1" dirty="0" err="1" smtClean="0">
                <a:solidFill>
                  <a:srgbClr val="000090"/>
                </a:solidFill>
              </a:rPr>
              <a:t>Dr</a:t>
            </a:r>
            <a:r>
              <a:rPr lang="es-ES" b="1" dirty="0" smtClean="0">
                <a:solidFill>
                  <a:srgbClr val="000090"/>
                </a:solidFill>
              </a:rPr>
              <a:t> </a:t>
            </a:r>
            <a:r>
              <a:rPr lang="es-ES" b="1" dirty="0">
                <a:solidFill>
                  <a:srgbClr val="000090"/>
                </a:solidFill>
              </a:rPr>
              <a:t>Oswaldo G. Navarro </a:t>
            </a:r>
            <a:r>
              <a:rPr lang="es-ES" b="1" dirty="0" smtClean="0">
                <a:solidFill>
                  <a:srgbClr val="000090"/>
                </a:solidFill>
              </a:rPr>
              <a:t>Garcia </a:t>
            </a:r>
          </a:p>
          <a:p>
            <a:r>
              <a:rPr lang="es-ES" b="1" dirty="0" err="1" smtClean="0">
                <a:solidFill>
                  <a:srgbClr val="000090"/>
                </a:solidFill>
              </a:rPr>
              <a:t>Dr</a:t>
            </a:r>
            <a:r>
              <a:rPr lang="es-ES" b="1" dirty="0" smtClean="0">
                <a:solidFill>
                  <a:srgbClr val="000090"/>
                </a:solidFill>
              </a:rPr>
              <a:t> </a:t>
            </a:r>
            <a:r>
              <a:rPr lang="es-ES" b="1" dirty="0">
                <a:solidFill>
                  <a:srgbClr val="000090"/>
                </a:solidFill>
              </a:rPr>
              <a:t>Rodrigo Rubio </a:t>
            </a:r>
            <a:r>
              <a:rPr lang="es-ES" b="1" dirty="0" err="1">
                <a:solidFill>
                  <a:srgbClr val="000090"/>
                </a:solidFill>
              </a:rPr>
              <a:t>Martinez</a:t>
            </a:r>
            <a:r>
              <a:rPr lang="es-ES" b="1" dirty="0">
                <a:solidFill>
                  <a:srgbClr val="000090"/>
                </a:solidFill>
              </a:rPr>
              <a:t> </a:t>
            </a:r>
            <a:endParaRPr lang="es-ES" b="1" dirty="0" smtClean="0">
              <a:solidFill>
                <a:srgbClr val="000090"/>
              </a:solidFill>
            </a:endParaRPr>
          </a:p>
          <a:p>
            <a:r>
              <a:rPr lang="es-ES" b="1" dirty="0" err="1" smtClean="0">
                <a:solidFill>
                  <a:srgbClr val="000090"/>
                </a:solidFill>
              </a:rPr>
              <a:t>Dr</a:t>
            </a:r>
            <a:r>
              <a:rPr lang="es-ES" b="1" dirty="0" smtClean="0">
                <a:solidFill>
                  <a:srgbClr val="000090"/>
                </a:solidFill>
              </a:rPr>
              <a:t> </a:t>
            </a:r>
            <a:r>
              <a:rPr lang="es-ES" b="1" dirty="0">
                <a:solidFill>
                  <a:srgbClr val="000090"/>
                </a:solidFill>
              </a:rPr>
              <a:t>Augusto </a:t>
            </a:r>
            <a:r>
              <a:rPr lang="es-ES" b="1" dirty="0" err="1">
                <a:solidFill>
                  <a:srgbClr val="000090"/>
                </a:solidFill>
              </a:rPr>
              <a:t>Scalabrini</a:t>
            </a:r>
            <a:endParaRPr lang="es-E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5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000090"/>
                </a:solidFill>
              </a:rPr>
              <a:t>1.- </a:t>
            </a:r>
            <a:r>
              <a:rPr lang="es-ES" dirty="0" err="1" smtClean="0">
                <a:solidFill>
                  <a:srgbClr val="000090"/>
                </a:solidFill>
              </a:rPr>
              <a:t>Presentacion</a:t>
            </a:r>
            <a:r>
              <a:rPr lang="es-ES" dirty="0" smtClean="0">
                <a:solidFill>
                  <a:srgbClr val="000090"/>
                </a:solidFill>
              </a:rPr>
              <a:t> panelistas</a:t>
            </a:r>
          </a:p>
          <a:p>
            <a:r>
              <a:rPr lang="es-ES" dirty="0" smtClean="0">
                <a:solidFill>
                  <a:srgbClr val="000090"/>
                </a:solidFill>
              </a:rPr>
              <a:t>2.- Objetivos del panel   (5 minutos)</a:t>
            </a:r>
          </a:p>
          <a:p>
            <a:r>
              <a:rPr lang="es-ES" dirty="0" smtClean="0">
                <a:solidFill>
                  <a:srgbClr val="000090"/>
                </a:solidFill>
              </a:rPr>
              <a:t>3.- </a:t>
            </a:r>
            <a:r>
              <a:rPr lang="es-ES" dirty="0" err="1" smtClean="0">
                <a:solidFill>
                  <a:srgbClr val="000090"/>
                </a:solidFill>
              </a:rPr>
              <a:t>Opinion</a:t>
            </a:r>
            <a:r>
              <a:rPr lang="es-ES" dirty="0" smtClean="0">
                <a:solidFill>
                  <a:srgbClr val="000090"/>
                </a:solidFill>
              </a:rPr>
              <a:t> de cada uno de los panelistas con respecto a un problema o pregunta especifica     ( 7.5 min , cada panelista)</a:t>
            </a:r>
          </a:p>
          <a:p>
            <a:r>
              <a:rPr lang="es-ES" dirty="0" smtClean="0">
                <a:solidFill>
                  <a:srgbClr val="000090"/>
                </a:solidFill>
              </a:rPr>
              <a:t>4.- Debate entre panelistas  ( 10 Minutos)</a:t>
            </a:r>
          </a:p>
          <a:p>
            <a:r>
              <a:rPr lang="es-ES" dirty="0" smtClean="0">
                <a:solidFill>
                  <a:srgbClr val="000090"/>
                </a:solidFill>
              </a:rPr>
              <a:t>5.- Preguntas asistentes  ( 10 minutos)</a:t>
            </a:r>
          </a:p>
          <a:p>
            <a:r>
              <a:rPr lang="es-ES" dirty="0" smtClean="0">
                <a:solidFill>
                  <a:srgbClr val="000090"/>
                </a:solidFill>
              </a:rPr>
              <a:t>6.- Conclusiones  ( 5 minutos)</a:t>
            </a:r>
            <a:endParaRPr lang="es-E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5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solidFill>
                  <a:srgbClr val="000090"/>
                </a:solidFill>
              </a:rPr>
              <a:t>Objetivos</a:t>
            </a:r>
          </a:p>
          <a:p>
            <a:r>
              <a:rPr lang="es-ES" dirty="0" smtClean="0">
                <a:solidFill>
                  <a:srgbClr val="000090"/>
                </a:solidFill>
              </a:rPr>
              <a:t>Experiencia de los panelistas y del coordinador con respecto a la </a:t>
            </a:r>
            <a:r>
              <a:rPr lang="es-ES" dirty="0" err="1" smtClean="0">
                <a:solidFill>
                  <a:srgbClr val="000090"/>
                </a:solidFill>
              </a:rPr>
              <a:t>planeacion</a:t>
            </a:r>
            <a:r>
              <a:rPr lang="es-ES" dirty="0" smtClean="0">
                <a:solidFill>
                  <a:srgbClr val="000090"/>
                </a:solidFill>
              </a:rPr>
              <a:t> e </a:t>
            </a:r>
            <a:r>
              <a:rPr lang="es-ES" dirty="0" err="1" smtClean="0">
                <a:solidFill>
                  <a:srgbClr val="000090"/>
                </a:solidFill>
              </a:rPr>
              <a:t>implementacion</a:t>
            </a:r>
            <a:r>
              <a:rPr lang="es-ES" dirty="0" smtClean="0">
                <a:solidFill>
                  <a:srgbClr val="000090"/>
                </a:solidFill>
              </a:rPr>
              <a:t> de un centro de </a:t>
            </a:r>
            <a:r>
              <a:rPr lang="es-ES" dirty="0" err="1" smtClean="0">
                <a:solidFill>
                  <a:srgbClr val="000090"/>
                </a:solidFill>
              </a:rPr>
              <a:t>simulacion</a:t>
            </a:r>
            <a:endParaRPr lang="es-ES" dirty="0" smtClean="0">
              <a:solidFill>
                <a:srgbClr val="000090"/>
              </a:solidFill>
            </a:endParaRPr>
          </a:p>
          <a:p>
            <a:r>
              <a:rPr lang="es-ES" dirty="0" smtClean="0">
                <a:solidFill>
                  <a:srgbClr val="000090"/>
                </a:solidFill>
              </a:rPr>
              <a:t>Perfil del Director o Coordinador de un Centro de Simulacion</a:t>
            </a:r>
          </a:p>
          <a:p>
            <a:r>
              <a:rPr lang="es-ES" dirty="0" smtClean="0">
                <a:solidFill>
                  <a:srgbClr val="000090"/>
                </a:solidFill>
              </a:rPr>
              <a:t>Infraestructura, </a:t>
            </a:r>
            <a:r>
              <a:rPr lang="es-ES" dirty="0" err="1" smtClean="0">
                <a:solidFill>
                  <a:srgbClr val="000090"/>
                </a:solidFill>
              </a:rPr>
              <a:t>Areas</a:t>
            </a:r>
            <a:r>
              <a:rPr lang="es-ES" dirty="0" smtClean="0">
                <a:solidFill>
                  <a:srgbClr val="000090"/>
                </a:solidFill>
              </a:rPr>
              <a:t> o Departamentos , tipos de simuladores,  en un Centro de Simulacion</a:t>
            </a:r>
          </a:p>
          <a:p>
            <a:r>
              <a:rPr lang="es-ES" dirty="0" err="1" smtClean="0">
                <a:solidFill>
                  <a:srgbClr val="000090"/>
                </a:solidFill>
              </a:rPr>
              <a:t>Investigacion</a:t>
            </a:r>
            <a:r>
              <a:rPr lang="es-ES" dirty="0" smtClean="0">
                <a:solidFill>
                  <a:srgbClr val="000090"/>
                </a:solidFill>
              </a:rPr>
              <a:t> Educativa y Clinica en un Centro de Simulacion Clinica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473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/>
          <a:lstStyle/>
          <a:p>
            <a:r>
              <a:rPr lang="es-ES" b="1" dirty="0" smtClean="0">
                <a:solidFill>
                  <a:srgbClr val="000090"/>
                </a:solidFill>
              </a:rPr>
              <a:t>Pregunta:</a:t>
            </a:r>
          </a:p>
          <a:p>
            <a:endParaRPr lang="es-ES" b="1" dirty="0" smtClean="0">
              <a:solidFill>
                <a:srgbClr val="000090"/>
              </a:solidFill>
            </a:endParaRPr>
          </a:p>
          <a:p>
            <a:r>
              <a:rPr lang="es-ES" b="1" dirty="0">
                <a:solidFill>
                  <a:srgbClr val="000090"/>
                </a:solidFill>
              </a:rPr>
              <a:t>1.-  </a:t>
            </a:r>
            <a:r>
              <a:rPr lang="es-ES" b="1" dirty="0" err="1">
                <a:solidFill>
                  <a:srgbClr val="000090"/>
                </a:solidFill>
              </a:rPr>
              <a:t>Dr</a:t>
            </a:r>
            <a:r>
              <a:rPr lang="es-ES" b="1" dirty="0">
                <a:solidFill>
                  <a:srgbClr val="000090"/>
                </a:solidFill>
              </a:rPr>
              <a:t> Luis Carlos Romero Quezada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000090"/>
                </a:solidFill>
              </a:rPr>
              <a:t>    Porque </a:t>
            </a:r>
            <a:r>
              <a:rPr lang="es-ES" b="1" dirty="0">
                <a:solidFill>
                  <a:srgbClr val="000090"/>
                </a:solidFill>
              </a:rPr>
              <a:t>un </a:t>
            </a:r>
            <a:r>
              <a:rPr lang="es-ES" b="1" dirty="0" smtClean="0">
                <a:solidFill>
                  <a:srgbClr val="000090"/>
                </a:solidFill>
              </a:rPr>
              <a:t>Centro </a:t>
            </a:r>
            <a:r>
              <a:rPr lang="es-ES" b="1" dirty="0">
                <a:solidFill>
                  <a:srgbClr val="000090"/>
                </a:solidFill>
              </a:rPr>
              <a:t>de simulación medica en mi  Escuela o facultad de Medicina? </a:t>
            </a:r>
            <a:endParaRPr lang="es-E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37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4448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>
                <a:solidFill>
                  <a:srgbClr val="000090"/>
                </a:solidFill>
              </a:rPr>
              <a:t>Pregunta</a:t>
            </a:r>
          </a:p>
          <a:p>
            <a:pPr marL="0" indent="0">
              <a:buNone/>
            </a:pPr>
            <a:endParaRPr lang="es-ES" b="1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rgbClr val="000090"/>
                </a:solidFill>
              </a:rPr>
              <a:t>2</a:t>
            </a:r>
            <a:r>
              <a:rPr lang="es-ES" b="1" dirty="0">
                <a:solidFill>
                  <a:srgbClr val="000090"/>
                </a:solidFill>
              </a:rPr>
              <a:t>.-  </a:t>
            </a:r>
            <a:r>
              <a:rPr lang="es-ES" b="1" dirty="0" err="1">
                <a:solidFill>
                  <a:srgbClr val="000090"/>
                </a:solidFill>
              </a:rPr>
              <a:t>Dr</a:t>
            </a:r>
            <a:r>
              <a:rPr lang="es-ES" b="1" dirty="0">
                <a:solidFill>
                  <a:srgbClr val="000090"/>
                </a:solidFill>
              </a:rPr>
              <a:t> Oswaldo G Navarro Garcia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000090"/>
                </a:solidFill>
              </a:rPr>
              <a:t>      Como </a:t>
            </a:r>
            <a:r>
              <a:rPr lang="es-ES" b="1" dirty="0">
                <a:solidFill>
                  <a:srgbClr val="000090"/>
                </a:solidFill>
              </a:rPr>
              <a:t>debe de organizarse un Centro de Simulación Medica de Pregrado en una Escuela o Facultad de Medicina?</a:t>
            </a:r>
            <a:endParaRPr lang="es-E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770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2132856"/>
            <a:ext cx="8229600" cy="4525963"/>
          </a:xfrm>
        </p:spPr>
        <p:txBody>
          <a:bodyPr/>
          <a:lstStyle/>
          <a:p>
            <a:r>
              <a:rPr lang="es-ES" b="1" dirty="0" smtClean="0">
                <a:solidFill>
                  <a:srgbClr val="000090"/>
                </a:solidFill>
              </a:rPr>
              <a:t>Pregunta</a:t>
            </a:r>
          </a:p>
          <a:p>
            <a:endParaRPr lang="es-ES" b="1" dirty="0">
              <a:solidFill>
                <a:srgbClr val="000090"/>
              </a:solidFill>
            </a:endParaRPr>
          </a:p>
          <a:p>
            <a:r>
              <a:rPr lang="es-ES" b="1" dirty="0" smtClean="0">
                <a:solidFill>
                  <a:srgbClr val="000090"/>
                </a:solidFill>
              </a:rPr>
              <a:t>3</a:t>
            </a:r>
            <a:r>
              <a:rPr lang="es-ES" b="1" dirty="0">
                <a:solidFill>
                  <a:srgbClr val="000090"/>
                </a:solidFill>
              </a:rPr>
              <a:t>.- </a:t>
            </a:r>
            <a:r>
              <a:rPr lang="es-ES" b="1" dirty="0" err="1">
                <a:solidFill>
                  <a:srgbClr val="000090"/>
                </a:solidFill>
              </a:rPr>
              <a:t>Dr</a:t>
            </a:r>
            <a:r>
              <a:rPr lang="es-ES" b="1" dirty="0">
                <a:solidFill>
                  <a:srgbClr val="000090"/>
                </a:solidFill>
              </a:rPr>
              <a:t> Rodrigo Rubio </a:t>
            </a:r>
            <a:r>
              <a:rPr lang="es-ES" b="1" dirty="0" err="1">
                <a:solidFill>
                  <a:srgbClr val="000090"/>
                </a:solidFill>
              </a:rPr>
              <a:t>Martinez</a:t>
            </a:r>
            <a:endParaRPr lang="es-ES" b="1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rgbClr val="000090"/>
                </a:solidFill>
              </a:rPr>
              <a:t>    Hay centros Centros </a:t>
            </a:r>
            <a:r>
              <a:rPr lang="es-ES" b="1" dirty="0">
                <a:solidFill>
                  <a:srgbClr val="000090"/>
                </a:solidFill>
              </a:rPr>
              <a:t>de Simulación </a:t>
            </a:r>
            <a:r>
              <a:rPr lang="es-ES" b="1" dirty="0" smtClean="0">
                <a:solidFill>
                  <a:srgbClr val="000090"/>
                </a:solidFill>
              </a:rPr>
              <a:t> </a:t>
            </a:r>
            <a:r>
              <a:rPr lang="es-ES" b="1" dirty="0">
                <a:solidFill>
                  <a:srgbClr val="000090"/>
                </a:solidFill>
              </a:rPr>
              <a:t>en </a:t>
            </a:r>
            <a:r>
              <a:rPr lang="es-ES" b="1" dirty="0" smtClean="0">
                <a:solidFill>
                  <a:srgbClr val="000090"/>
                </a:solidFill>
              </a:rPr>
              <a:t> </a:t>
            </a:r>
            <a:r>
              <a:rPr lang="es-ES" b="1" dirty="0">
                <a:solidFill>
                  <a:srgbClr val="000090"/>
                </a:solidFill>
              </a:rPr>
              <a:t>postgrado</a:t>
            </a:r>
            <a:r>
              <a:rPr lang="es-ES" b="1" dirty="0" smtClean="0">
                <a:solidFill>
                  <a:srgbClr val="000090"/>
                </a:solidFill>
              </a:rPr>
              <a:t>, en nuestro </a:t>
            </a:r>
            <a:r>
              <a:rPr lang="es-ES" b="1" dirty="0" err="1" smtClean="0">
                <a:solidFill>
                  <a:srgbClr val="000090"/>
                </a:solidFill>
              </a:rPr>
              <a:t>Pais</a:t>
            </a:r>
            <a:r>
              <a:rPr lang="es-ES" b="1" dirty="0" smtClean="0">
                <a:solidFill>
                  <a:srgbClr val="000090"/>
                </a:solidFill>
              </a:rPr>
              <a:t>?</a:t>
            </a:r>
            <a:endParaRPr lang="es-E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10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1628800"/>
            <a:ext cx="8229600" cy="4525963"/>
          </a:xfrm>
        </p:spPr>
        <p:txBody>
          <a:bodyPr/>
          <a:lstStyle/>
          <a:p>
            <a:r>
              <a:rPr lang="es-ES" b="1" dirty="0" smtClean="0">
                <a:solidFill>
                  <a:srgbClr val="000090"/>
                </a:solidFill>
              </a:rPr>
              <a:t>Pregunta</a:t>
            </a:r>
          </a:p>
          <a:p>
            <a:endParaRPr lang="es-ES" b="1" dirty="0">
              <a:solidFill>
                <a:srgbClr val="000090"/>
              </a:solidFill>
            </a:endParaRPr>
          </a:p>
          <a:p>
            <a:endParaRPr lang="es-ES" b="1" dirty="0" smtClean="0">
              <a:solidFill>
                <a:srgbClr val="000090"/>
              </a:solidFill>
            </a:endParaRPr>
          </a:p>
          <a:p>
            <a:r>
              <a:rPr lang="es-ES" b="1" dirty="0" smtClean="0">
                <a:solidFill>
                  <a:srgbClr val="000090"/>
                </a:solidFill>
              </a:rPr>
              <a:t>4</a:t>
            </a:r>
            <a:r>
              <a:rPr lang="es-ES" b="1" dirty="0">
                <a:solidFill>
                  <a:srgbClr val="000090"/>
                </a:solidFill>
              </a:rPr>
              <a:t>.- </a:t>
            </a:r>
            <a:r>
              <a:rPr lang="es-ES" b="1" dirty="0" err="1">
                <a:solidFill>
                  <a:srgbClr val="000090"/>
                </a:solidFill>
              </a:rPr>
              <a:t>Dr</a:t>
            </a:r>
            <a:r>
              <a:rPr lang="es-ES" b="1" dirty="0">
                <a:solidFill>
                  <a:srgbClr val="000090"/>
                </a:solidFill>
              </a:rPr>
              <a:t> Augusto </a:t>
            </a:r>
            <a:r>
              <a:rPr lang="es-ES" b="1" dirty="0" err="1" smtClean="0">
                <a:solidFill>
                  <a:srgbClr val="000090"/>
                </a:solidFill>
              </a:rPr>
              <a:t>Scalabrini</a:t>
            </a:r>
            <a:r>
              <a:rPr lang="es-ES" b="1" dirty="0" smtClean="0">
                <a:solidFill>
                  <a:srgbClr val="000090"/>
                </a:solidFill>
              </a:rPr>
              <a:t> Neto</a:t>
            </a:r>
            <a:endParaRPr lang="es-ES" b="1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rgbClr val="000090"/>
                </a:solidFill>
              </a:rPr>
              <a:t>     Cuales son las </a:t>
            </a:r>
            <a:r>
              <a:rPr lang="es-ES" b="1" dirty="0" err="1" smtClean="0">
                <a:solidFill>
                  <a:srgbClr val="000090"/>
                </a:solidFill>
              </a:rPr>
              <a:t>perpectivas</a:t>
            </a:r>
            <a:r>
              <a:rPr lang="es-ES" b="1" dirty="0" smtClean="0">
                <a:solidFill>
                  <a:srgbClr val="000090"/>
                </a:solidFill>
              </a:rPr>
              <a:t> en </a:t>
            </a:r>
            <a:r>
              <a:rPr lang="es-ES" b="1" dirty="0" err="1" smtClean="0">
                <a:solidFill>
                  <a:srgbClr val="000090"/>
                </a:solidFill>
              </a:rPr>
              <a:t>Latinoamerica</a:t>
            </a:r>
            <a:r>
              <a:rPr lang="es-ES" b="1" dirty="0" smtClean="0">
                <a:solidFill>
                  <a:srgbClr val="000090"/>
                </a:solidFill>
              </a:rPr>
              <a:t> con respecto a los Centros de Simulación </a:t>
            </a:r>
            <a:r>
              <a:rPr lang="es-ES" b="1" dirty="0">
                <a:solidFill>
                  <a:srgbClr val="000090"/>
                </a:solidFill>
              </a:rPr>
              <a:t>de Pregrado y </a:t>
            </a:r>
            <a:r>
              <a:rPr lang="es-ES" b="1" dirty="0" smtClean="0">
                <a:solidFill>
                  <a:srgbClr val="000090"/>
                </a:solidFill>
              </a:rPr>
              <a:t>Postgrado?</a:t>
            </a:r>
            <a:endParaRPr lang="es-E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5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76405" y="613775"/>
            <a:ext cx="279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9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382</Words>
  <Application>Microsoft Macintosh PowerPoint</Application>
  <PresentationFormat>Presentación en pantalla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Objetivos de los Centros  de Simulación Medica. </vt:lpstr>
      <vt:lpstr>Fases y requisitos a cumplir   Programa de Simulación Medica</vt:lpstr>
      <vt:lpstr>Fases y requisitos a cumplir   programa de Simulación Medica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medicina</dc:creator>
  <cp:lastModifiedBy>Eny Garcia</cp:lastModifiedBy>
  <cp:revision>45</cp:revision>
  <dcterms:created xsi:type="dcterms:W3CDTF">2015-04-14T14:51:17Z</dcterms:created>
  <dcterms:modified xsi:type="dcterms:W3CDTF">2016-06-16T11:44:38Z</dcterms:modified>
</cp:coreProperties>
</file>