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1" r:id="rId3"/>
    <p:sldId id="257" r:id="rId4"/>
    <p:sldId id="301" r:id="rId5"/>
    <p:sldId id="258" r:id="rId6"/>
    <p:sldId id="259" r:id="rId7"/>
    <p:sldId id="260" r:id="rId8"/>
    <p:sldId id="297" r:id="rId9"/>
    <p:sldId id="290" r:id="rId10"/>
    <p:sldId id="261" r:id="rId11"/>
    <p:sldId id="262" r:id="rId12"/>
    <p:sldId id="298" r:id="rId13"/>
    <p:sldId id="299" r:id="rId14"/>
    <p:sldId id="264" r:id="rId15"/>
    <p:sldId id="284" r:id="rId16"/>
    <p:sldId id="265" r:id="rId17"/>
    <p:sldId id="285" r:id="rId18"/>
    <p:sldId id="286" r:id="rId19"/>
    <p:sldId id="287" r:id="rId20"/>
    <p:sldId id="288" r:id="rId21"/>
    <p:sldId id="266" r:id="rId22"/>
    <p:sldId id="267" r:id="rId23"/>
    <p:sldId id="268" r:id="rId24"/>
    <p:sldId id="269" r:id="rId25"/>
    <p:sldId id="270" r:id="rId26"/>
    <p:sldId id="271" r:id="rId27"/>
    <p:sldId id="283" r:id="rId28"/>
    <p:sldId id="300" r:id="rId29"/>
    <p:sldId id="272" r:id="rId30"/>
    <p:sldId id="273" r:id="rId31"/>
    <p:sldId id="274" r:id="rId32"/>
    <p:sldId id="289" r:id="rId33"/>
    <p:sldId id="276" r:id="rId34"/>
    <p:sldId id="275" r:id="rId35"/>
    <p:sldId id="277" r:id="rId36"/>
    <p:sldId id="278" r:id="rId37"/>
    <p:sldId id="279" r:id="rId38"/>
    <p:sldId id="296" r:id="rId39"/>
    <p:sldId id="292" r:id="rId40"/>
    <p:sldId id="293" r:id="rId41"/>
    <p:sldId id="294" r:id="rId42"/>
    <p:sldId id="295" r:id="rId43"/>
    <p:sldId id="291" r:id="rId4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D454-A06A-3940-92F0-175F21ED5E95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314E-CAFE-5047-A5F5-58F9999E0F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12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D454-A06A-3940-92F0-175F21ED5E95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314E-CAFE-5047-A5F5-58F9999E0F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24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D454-A06A-3940-92F0-175F21ED5E95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314E-CAFE-5047-A5F5-58F9999E0F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75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D454-A06A-3940-92F0-175F21ED5E95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314E-CAFE-5047-A5F5-58F9999E0F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46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D454-A06A-3940-92F0-175F21ED5E95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314E-CAFE-5047-A5F5-58F9999E0F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27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D454-A06A-3940-92F0-175F21ED5E95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314E-CAFE-5047-A5F5-58F9999E0F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8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D454-A06A-3940-92F0-175F21ED5E95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314E-CAFE-5047-A5F5-58F9999E0F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8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D454-A06A-3940-92F0-175F21ED5E95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314E-CAFE-5047-A5F5-58F9999E0F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54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D454-A06A-3940-92F0-175F21ED5E95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314E-CAFE-5047-A5F5-58F9999E0F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3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D454-A06A-3940-92F0-175F21ED5E95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314E-CAFE-5047-A5F5-58F9999E0F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66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D454-A06A-3940-92F0-175F21ED5E95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314E-CAFE-5047-A5F5-58F9999E0F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24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3D454-A06A-3940-92F0-175F21ED5E95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314E-CAFE-5047-A5F5-58F9999E0F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5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9156" y="2154608"/>
            <a:ext cx="8131857" cy="1434074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0000FF"/>
                </a:solidFill>
              </a:rPr>
              <a:t>Importancia de la regulación de la profesión médica</a:t>
            </a:r>
            <a:endParaRPr lang="en-GB" sz="4000" b="1" dirty="0" smtClean="0">
              <a:solidFill>
                <a:srgbClr val="0000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00FF"/>
                </a:solidFill>
                <a:latin typeface="Verdana"/>
                <a:cs typeface="Verdana"/>
              </a:rPr>
              <a:t>J. Palés</a:t>
            </a:r>
          </a:p>
          <a:p>
            <a:r>
              <a:rPr lang="es-ES" sz="2400" b="1" dirty="0" smtClean="0">
                <a:solidFill>
                  <a:srgbClr val="0000FF"/>
                </a:solidFill>
                <a:latin typeface="Verdana"/>
                <a:cs typeface="Verdana"/>
              </a:rPr>
              <a:t>Facultad de Medicina Universidad de Barcelona</a:t>
            </a:r>
            <a:endParaRPr lang="es-ES" sz="2400" b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233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73" y="5771167"/>
            <a:ext cx="3255547" cy="878998"/>
          </a:xfrm>
          <a:prstGeom prst="rect">
            <a:avLst/>
          </a:prstGeom>
        </p:spPr>
      </p:pic>
      <p:pic>
        <p:nvPicPr>
          <p:cNvPr id="6" name="5 Imagen" descr="Logo F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334" y="5807254"/>
            <a:ext cx="380153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8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587" y="335845"/>
            <a:ext cx="4786558" cy="4893647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lvl="0"/>
            <a:endParaRPr lang="es-ES_tradnl" sz="2400" b="1" dirty="0" smtClean="0">
              <a:solidFill>
                <a:srgbClr val="0000FF"/>
              </a:solidFill>
            </a:endParaRPr>
          </a:p>
          <a:p>
            <a:pPr lvl="0"/>
            <a:r>
              <a:rPr lang="es-ES_tradnl" sz="2400" dirty="0" smtClean="0">
                <a:solidFill>
                  <a:srgbClr val="0000FF"/>
                </a:solidFill>
              </a:rPr>
              <a:t>y además</a:t>
            </a:r>
          </a:p>
          <a:p>
            <a:pPr lvl="0"/>
            <a:endParaRPr lang="es-ES_tradnl" sz="2400" i="1" dirty="0" smtClean="0">
              <a:solidFill>
                <a:srgbClr val="0000FF"/>
              </a:solidFill>
            </a:endParaRPr>
          </a:p>
          <a:p>
            <a:pPr lvl="0"/>
            <a:r>
              <a:rPr lang="es-ES_tradnl" sz="2400" i="1" dirty="0" smtClean="0">
                <a:solidFill>
                  <a:srgbClr val="0000FF"/>
                </a:solidFill>
              </a:rPr>
              <a:t>Otra </a:t>
            </a:r>
            <a:r>
              <a:rPr lang="es-ES_tradnl" sz="2400" b="1" i="1" dirty="0" smtClean="0">
                <a:solidFill>
                  <a:srgbClr val="0000FF"/>
                </a:solidFill>
              </a:rPr>
              <a:t>credencial</a:t>
            </a:r>
            <a:r>
              <a:rPr lang="es-ES_tradnl" sz="2400" b="1" dirty="0" smtClean="0">
                <a:solidFill>
                  <a:srgbClr val="0000FF"/>
                </a:solidFill>
              </a:rPr>
              <a:t> </a:t>
            </a:r>
            <a:r>
              <a:rPr lang="es-ES_tradnl" sz="2400" b="1" dirty="0">
                <a:solidFill>
                  <a:srgbClr val="0000FF"/>
                </a:solidFill>
              </a:rPr>
              <a:t>que certifique la competencia profesional y el mantenimiento de la misma a lo largo del tiempo</a:t>
            </a:r>
            <a:r>
              <a:rPr lang="es-ES_tradnl" sz="2400" dirty="0">
                <a:solidFill>
                  <a:srgbClr val="0000FF"/>
                </a:solidFill>
              </a:rPr>
              <a:t>. </a:t>
            </a:r>
            <a:endParaRPr lang="es-ES_tradnl" sz="2400" dirty="0" smtClean="0">
              <a:solidFill>
                <a:srgbClr val="0000FF"/>
              </a:solidFill>
            </a:endParaRPr>
          </a:p>
          <a:p>
            <a:pPr lvl="0"/>
            <a:endParaRPr lang="es-ES_tradnl" sz="2400" dirty="0">
              <a:solidFill>
                <a:srgbClr val="0000FF"/>
              </a:solidFill>
            </a:endParaRPr>
          </a:p>
          <a:p>
            <a:pPr lvl="0"/>
            <a:r>
              <a:rPr lang="es-ES_tradnl" sz="2400" dirty="0" smtClean="0">
                <a:solidFill>
                  <a:srgbClr val="0000FF"/>
                </a:solidFill>
              </a:rPr>
              <a:t>el </a:t>
            </a:r>
            <a:r>
              <a:rPr lang="es-ES_tradnl" sz="2400" dirty="0">
                <a:solidFill>
                  <a:srgbClr val="0000FF"/>
                </a:solidFill>
              </a:rPr>
              <a:t>médico que posee dichas credenciales adquiere el aval de la profesión para el ejercicio profesional</a:t>
            </a:r>
            <a:r>
              <a:rPr lang="es-ES_tradnl" sz="2400" dirty="0" smtClean="0">
                <a:solidFill>
                  <a:srgbClr val="0000FF"/>
                </a:solidFill>
              </a:rPr>
              <a:t>.</a:t>
            </a:r>
          </a:p>
          <a:p>
            <a:pPr lvl="0"/>
            <a:endParaRPr lang="es-ES_tradnl" sz="2400" dirty="0">
              <a:solidFill>
                <a:srgbClr val="0000F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49387" y="488245"/>
            <a:ext cx="3781799" cy="526297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solidFill>
                  <a:srgbClr val="0000FF"/>
                </a:solidFill>
              </a:rPr>
              <a:t>El formato: diferentes </a:t>
            </a:r>
            <a:r>
              <a:rPr lang="es-ES_tradnl" sz="2400" b="1" dirty="0">
                <a:solidFill>
                  <a:srgbClr val="0000FF"/>
                </a:solidFill>
              </a:rPr>
              <a:t>modalidades </a:t>
            </a:r>
            <a:endParaRPr lang="es-ES_tradnl" sz="2400" b="1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_tradnl" sz="2400" dirty="0" smtClean="0">
                <a:solidFill>
                  <a:srgbClr val="0000FF"/>
                </a:solidFill>
              </a:rPr>
              <a:t>colegiación</a:t>
            </a:r>
            <a:r>
              <a:rPr lang="es-ES_tradnl" sz="2400" dirty="0">
                <a:solidFill>
                  <a:srgbClr val="0000FF"/>
                </a:solidFill>
              </a:rPr>
              <a:t>, </a:t>
            </a:r>
            <a:endParaRPr lang="es-ES_tradnl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_tradnl" sz="2400" dirty="0" smtClean="0">
                <a:solidFill>
                  <a:srgbClr val="0000FF"/>
                </a:solidFill>
              </a:rPr>
              <a:t>licencia</a:t>
            </a:r>
            <a:r>
              <a:rPr lang="es-ES_tradnl" sz="2400" dirty="0">
                <a:solidFill>
                  <a:srgbClr val="0000FF"/>
                </a:solidFill>
              </a:rPr>
              <a:t>, </a:t>
            </a:r>
            <a:endParaRPr lang="es-ES_tradnl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_tradnl" sz="2400" dirty="0" smtClean="0">
                <a:solidFill>
                  <a:srgbClr val="0000FF"/>
                </a:solidFill>
              </a:rPr>
              <a:t>certificación</a:t>
            </a:r>
            <a:r>
              <a:rPr lang="es-ES_tradnl" sz="2400" dirty="0">
                <a:solidFill>
                  <a:srgbClr val="0000FF"/>
                </a:solidFill>
              </a:rPr>
              <a:t>, </a:t>
            </a:r>
            <a:endParaRPr lang="es-ES_tradnl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_tradnl" sz="2400" dirty="0" smtClean="0">
                <a:solidFill>
                  <a:srgbClr val="0000FF"/>
                </a:solidFill>
              </a:rPr>
              <a:t>englobada</a:t>
            </a:r>
            <a:r>
              <a:rPr lang="es-ES_tradnl" sz="2400" dirty="0">
                <a:solidFill>
                  <a:srgbClr val="0000FF"/>
                </a:solidFill>
              </a:rPr>
              <a:t>, total o parcialmente, en la propia credencial de médico. </a:t>
            </a:r>
            <a:endParaRPr lang="es-ES_tradnl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s-ES_tradnl" sz="24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_tradnl" sz="2400" dirty="0" smtClean="0">
                <a:solidFill>
                  <a:srgbClr val="0000FF"/>
                </a:solidFill>
              </a:rPr>
              <a:t>Vigencia </a:t>
            </a:r>
            <a:r>
              <a:rPr lang="es-ES_tradnl" sz="2400" dirty="0">
                <a:solidFill>
                  <a:srgbClr val="0000FF"/>
                </a:solidFill>
              </a:rPr>
              <a:t>temporal por lo que debe renovarse periódicamente (re-colegiación, re-licencia, re-certificación, etc.).</a:t>
            </a:r>
          </a:p>
        </p:txBody>
      </p:sp>
    </p:spTree>
    <p:extLst>
      <p:ext uri="{BB962C8B-B14F-4D97-AF65-F5344CB8AC3E}">
        <p14:creationId xmlns:p14="http://schemas.microsoft.com/office/powerpoint/2010/main" val="409149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660" y="212373"/>
            <a:ext cx="884843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800" b="1" dirty="0" smtClean="0">
                <a:solidFill>
                  <a:srgbClr val="0000FF"/>
                </a:solidFill>
              </a:rPr>
              <a:t>Tres razones </a:t>
            </a:r>
            <a:r>
              <a:rPr lang="es-ES_tradnl" sz="2800" b="1" dirty="0">
                <a:solidFill>
                  <a:srgbClr val="0000FF"/>
                </a:solidFill>
              </a:rPr>
              <a:t>que justifican la necesidad de regular</a:t>
            </a:r>
            <a:r>
              <a:rPr lang="es-ES_tradnl" sz="2800" dirty="0">
                <a:solidFill>
                  <a:srgbClr val="0000FF"/>
                </a:solidFill>
              </a:rPr>
              <a:t> las profesiones en general y la profesión médica en particular</a:t>
            </a:r>
            <a:r>
              <a:rPr lang="es-ES_tradnl" sz="2800" dirty="0" smtClean="0">
                <a:solidFill>
                  <a:srgbClr val="0000FF"/>
                </a:solidFill>
              </a:rPr>
              <a:t>,</a:t>
            </a:r>
          </a:p>
          <a:p>
            <a:pPr lvl="0"/>
            <a:endParaRPr lang="es-ES_tradnl" sz="2200" dirty="0">
              <a:solidFill>
                <a:srgbClr val="0000FF"/>
              </a:solidFill>
            </a:endParaRPr>
          </a:p>
          <a:p>
            <a:pPr lvl="0"/>
            <a:r>
              <a:rPr lang="es-ES_tradnl" sz="2200" dirty="0" smtClean="0">
                <a:solidFill>
                  <a:srgbClr val="0000FF"/>
                </a:solidFill>
              </a:rPr>
              <a:t> </a:t>
            </a:r>
            <a:r>
              <a:rPr lang="es-ES_tradnl" sz="2200" dirty="0">
                <a:solidFill>
                  <a:srgbClr val="0000FF"/>
                </a:solidFill>
              </a:rPr>
              <a:t>i) </a:t>
            </a:r>
            <a:r>
              <a:rPr lang="es-ES_tradnl" sz="2200" b="1" dirty="0">
                <a:solidFill>
                  <a:srgbClr val="0000FF"/>
                </a:solidFill>
              </a:rPr>
              <a:t>la asimetría del conocimiento</a:t>
            </a:r>
            <a:r>
              <a:rPr lang="es-ES_tradnl" sz="2200" dirty="0">
                <a:solidFill>
                  <a:srgbClr val="0000FF"/>
                </a:solidFill>
              </a:rPr>
              <a:t> médico (la información asimétrica origina un riesgo moral al ciudadano al dejarlo indefenso para elegir la mejor opción), </a:t>
            </a:r>
            <a:endParaRPr lang="es-ES_tradnl" sz="2200" dirty="0" smtClean="0">
              <a:solidFill>
                <a:srgbClr val="0000FF"/>
              </a:solidFill>
            </a:endParaRPr>
          </a:p>
          <a:p>
            <a:pPr lvl="0"/>
            <a:endParaRPr lang="es-ES_tradnl" sz="2200" dirty="0">
              <a:solidFill>
                <a:srgbClr val="0000FF"/>
              </a:solidFill>
            </a:endParaRPr>
          </a:p>
          <a:p>
            <a:pPr lvl="0"/>
            <a:endParaRPr lang="es-ES_tradnl" sz="2200" dirty="0" smtClean="0">
              <a:solidFill>
                <a:srgbClr val="0000FF"/>
              </a:solidFill>
            </a:endParaRPr>
          </a:p>
          <a:p>
            <a:pPr lvl="0"/>
            <a:endParaRPr lang="es-ES_tradnl" sz="2200" dirty="0">
              <a:solidFill>
                <a:srgbClr val="0000FF"/>
              </a:solidFill>
            </a:endParaRPr>
          </a:p>
          <a:p>
            <a:pPr lvl="0"/>
            <a:endParaRPr lang="es-ES_tradnl" sz="2200" dirty="0">
              <a:solidFill>
                <a:srgbClr val="0000FF"/>
              </a:solidFill>
            </a:endParaRPr>
          </a:p>
          <a:p>
            <a:r>
              <a:rPr lang="es-ES_tradnl" sz="2200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47660" y="1329141"/>
            <a:ext cx="8697323" cy="14177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924286"/>
            <a:ext cx="5842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1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660" y="297984"/>
            <a:ext cx="8848432" cy="298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800" b="1" dirty="0" smtClean="0">
                <a:solidFill>
                  <a:srgbClr val="0000FF"/>
                </a:solidFill>
              </a:rPr>
              <a:t>Tres razones </a:t>
            </a:r>
            <a:r>
              <a:rPr lang="es-ES_tradnl" sz="2800" b="1" dirty="0">
                <a:solidFill>
                  <a:srgbClr val="0000FF"/>
                </a:solidFill>
              </a:rPr>
              <a:t>que justifican la necesidad de regular</a:t>
            </a:r>
            <a:r>
              <a:rPr lang="es-ES_tradnl" sz="2800" dirty="0">
                <a:solidFill>
                  <a:srgbClr val="0000FF"/>
                </a:solidFill>
              </a:rPr>
              <a:t> las profesiones en general y la profesión médica en particular</a:t>
            </a:r>
            <a:r>
              <a:rPr lang="es-ES_tradnl" sz="2800" dirty="0" smtClean="0">
                <a:solidFill>
                  <a:srgbClr val="0000FF"/>
                </a:solidFill>
              </a:rPr>
              <a:t>,</a:t>
            </a:r>
          </a:p>
          <a:p>
            <a:pPr lvl="0"/>
            <a:endParaRPr lang="es-ES_tradnl" sz="2200" dirty="0">
              <a:solidFill>
                <a:srgbClr val="0000FF"/>
              </a:solidFill>
            </a:endParaRPr>
          </a:p>
          <a:p>
            <a:pPr lvl="0"/>
            <a:r>
              <a:rPr lang="es-ES_tradnl" sz="2200" dirty="0" smtClean="0">
                <a:solidFill>
                  <a:srgbClr val="0000FF"/>
                </a:solidFill>
              </a:rPr>
              <a:t> </a:t>
            </a:r>
            <a:endParaRPr lang="es-ES_tradnl" sz="2200" dirty="0">
              <a:solidFill>
                <a:srgbClr val="0000FF"/>
              </a:solidFill>
            </a:endParaRPr>
          </a:p>
          <a:p>
            <a:pPr lvl="0"/>
            <a:endParaRPr lang="es-ES_tradnl" sz="2200" dirty="0" smtClean="0">
              <a:solidFill>
                <a:srgbClr val="0000FF"/>
              </a:solidFill>
            </a:endParaRPr>
          </a:p>
          <a:p>
            <a:pPr lvl="0"/>
            <a:r>
              <a:rPr lang="es-ES_tradnl" sz="2200" dirty="0" smtClean="0">
                <a:solidFill>
                  <a:srgbClr val="0000FF"/>
                </a:solidFill>
              </a:rPr>
              <a:t>ii</a:t>
            </a:r>
            <a:r>
              <a:rPr lang="es-ES_tradnl" sz="2200" dirty="0">
                <a:solidFill>
                  <a:srgbClr val="0000FF"/>
                </a:solidFill>
              </a:rPr>
              <a:t>) </a:t>
            </a:r>
            <a:r>
              <a:rPr lang="es-ES_tradnl" sz="2200" b="1" dirty="0">
                <a:solidFill>
                  <a:srgbClr val="0000FF"/>
                </a:solidFill>
              </a:rPr>
              <a:t>el interés público</a:t>
            </a:r>
            <a:r>
              <a:rPr lang="es-ES_tradnl" sz="2200" dirty="0">
                <a:solidFill>
                  <a:srgbClr val="0000FF"/>
                </a:solidFill>
              </a:rPr>
              <a:t> de la salud (como la salud “no tiene precio” el ciudadano está dispuesto a pagar lo que se le pida aún que el precio esté por encima de su valor real</a:t>
            </a:r>
            <a:r>
              <a:rPr lang="es-ES_tradnl" sz="22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47660" y="1832282"/>
            <a:ext cx="8697323" cy="166767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718" y="3648951"/>
            <a:ext cx="4334079" cy="28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660" y="212373"/>
            <a:ext cx="884843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800" b="1" dirty="0" smtClean="0">
                <a:solidFill>
                  <a:srgbClr val="0000FF"/>
                </a:solidFill>
              </a:rPr>
              <a:t>Tres razones </a:t>
            </a:r>
            <a:r>
              <a:rPr lang="es-ES_tradnl" sz="2800" b="1" dirty="0">
                <a:solidFill>
                  <a:srgbClr val="0000FF"/>
                </a:solidFill>
              </a:rPr>
              <a:t>que justifican la necesidad de regular</a:t>
            </a:r>
            <a:r>
              <a:rPr lang="es-ES_tradnl" sz="2800" dirty="0">
                <a:solidFill>
                  <a:srgbClr val="0000FF"/>
                </a:solidFill>
              </a:rPr>
              <a:t> las profesiones en general y la profesión médica en particular</a:t>
            </a:r>
            <a:r>
              <a:rPr lang="es-ES_tradnl" sz="2800" dirty="0" smtClean="0">
                <a:solidFill>
                  <a:srgbClr val="0000FF"/>
                </a:solidFill>
              </a:rPr>
              <a:t>,</a:t>
            </a:r>
          </a:p>
          <a:p>
            <a:pPr lvl="0"/>
            <a:endParaRPr lang="es-ES_tradnl" sz="2200" dirty="0">
              <a:solidFill>
                <a:srgbClr val="0000FF"/>
              </a:solidFill>
            </a:endParaRPr>
          </a:p>
          <a:p>
            <a:pPr lvl="0"/>
            <a:endParaRPr lang="es-ES_tradnl" sz="2200" dirty="0">
              <a:solidFill>
                <a:srgbClr val="0000FF"/>
              </a:solidFill>
            </a:endParaRPr>
          </a:p>
          <a:p>
            <a:pPr lvl="0"/>
            <a:r>
              <a:rPr lang="es-ES_tradnl" sz="2200" dirty="0" smtClean="0">
                <a:solidFill>
                  <a:srgbClr val="0000FF"/>
                </a:solidFill>
              </a:rPr>
              <a:t>iii</a:t>
            </a:r>
            <a:r>
              <a:rPr lang="es-ES_tradnl" sz="2200" dirty="0">
                <a:solidFill>
                  <a:srgbClr val="0000FF"/>
                </a:solidFill>
              </a:rPr>
              <a:t>) </a:t>
            </a:r>
            <a:r>
              <a:rPr lang="es-ES_tradnl" sz="2200" b="1" dirty="0">
                <a:solidFill>
                  <a:srgbClr val="0000FF"/>
                </a:solidFill>
              </a:rPr>
              <a:t>el interés privado o </a:t>
            </a:r>
            <a:r>
              <a:rPr lang="es-ES_tradnl" sz="2200" b="1" dirty="0" smtClean="0">
                <a:solidFill>
                  <a:srgbClr val="0000FF"/>
                </a:solidFill>
              </a:rPr>
              <a:t>corporativo</a:t>
            </a:r>
            <a:r>
              <a:rPr lang="es-ES_tradnl" sz="2200" dirty="0" smtClean="0">
                <a:solidFill>
                  <a:srgbClr val="0000FF"/>
                </a:solidFill>
              </a:rPr>
              <a:t>. Se</a:t>
            </a:r>
            <a:r>
              <a:rPr lang="es-ES_tradnl" sz="2200" dirty="0">
                <a:solidFill>
                  <a:srgbClr val="0000FF"/>
                </a:solidFill>
              </a:rPr>
              <a:t> </a:t>
            </a:r>
            <a:r>
              <a:rPr lang="es-ES_tradnl" sz="2200" dirty="0" smtClean="0">
                <a:solidFill>
                  <a:srgbClr val="0000FF"/>
                </a:solidFill>
              </a:rPr>
              <a:t>requiere </a:t>
            </a:r>
            <a:r>
              <a:rPr lang="es-ES_tradnl" sz="2200" dirty="0">
                <a:solidFill>
                  <a:srgbClr val="0000FF"/>
                </a:solidFill>
              </a:rPr>
              <a:t>regulación </a:t>
            </a:r>
            <a:r>
              <a:rPr lang="es-ES_tradnl" sz="2200" dirty="0" smtClean="0">
                <a:solidFill>
                  <a:srgbClr val="0000FF"/>
                </a:solidFill>
              </a:rPr>
              <a:t>por </a:t>
            </a:r>
          </a:p>
          <a:p>
            <a:pPr lvl="0"/>
            <a:endParaRPr lang="es-ES_tradnl" sz="2200" dirty="0">
              <a:solidFill>
                <a:srgbClr val="0000FF"/>
              </a:solidFill>
            </a:endParaRPr>
          </a:p>
          <a:p>
            <a:pPr lvl="0"/>
            <a:r>
              <a:rPr lang="es-ES_tradnl" sz="2200" dirty="0">
                <a:solidFill>
                  <a:srgbClr val="0000FF"/>
                </a:solidFill>
              </a:rPr>
              <a:t>la </a:t>
            </a:r>
            <a:r>
              <a:rPr lang="es-ES_tradnl" sz="2200" b="1" i="1" dirty="0">
                <a:solidFill>
                  <a:srgbClr val="0000FF"/>
                </a:solidFill>
              </a:rPr>
              <a:t>captura: </a:t>
            </a:r>
            <a:r>
              <a:rPr lang="es-ES_tradnl" sz="2200" dirty="0">
                <a:solidFill>
                  <a:srgbClr val="0000FF"/>
                </a:solidFill>
              </a:rPr>
              <a:t>posibilidad de que grupos profesionales influencien leyes que les beneficien </a:t>
            </a:r>
          </a:p>
          <a:p>
            <a:pPr lvl="0"/>
            <a:r>
              <a:rPr lang="es-ES_tradnl" sz="2200" dirty="0">
                <a:solidFill>
                  <a:srgbClr val="0000FF"/>
                </a:solidFill>
              </a:rPr>
              <a:t>la </a:t>
            </a:r>
            <a:r>
              <a:rPr lang="es-ES_tradnl" sz="2200" b="1" i="1" dirty="0">
                <a:solidFill>
                  <a:srgbClr val="0000FF"/>
                </a:solidFill>
              </a:rPr>
              <a:t>colusión</a:t>
            </a:r>
            <a:r>
              <a:rPr lang="es-ES_tradnl" sz="2200" b="1" dirty="0">
                <a:solidFill>
                  <a:srgbClr val="0000FF"/>
                </a:solidFill>
              </a:rPr>
              <a:t>, </a:t>
            </a:r>
            <a:r>
              <a:rPr lang="es-ES_tradnl" sz="2200" dirty="0">
                <a:solidFill>
                  <a:srgbClr val="0000FF"/>
                </a:solidFill>
              </a:rPr>
              <a:t>dos o más profesionales o empresas del sector pacten condiciones que les beneficien por los servicios sanitarios que presten.</a:t>
            </a:r>
          </a:p>
          <a:p>
            <a:pPr lvl="0"/>
            <a:endParaRPr lang="es-ES_tradnl" sz="2200" dirty="0" smtClean="0">
              <a:solidFill>
                <a:srgbClr val="0000F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7660" y="1284203"/>
            <a:ext cx="8848432" cy="268255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895" y="4353460"/>
            <a:ext cx="3289171" cy="21340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09" y="4225040"/>
            <a:ext cx="2671509" cy="250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5369" y="195395"/>
            <a:ext cx="8805591" cy="593076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s-ES_tradnl" sz="2800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s-ES_tradnl" sz="28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s-ES_tradnl" dirty="0" smtClean="0">
                <a:solidFill>
                  <a:srgbClr val="0000FF"/>
                </a:solidFill>
              </a:rPr>
              <a:t>Los </a:t>
            </a:r>
            <a:r>
              <a:rPr lang="es-ES_tradnl" b="1" dirty="0">
                <a:solidFill>
                  <a:srgbClr val="0000FF"/>
                </a:solidFill>
              </a:rPr>
              <a:t>procesos de regulación de la profesión médica</a:t>
            </a:r>
            <a:r>
              <a:rPr lang="es-ES_tradnl" dirty="0">
                <a:solidFill>
                  <a:srgbClr val="0000FF"/>
                </a:solidFill>
              </a:rPr>
              <a:t> se aplican, </a:t>
            </a:r>
          </a:p>
          <a:p>
            <a:pPr lvl="0"/>
            <a:r>
              <a:rPr lang="es-ES_tradnl" dirty="0" smtClean="0">
                <a:solidFill>
                  <a:srgbClr val="0000FF"/>
                </a:solidFill>
              </a:rPr>
              <a:t>1) al </a:t>
            </a:r>
            <a:r>
              <a:rPr lang="es-ES_tradnl" dirty="0">
                <a:solidFill>
                  <a:srgbClr val="0000FF"/>
                </a:solidFill>
              </a:rPr>
              <a:t>inicio de la actividad profesional, </a:t>
            </a:r>
            <a:r>
              <a:rPr lang="es-ES_tradnl" i="1" dirty="0">
                <a:solidFill>
                  <a:srgbClr val="0000FF"/>
                </a:solidFill>
              </a:rPr>
              <a:t>regulación</a:t>
            </a:r>
            <a:r>
              <a:rPr lang="es-ES_tradnl" b="1" i="1" dirty="0">
                <a:solidFill>
                  <a:srgbClr val="0000FF"/>
                </a:solidFill>
              </a:rPr>
              <a:t> de entrada</a:t>
            </a:r>
            <a:r>
              <a:rPr lang="es-ES_tradnl" b="1" dirty="0">
                <a:solidFill>
                  <a:srgbClr val="0000FF"/>
                </a:solidFill>
              </a:rPr>
              <a:t>, </a:t>
            </a:r>
            <a:endParaRPr lang="es-ES_tradnl" b="1" dirty="0" smtClean="0">
              <a:solidFill>
                <a:srgbClr val="0000FF"/>
              </a:solidFill>
            </a:endParaRPr>
          </a:p>
          <a:p>
            <a:pPr lvl="0"/>
            <a:r>
              <a:rPr lang="es-ES_tradnl" dirty="0" smtClean="0">
                <a:solidFill>
                  <a:srgbClr val="0000FF"/>
                </a:solidFill>
              </a:rPr>
              <a:t>2)</a:t>
            </a:r>
            <a:r>
              <a:rPr lang="es-ES_tradnl" b="1" dirty="0" smtClean="0">
                <a:solidFill>
                  <a:srgbClr val="0000FF"/>
                </a:solidFill>
              </a:rPr>
              <a:t> </a:t>
            </a:r>
            <a:r>
              <a:rPr lang="es-ES_tradnl" dirty="0" smtClean="0">
                <a:solidFill>
                  <a:srgbClr val="0000FF"/>
                </a:solidFill>
              </a:rPr>
              <a:t> </a:t>
            </a:r>
            <a:r>
              <a:rPr lang="es-ES_tradnl" dirty="0">
                <a:solidFill>
                  <a:srgbClr val="0000FF"/>
                </a:solidFill>
              </a:rPr>
              <a:t>a lo largo de la actividad profesional, </a:t>
            </a:r>
            <a:r>
              <a:rPr lang="es-ES_tradnl" i="1" dirty="0">
                <a:solidFill>
                  <a:srgbClr val="0000FF"/>
                </a:solidFill>
              </a:rPr>
              <a:t>regulación</a:t>
            </a:r>
            <a:r>
              <a:rPr lang="es-ES_tradnl" b="1" i="1" dirty="0">
                <a:solidFill>
                  <a:srgbClr val="0000FF"/>
                </a:solidFill>
              </a:rPr>
              <a:t> periódica</a:t>
            </a:r>
            <a:r>
              <a:rPr lang="es-ES_tradnl" i="1" dirty="0">
                <a:solidFill>
                  <a:srgbClr val="0000FF"/>
                </a:solidFill>
              </a:rPr>
              <a:t>.</a:t>
            </a:r>
            <a:r>
              <a:rPr lang="es-ES_tradnl" dirty="0">
                <a:solidFill>
                  <a:srgbClr val="0000FF"/>
                </a:solidFill>
              </a:rPr>
              <a:t> </a:t>
            </a:r>
            <a:endParaRPr lang="es-ES_tradnl" dirty="0" smtClean="0">
              <a:solidFill>
                <a:srgbClr val="0000FF"/>
              </a:solidFill>
            </a:endParaRPr>
          </a:p>
          <a:p>
            <a:pPr lvl="0"/>
            <a:endParaRPr lang="es-ES_tradn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3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02120"/>
            <a:ext cx="8229600" cy="562404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S_tradnl" b="1" dirty="0">
                <a:solidFill>
                  <a:srgbClr val="0000FF"/>
                </a:solidFill>
              </a:rPr>
              <a:t>Regulación periódica:</a:t>
            </a:r>
            <a:r>
              <a:rPr lang="es-ES_tradnl" dirty="0">
                <a:solidFill>
                  <a:srgbClr val="0000FF"/>
                </a:solidFill>
              </a:rPr>
              <a:t> </a:t>
            </a:r>
            <a:endParaRPr lang="es-ES_tradnl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s-ES_tradnl" dirty="0">
                <a:solidFill>
                  <a:srgbClr val="0000FF"/>
                </a:solidFill>
              </a:rPr>
              <a:t>	</a:t>
            </a:r>
            <a:r>
              <a:rPr lang="es-ES_tradnl" dirty="0" smtClean="0">
                <a:solidFill>
                  <a:srgbClr val="0000FF"/>
                </a:solidFill>
              </a:rPr>
              <a:t>cualquier </a:t>
            </a:r>
            <a:r>
              <a:rPr lang="es-ES_tradnl" dirty="0">
                <a:solidFill>
                  <a:srgbClr val="0000FF"/>
                </a:solidFill>
              </a:rPr>
              <a:t>proceso que de forma sistematizada y con </a:t>
            </a:r>
            <a:r>
              <a:rPr lang="es-ES_tradnl" dirty="0" smtClean="0">
                <a:solidFill>
                  <a:srgbClr val="0000FF"/>
                </a:solidFill>
              </a:rPr>
              <a:t>	carácter </a:t>
            </a:r>
            <a:r>
              <a:rPr lang="es-ES_tradnl" dirty="0">
                <a:solidFill>
                  <a:srgbClr val="0000FF"/>
                </a:solidFill>
              </a:rPr>
              <a:t>regular permita al médico obtener una </a:t>
            </a:r>
            <a:r>
              <a:rPr lang="es-ES_tradnl" dirty="0" smtClean="0">
                <a:solidFill>
                  <a:srgbClr val="0000FF"/>
                </a:solidFill>
              </a:rPr>
              <a:t>	credencial </a:t>
            </a:r>
            <a:r>
              <a:rPr lang="es-ES_tradnl" dirty="0">
                <a:solidFill>
                  <a:srgbClr val="0000FF"/>
                </a:solidFill>
              </a:rPr>
              <a:t>que certifique su actualización, </a:t>
            </a:r>
            <a:r>
              <a:rPr lang="es-ES_tradnl" dirty="0" smtClean="0">
                <a:solidFill>
                  <a:srgbClr val="0000FF"/>
                </a:solidFill>
              </a:rPr>
              <a:t>	competencia </a:t>
            </a:r>
            <a:r>
              <a:rPr lang="es-ES_tradnl" dirty="0">
                <a:solidFill>
                  <a:srgbClr val="0000FF"/>
                </a:solidFill>
              </a:rPr>
              <a:t>o </a:t>
            </a:r>
            <a:r>
              <a:rPr lang="es-ES_tradnl" dirty="0" smtClean="0">
                <a:solidFill>
                  <a:srgbClr val="0000FF"/>
                </a:solidFill>
              </a:rPr>
              <a:t>	licencia </a:t>
            </a:r>
            <a:r>
              <a:rPr lang="es-ES_tradnl" dirty="0">
                <a:solidFill>
                  <a:srgbClr val="0000FF"/>
                </a:solidFill>
              </a:rPr>
              <a:t>para la práctica de la medicina. </a:t>
            </a:r>
            <a:endParaRPr lang="es-ES_tradnl" dirty="0" smtClean="0">
              <a:solidFill>
                <a:srgbClr val="0000FF"/>
              </a:solidFill>
            </a:endParaRPr>
          </a:p>
          <a:p>
            <a:pPr lvl="0"/>
            <a:endParaRPr lang="es-ES_tradnl" dirty="0">
              <a:solidFill>
                <a:srgbClr val="0000FF"/>
              </a:solidFill>
            </a:endParaRPr>
          </a:p>
          <a:p>
            <a:pPr lvl="0"/>
            <a:endParaRPr lang="es-ES_tradnl" dirty="0">
              <a:solidFill>
                <a:srgbClr val="0000FF"/>
              </a:solidFill>
            </a:endParaRPr>
          </a:p>
          <a:p>
            <a:pPr lvl="0" algn="just"/>
            <a:r>
              <a:rPr lang="es-ES_tradnl" dirty="0">
                <a:solidFill>
                  <a:srgbClr val="0000FF"/>
                </a:solidFill>
              </a:rPr>
              <a:t>Asegura a la ciudadanía que los médicos en activo cumplen los requisitos o estándares establecidos por la propia profesión, </a:t>
            </a:r>
            <a:endParaRPr lang="es-ES_tradnl" dirty="0" smtClean="0">
              <a:solidFill>
                <a:srgbClr val="0000FF"/>
              </a:solidFill>
            </a:endParaRPr>
          </a:p>
          <a:p>
            <a:pPr lvl="0" algn="just"/>
            <a:endParaRPr lang="es-ES_tradnl" dirty="0">
              <a:solidFill>
                <a:srgbClr val="0000FF"/>
              </a:solidFill>
            </a:endParaRPr>
          </a:p>
          <a:p>
            <a:pPr lvl="0" algn="just"/>
            <a:r>
              <a:rPr lang="es-ES_tradnl" dirty="0" smtClean="0">
                <a:solidFill>
                  <a:srgbClr val="0000FF"/>
                </a:solidFill>
              </a:rPr>
              <a:t>Ofrecen </a:t>
            </a:r>
            <a:r>
              <a:rPr lang="es-ES_tradnl" dirty="0">
                <a:solidFill>
                  <a:srgbClr val="0000FF"/>
                </a:solidFill>
              </a:rPr>
              <a:t>al médico la garantía, frente a cualquier demanda, de que sus competencias están actualizadas y contrastadas según estándares definidos previamente y supervisadas por una instancia con autoridad reconocida por la profesión.</a:t>
            </a:r>
          </a:p>
          <a:p>
            <a:endParaRPr lang="es-ES" dirty="0">
              <a:solidFill>
                <a:srgbClr val="0000FF"/>
              </a:solidFill>
            </a:endParaRPr>
          </a:p>
          <a:p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7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200" b="1" dirty="0">
                <a:solidFill>
                  <a:srgbClr val="0000FF"/>
                </a:solidFill>
              </a:rPr>
              <a:t>La capacidad de regular la profesión médica puede recaer total, parcialmente, o conjuntamente en tres instancias</a:t>
            </a:r>
            <a:r>
              <a:rPr lang="es-ES_tradnl" sz="3200" dirty="0">
                <a:solidFill>
                  <a:srgbClr val="0000FF"/>
                </a:solidFill>
              </a:rPr>
              <a:t>: </a:t>
            </a:r>
            <a:endParaRPr lang="es-ES" sz="3200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59" y="1558329"/>
            <a:ext cx="5944821" cy="5029258"/>
          </a:xfrm>
        </p:spPr>
        <p:txBody>
          <a:bodyPr>
            <a:noAutofit/>
          </a:bodyPr>
          <a:lstStyle/>
          <a:p>
            <a:pPr lvl="0"/>
            <a:r>
              <a:rPr lang="es-ES_tradnl" sz="2800" i="1" dirty="0" smtClean="0">
                <a:solidFill>
                  <a:srgbClr val="0000FF"/>
                </a:solidFill>
              </a:rPr>
              <a:t>i</a:t>
            </a:r>
            <a:r>
              <a:rPr lang="es-ES_tradnl" sz="2800" i="1" dirty="0">
                <a:solidFill>
                  <a:srgbClr val="0000FF"/>
                </a:solidFill>
              </a:rPr>
              <a:t>)</a:t>
            </a:r>
            <a:r>
              <a:rPr lang="es-ES_tradnl" sz="2800" dirty="0">
                <a:solidFill>
                  <a:srgbClr val="0000FF"/>
                </a:solidFill>
              </a:rPr>
              <a:t> la profesión médica ejerciendo lo que se conoce como autorregulación</a:t>
            </a:r>
            <a:r>
              <a:rPr lang="es-ES_tradnl" sz="2800" dirty="0" smtClean="0">
                <a:solidFill>
                  <a:srgbClr val="0000FF"/>
                </a:solidFill>
              </a:rPr>
              <a:t>,</a:t>
            </a:r>
          </a:p>
          <a:p>
            <a:pPr lvl="0"/>
            <a:endParaRPr lang="es-ES_tradnl" sz="2800" dirty="0" smtClean="0">
              <a:solidFill>
                <a:srgbClr val="0000FF"/>
              </a:solidFill>
            </a:endParaRPr>
          </a:p>
          <a:p>
            <a:pPr lvl="0"/>
            <a:r>
              <a:rPr lang="es-ES_tradnl" sz="2800" dirty="0" smtClean="0">
                <a:solidFill>
                  <a:srgbClr val="0000FF"/>
                </a:solidFill>
              </a:rPr>
              <a:t> </a:t>
            </a:r>
            <a:r>
              <a:rPr lang="es-ES_tradnl" sz="2800" i="1" dirty="0">
                <a:solidFill>
                  <a:srgbClr val="0000FF"/>
                </a:solidFill>
              </a:rPr>
              <a:t>ii)</a:t>
            </a:r>
            <a:r>
              <a:rPr lang="es-ES_tradnl" sz="2800" dirty="0">
                <a:solidFill>
                  <a:srgbClr val="0000FF"/>
                </a:solidFill>
              </a:rPr>
              <a:t> el gobierno a través de diferentes organismos de la administración y </a:t>
            </a:r>
            <a:endParaRPr lang="es-ES_tradnl" sz="2800" dirty="0" smtClean="0">
              <a:solidFill>
                <a:srgbClr val="0000FF"/>
              </a:solidFill>
            </a:endParaRPr>
          </a:p>
          <a:p>
            <a:pPr lvl="0"/>
            <a:endParaRPr lang="es-ES_tradnl" sz="2800" dirty="0" smtClean="0">
              <a:solidFill>
                <a:srgbClr val="0000FF"/>
              </a:solidFill>
            </a:endParaRPr>
          </a:p>
          <a:p>
            <a:pPr lvl="0"/>
            <a:r>
              <a:rPr lang="es-ES_tradnl" sz="2800" i="1" dirty="0" smtClean="0">
                <a:solidFill>
                  <a:srgbClr val="0000FF"/>
                </a:solidFill>
              </a:rPr>
              <a:t>iii</a:t>
            </a:r>
            <a:r>
              <a:rPr lang="es-ES_tradnl" sz="2800" i="1" dirty="0">
                <a:solidFill>
                  <a:srgbClr val="0000FF"/>
                </a:solidFill>
              </a:rPr>
              <a:t>)</a:t>
            </a:r>
            <a:r>
              <a:rPr lang="es-ES_tradnl" sz="2800" dirty="0">
                <a:solidFill>
                  <a:srgbClr val="0000FF"/>
                </a:solidFill>
              </a:rPr>
              <a:t> terceras partes entre las que se incluyen el empleador (público o privado) y el poder judicial.</a:t>
            </a:r>
          </a:p>
          <a:p>
            <a:endParaRPr lang="es-ES" sz="2800" dirty="0">
              <a:solidFill>
                <a:srgbClr val="0000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434" y="1284022"/>
            <a:ext cx="1029371" cy="10607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975" y="3070955"/>
            <a:ext cx="2169824" cy="12281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434" y="4798359"/>
            <a:ext cx="2155752" cy="177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3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54438"/>
            <a:ext cx="8229600" cy="5771725"/>
          </a:xfrm>
        </p:spPr>
        <p:txBody>
          <a:bodyPr/>
          <a:lstStyle/>
          <a:p>
            <a:r>
              <a:rPr lang="es-ES_tradnl" dirty="0">
                <a:solidFill>
                  <a:srgbClr val="0000FF"/>
                </a:solidFill>
              </a:rPr>
              <a:t>Debe tenerse presente que el empleador </a:t>
            </a:r>
            <a:r>
              <a:rPr lang="es-ES_tradnl" dirty="0" smtClean="0">
                <a:solidFill>
                  <a:srgbClr val="0000FF"/>
                </a:solidFill>
              </a:rPr>
              <a:t>público muchas veces </a:t>
            </a:r>
            <a:r>
              <a:rPr lang="es-ES_tradnl" dirty="0">
                <a:solidFill>
                  <a:srgbClr val="0000FF"/>
                </a:solidFill>
              </a:rPr>
              <a:t>no es otro que la propia administración; </a:t>
            </a:r>
            <a:endParaRPr lang="es-ES_tradnl" dirty="0" smtClean="0">
              <a:solidFill>
                <a:srgbClr val="0000FF"/>
              </a:solidFill>
            </a:endParaRPr>
          </a:p>
          <a:p>
            <a:endParaRPr lang="es-ES_tradnl" dirty="0">
              <a:solidFill>
                <a:srgbClr val="0000FF"/>
              </a:solidFill>
            </a:endParaRPr>
          </a:p>
          <a:p>
            <a:r>
              <a:rPr lang="es-ES_tradnl" dirty="0" smtClean="0">
                <a:solidFill>
                  <a:srgbClr val="0000FF"/>
                </a:solidFill>
              </a:rPr>
              <a:t>podría </a:t>
            </a:r>
            <a:r>
              <a:rPr lang="es-ES_tradnl" dirty="0">
                <a:solidFill>
                  <a:srgbClr val="0000FF"/>
                </a:solidFill>
              </a:rPr>
              <a:t>darse el caso de que la administración utilizara dos llaves para regular, la propia del regulador y la llave </a:t>
            </a:r>
            <a:r>
              <a:rPr lang="es-ES_tradnl" dirty="0" err="1" smtClean="0">
                <a:solidFill>
                  <a:srgbClr val="0000FF"/>
                </a:solidFill>
              </a:rPr>
              <a:t>espúrea</a:t>
            </a:r>
            <a:r>
              <a:rPr lang="es-ES_tradnl" dirty="0" smtClean="0">
                <a:solidFill>
                  <a:srgbClr val="0000FF"/>
                </a:solidFill>
              </a:rPr>
              <a:t> </a:t>
            </a:r>
            <a:r>
              <a:rPr lang="es-ES_tradnl" dirty="0">
                <a:solidFill>
                  <a:srgbClr val="0000FF"/>
                </a:solidFill>
              </a:rPr>
              <a:t>del proveedor.</a:t>
            </a:r>
          </a:p>
          <a:p>
            <a:endParaRPr lang="es-ES" dirty="0">
              <a:solidFill>
                <a:srgbClr val="0000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09" y="4502222"/>
            <a:ext cx="2165255" cy="16239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16" y="4754543"/>
            <a:ext cx="2169824" cy="122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4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0948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5400" dirty="0" err="1" smtClean="0">
                <a:solidFill>
                  <a:srgbClr val="0000FF"/>
                </a:solidFill>
              </a:rPr>
              <a:t>Potestas</a:t>
            </a:r>
            <a:endParaRPr lang="es-ES" sz="5400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s-ES" sz="54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s-ES" sz="5400" dirty="0" smtClean="0">
                <a:solidFill>
                  <a:srgbClr val="0000FF"/>
                </a:solidFill>
              </a:rPr>
              <a:t>vs</a:t>
            </a:r>
          </a:p>
          <a:p>
            <a:pPr marL="0" indent="0" algn="ctr">
              <a:buNone/>
            </a:pPr>
            <a:endParaRPr lang="es-ES" sz="54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s-ES" sz="5400" dirty="0" err="1" smtClean="0">
                <a:solidFill>
                  <a:srgbClr val="0000FF"/>
                </a:solidFill>
              </a:rPr>
              <a:t>Autorictas</a:t>
            </a:r>
            <a:endParaRPr lang="es-E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77832"/>
            <a:ext cx="5582196" cy="61235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Potestas</a:t>
            </a:r>
            <a:r>
              <a:rPr lang="es-ES_tradnl" sz="3600" b="1" dirty="0">
                <a:solidFill>
                  <a:srgbClr val="FF0000"/>
                </a:solidFill>
              </a:rPr>
              <a:t>:</a:t>
            </a:r>
            <a:r>
              <a:rPr lang="es-ES_tradnl" sz="3600" dirty="0"/>
              <a:t> </a:t>
            </a:r>
            <a:r>
              <a:rPr lang="es-ES_tradnl" sz="3600" dirty="0" smtClean="0"/>
              <a:t>poder </a:t>
            </a:r>
            <a:r>
              <a:rPr lang="es-ES_tradnl" sz="3600" dirty="0"/>
              <a:t>socialmente </a:t>
            </a:r>
            <a:r>
              <a:rPr lang="es-ES_tradnl" sz="3600" dirty="0" smtClean="0"/>
              <a:t>reconocido</a:t>
            </a:r>
          </a:p>
          <a:p>
            <a:r>
              <a:rPr lang="es-ES_tradnl" sz="3600" dirty="0" smtClean="0"/>
              <a:t> Autoridad</a:t>
            </a:r>
            <a:r>
              <a:rPr lang="es-ES_tradnl" sz="3600" dirty="0"/>
              <a:t>, en el sentido moderno de la palabra, que tiene capacidad legal para hacer cumplir su decisión. </a:t>
            </a:r>
            <a:endParaRPr lang="es-ES_tradnl" sz="3600" dirty="0" smtClean="0"/>
          </a:p>
          <a:p>
            <a:r>
              <a:rPr lang="es-ES_tradnl" sz="3600" dirty="0" smtClean="0"/>
              <a:t>El </a:t>
            </a:r>
            <a:r>
              <a:rPr lang="es-ES_tradnl" sz="3600" dirty="0"/>
              <a:t>concepto se contrapone al </a:t>
            </a:r>
            <a:r>
              <a:rPr lang="es-ES_tradnl" sz="3600" i="1" dirty="0" err="1"/>
              <a:t>auctoritas</a:t>
            </a:r>
            <a:r>
              <a:rPr lang="es-ES_tradnl" sz="3600" dirty="0"/>
              <a:t> o </a:t>
            </a:r>
            <a:r>
              <a:rPr lang="es-ES_tradnl" sz="3600" i="1" dirty="0"/>
              <a:t>saber</a:t>
            </a:r>
            <a:r>
              <a:rPr lang="es-ES_tradnl" sz="3600" dirty="0"/>
              <a:t> socialmente reconocido.</a:t>
            </a:r>
          </a:p>
          <a:p>
            <a:endParaRPr lang="es-ES" sz="3600" dirty="0"/>
          </a:p>
          <a:p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605" y="1760538"/>
            <a:ext cx="2032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2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0"/>
            <a:ext cx="5037376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34190" y="3105835"/>
            <a:ext cx="67692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http://</a:t>
            </a:r>
            <a:r>
              <a:rPr lang="es-ES" sz="2800" dirty="0" err="1">
                <a:solidFill>
                  <a:schemeClr val="bg1"/>
                </a:solidFill>
              </a:rPr>
              <a:t>www.educmed.net</a:t>
            </a:r>
            <a:r>
              <a:rPr lang="es-ES" sz="2800" dirty="0">
                <a:solidFill>
                  <a:schemeClr val="bg1"/>
                </a:solidFill>
              </a:rPr>
              <a:t>/</a:t>
            </a:r>
            <a:r>
              <a:rPr lang="es-ES" sz="2800" dirty="0" err="1">
                <a:solidFill>
                  <a:schemeClr val="bg1"/>
                </a:solidFill>
              </a:rPr>
              <a:t>sec</a:t>
            </a:r>
            <a:r>
              <a:rPr lang="es-ES" sz="2800" dirty="0">
                <a:solidFill>
                  <a:schemeClr val="bg1"/>
                </a:solidFill>
              </a:rPr>
              <a:t>/</a:t>
            </a:r>
            <a:r>
              <a:rPr lang="es-ES" sz="2800" dirty="0" err="1">
                <a:solidFill>
                  <a:schemeClr val="bg1"/>
                </a:solidFill>
              </a:rPr>
              <a:t>monografias.php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1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369206"/>
            <a:ext cx="5833223" cy="633197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b="1" dirty="0" err="1" smtClean="0">
                <a:solidFill>
                  <a:srgbClr val="FF0000"/>
                </a:solidFill>
              </a:rPr>
              <a:t>Autorictas</a:t>
            </a:r>
            <a:r>
              <a:rPr lang="es-ES_tradnl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s-ES_tradnl" dirty="0" smtClean="0"/>
              <a:t>Personalidad </a:t>
            </a:r>
            <a:r>
              <a:rPr lang="es-ES_tradnl" dirty="0"/>
              <a:t>o institución, que tiene capacidad moral para emitir una opinión cualificada sobre una decisión. </a:t>
            </a:r>
            <a:endParaRPr lang="es-ES_tradnl" dirty="0" smtClean="0"/>
          </a:p>
          <a:p>
            <a:r>
              <a:rPr lang="es-ES_tradnl" dirty="0" smtClean="0"/>
              <a:t>No vinculante </a:t>
            </a:r>
            <a:r>
              <a:rPr lang="es-ES_tradnl" dirty="0"/>
              <a:t>legalmente, ni puede ser impuesta</a:t>
            </a:r>
            <a:r>
              <a:rPr lang="es-ES_tradnl" dirty="0" smtClean="0"/>
              <a:t>,</a:t>
            </a:r>
            <a:r>
              <a:rPr lang="es-ES_tradnl" dirty="0"/>
              <a:t> </a:t>
            </a:r>
            <a:r>
              <a:rPr lang="es-ES_tradnl" dirty="0" smtClean="0"/>
              <a:t>pero </a:t>
            </a:r>
            <a:r>
              <a:rPr lang="es-ES_tradnl" dirty="0"/>
              <a:t>tiene un valor de índole moral muy fuerte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 </a:t>
            </a:r>
            <a:r>
              <a:rPr lang="es-ES_tradnl" dirty="0"/>
              <a:t>El concepto se contrapone al de </a:t>
            </a:r>
            <a:r>
              <a:rPr lang="es-ES_tradnl" i="1" dirty="0" err="1"/>
              <a:t>potestas</a:t>
            </a:r>
            <a:r>
              <a:rPr lang="es-ES_tradnl" dirty="0"/>
              <a:t> o </a:t>
            </a:r>
            <a:r>
              <a:rPr lang="es-ES_tradnl" i="1" dirty="0"/>
              <a:t>poder</a:t>
            </a:r>
            <a:r>
              <a:rPr lang="es-ES_tradnl" dirty="0"/>
              <a:t> socialmente reconocido.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517" y="1747315"/>
            <a:ext cx="2506384" cy="33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3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La </a:t>
            </a:r>
            <a:r>
              <a:rPr lang="es-ES" b="1" dirty="0" err="1" smtClean="0">
                <a:solidFill>
                  <a:srgbClr val="FF0000"/>
                </a:solidFill>
              </a:rPr>
              <a:t>potestas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415" y="1600200"/>
            <a:ext cx="6377425" cy="5015301"/>
          </a:xfrm>
        </p:spPr>
        <p:txBody>
          <a:bodyPr>
            <a:normAutofit/>
          </a:bodyPr>
          <a:lstStyle/>
          <a:p>
            <a:r>
              <a:rPr lang="es-ES_tradnl" dirty="0"/>
              <a:t>En nuestra organización social, </a:t>
            </a:r>
            <a:r>
              <a:rPr lang="es-ES_tradnl" b="1" dirty="0" smtClean="0"/>
              <a:t>el </a:t>
            </a:r>
            <a:r>
              <a:rPr lang="es-ES_tradnl" b="1" dirty="0"/>
              <a:t>gobierno</a:t>
            </a:r>
            <a:r>
              <a:rPr lang="es-ES_tradnl" dirty="0"/>
              <a:t> debe </a:t>
            </a:r>
            <a:r>
              <a:rPr lang="es-ES_tradnl" b="1" dirty="0"/>
              <a:t>trabaja</a:t>
            </a:r>
            <a:r>
              <a:rPr lang="es-ES_tradnl" dirty="0"/>
              <a:t>r </a:t>
            </a:r>
            <a:r>
              <a:rPr lang="es-ES_tradnl" b="1" dirty="0"/>
              <a:t>en pro de</a:t>
            </a:r>
            <a:r>
              <a:rPr lang="es-ES_tradnl" dirty="0"/>
              <a:t> </a:t>
            </a:r>
            <a:r>
              <a:rPr lang="es-ES_tradnl" b="1" dirty="0"/>
              <a:t>las demandas de la ciudadanía entre las que la salud ha emergido como un componente esencial</a:t>
            </a:r>
            <a:r>
              <a:rPr lang="es-ES_tradnl" dirty="0"/>
              <a:t>. </a:t>
            </a:r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No se puede sustraer </a:t>
            </a:r>
            <a:r>
              <a:rPr lang="es-ES_tradnl" dirty="0"/>
              <a:t>al gobierno su </a:t>
            </a:r>
            <a:r>
              <a:rPr lang="es-ES_tradnl" i="1" dirty="0" err="1"/>
              <a:t>potestas</a:t>
            </a:r>
            <a:r>
              <a:rPr lang="es-ES_tradnl" dirty="0"/>
              <a:t> en la regulación de la profesión </a:t>
            </a:r>
            <a:r>
              <a:rPr lang="es-ES_tradnl" dirty="0" smtClean="0"/>
              <a:t>médica. </a:t>
            </a:r>
          </a:p>
          <a:p>
            <a:endParaRPr lang="es-ES_tradnl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0" y="274638"/>
            <a:ext cx="2032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7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1961" y="935640"/>
            <a:ext cx="8705258" cy="4525963"/>
          </a:xfrm>
        </p:spPr>
        <p:txBody>
          <a:bodyPr>
            <a:noAutofit/>
          </a:bodyPr>
          <a:lstStyle/>
          <a:p>
            <a:pPr lvl="0"/>
            <a:r>
              <a:rPr lang="es-ES" b="1" dirty="0"/>
              <a:t>La profesión médica es el único actor que dispone de la capacidad y el conocimiento necesarios para valorar los </a:t>
            </a:r>
            <a:r>
              <a:rPr lang="es-ES" b="1" i="1" dirty="0"/>
              <a:t>Bienes de confianza</a:t>
            </a:r>
            <a:r>
              <a:rPr lang="es-ES" i="1" dirty="0"/>
              <a:t> </a:t>
            </a:r>
            <a:r>
              <a:rPr lang="es-ES" b="1" dirty="0"/>
              <a:t>(</a:t>
            </a:r>
            <a:r>
              <a:rPr lang="es-ES" b="1" i="1" dirty="0" err="1"/>
              <a:t>Credence</a:t>
            </a:r>
            <a:r>
              <a:rPr lang="es-ES" b="1" i="1" dirty="0"/>
              <a:t> </a:t>
            </a:r>
            <a:r>
              <a:rPr lang="es-ES" b="1" i="1" dirty="0" err="1"/>
              <a:t>goods</a:t>
            </a:r>
            <a:r>
              <a:rPr lang="es-ES" b="1" dirty="0"/>
              <a:t>) propios de la salud</a:t>
            </a:r>
            <a:r>
              <a:rPr lang="es-ES" dirty="0"/>
              <a:t>, </a:t>
            </a:r>
            <a:endParaRPr lang="es-ES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191962" y="935640"/>
            <a:ext cx="8705258" cy="5321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600" b="1" i="1" dirty="0">
                <a:solidFill>
                  <a:schemeClr val="tx1"/>
                </a:solidFill>
              </a:rPr>
              <a:t>Bienes de confianza</a:t>
            </a:r>
            <a:r>
              <a:rPr lang="es-ES_tradnl" sz="3600" b="1" dirty="0">
                <a:solidFill>
                  <a:schemeClr val="tx1"/>
                </a:solidFill>
              </a:rPr>
              <a:t> o </a:t>
            </a:r>
            <a:r>
              <a:rPr lang="es-ES_tradnl" sz="3600" b="1" i="1" dirty="0" err="1">
                <a:solidFill>
                  <a:schemeClr val="tx1"/>
                </a:solidFill>
              </a:rPr>
              <a:t>Credence</a:t>
            </a:r>
            <a:r>
              <a:rPr lang="es-ES_tradnl" sz="3600" b="1" i="1" dirty="0">
                <a:solidFill>
                  <a:schemeClr val="tx1"/>
                </a:solidFill>
              </a:rPr>
              <a:t> </a:t>
            </a:r>
            <a:r>
              <a:rPr lang="es-ES_tradnl" sz="3600" b="1" i="1" dirty="0" err="1">
                <a:solidFill>
                  <a:schemeClr val="tx1"/>
                </a:solidFill>
              </a:rPr>
              <a:t>goods</a:t>
            </a:r>
            <a:r>
              <a:rPr lang="es-ES_tradnl" sz="3600" b="1" dirty="0">
                <a:solidFill>
                  <a:schemeClr val="tx1"/>
                </a:solidFill>
              </a:rPr>
              <a:t>: </a:t>
            </a:r>
            <a:r>
              <a:rPr lang="es-ES" sz="3600" dirty="0" smtClean="0">
                <a:solidFill>
                  <a:schemeClr val="tx1"/>
                </a:solidFill>
              </a:rPr>
              <a:t>bienes </a:t>
            </a:r>
            <a:r>
              <a:rPr lang="es-ES" sz="3600" dirty="0">
                <a:solidFill>
                  <a:schemeClr val="tx1"/>
                </a:solidFill>
              </a:rPr>
              <a:t>donde es muy difícil que el consumidor compruebe el nivel de calidad que le han proporcionado tanto </a:t>
            </a:r>
            <a:r>
              <a:rPr lang="es-ES" sz="3600" i="1" dirty="0" smtClean="0">
                <a:solidFill>
                  <a:schemeClr val="tx1"/>
                </a:solidFill>
              </a:rPr>
              <a:t>antes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r>
              <a:rPr lang="es-ES" sz="3600" dirty="0">
                <a:solidFill>
                  <a:schemeClr val="tx1"/>
                </a:solidFill>
              </a:rPr>
              <a:t>o durante </a:t>
            </a:r>
            <a:r>
              <a:rPr lang="es-ES" sz="3600" dirty="0" smtClean="0">
                <a:solidFill>
                  <a:schemeClr val="tx1"/>
                </a:solidFill>
              </a:rPr>
              <a:t>o después de la </a:t>
            </a:r>
            <a:r>
              <a:rPr lang="es-ES" sz="3600" dirty="0">
                <a:solidFill>
                  <a:schemeClr val="tx1"/>
                </a:solidFill>
              </a:rPr>
              <a:t>prestación del </a:t>
            </a:r>
            <a:r>
              <a:rPr lang="es-ES" sz="3600" dirty="0" smtClean="0">
                <a:solidFill>
                  <a:schemeClr val="tx1"/>
                </a:solidFill>
              </a:rPr>
              <a:t>servicio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smtClean="0">
                <a:solidFill>
                  <a:schemeClr val="tx1"/>
                </a:solidFill>
              </a:rPr>
              <a:t>y </a:t>
            </a:r>
            <a:r>
              <a:rPr lang="es-ES" sz="3600" dirty="0">
                <a:solidFill>
                  <a:schemeClr val="tx1"/>
                </a:solidFill>
              </a:rPr>
              <a:t>responden a las características de los servicios profesionales cuyo ejemplo paradigmático son los servicios sanitarios.</a:t>
            </a:r>
          </a:p>
        </p:txBody>
      </p:sp>
    </p:spTree>
    <p:extLst>
      <p:ext uri="{BB962C8B-B14F-4D97-AF65-F5344CB8AC3E}">
        <p14:creationId xmlns:p14="http://schemas.microsoft.com/office/powerpoint/2010/main" val="114578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0140"/>
            <a:ext cx="8229600" cy="5526023"/>
          </a:xfrm>
        </p:spPr>
        <p:txBody>
          <a:bodyPr>
            <a:normAutofit/>
          </a:bodyPr>
          <a:lstStyle/>
          <a:p>
            <a:endParaRPr lang="es-ES_tradnl" dirty="0"/>
          </a:p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413123" y="795574"/>
            <a:ext cx="80174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dirty="0">
                <a:solidFill>
                  <a:srgbClr val="0000FF"/>
                </a:solidFill>
              </a:rPr>
              <a:t>La profesión médica, al actuar como regulador, debe proceder con la transparencia </a:t>
            </a:r>
            <a:r>
              <a:rPr lang="es-ES" sz="3200" dirty="0" smtClean="0">
                <a:solidFill>
                  <a:srgbClr val="0000FF"/>
                </a:solidFill>
              </a:rPr>
              <a:t>necesaria</a:t>
            </a:r>
          </a:p>
          <a:p>
            <a:pPr lvl="0"/>
            <a:endParaRPr lang="es-ES" sz="3200" dirty="0">
              <a:solidFill>
                <a:srgbClr val="0000FF"/>
              </a:solidFill>
            </a:endParaRPr>
          </a:p>
          <a:p>
            <a:pPr lvl="0"/>
            <a:endParaRPr lang="es-ES" sz="3200" dirty="0" smtClean="0">
              <a:solidFill>
                <a:srgbClr val="0000FF"/>
              </a:solidFill>
            </a:endParaRPr>
          </a:p>
          <a:p>
            <a:pPr lvl="0"/>
            <a:endParaRPr lang="es-ES_tradnl" sz="3200" dirty="0" smtClean="0">
              <a:solidFill>
                <a:srgbClr val="0000FF"/>
              </a:solidFill>
            </a:endParaRPr>
          </a:p>
          <a:p>
            <a:pPr lvl="0"/>
            <a:r>
              <a:rPr lang="es-ES_tradnl" sz="3200" dirty="0" smtClean="0">
                <a:solidFill>
                  <a:srgbClr val="0000FF"/>
                </a:solidFill>
              </a:rPr>
              <a:t>No </a:t>
            </a:r>
            <a:r>
              <a:rPr lang="es-ES_tradnl" sz="3200" dirty="0">
                <a:solidFill>
                  <a:srgbClr val="0000FF"/>
                </a:solidFill>
              </a:rPr>
              <a:t>es posible pues sustraer a la profesión su </a:t>
            </a:r>
            <a:r>
              <a:rPr lang="es-ES_tradnl" sz="3200" i="1" dirty="0" err="1">
                <a:solidFill>
                  <a:srgbClr val="0000FF"/>
                </a:solidFill>
              </a:rPr>
              <a:t>auctoritas</a:t>
            </a:r>
            <a:r>
              <a:rPr lang="es-ES_tradnl" sz="3200" dirty="0">
                <a:solidFill>
                  <a:srgbClr val="0000FF"/>
                </a:solidFill>
              </a:rPr>
              <a:t> en la regulación de la profesión médica.</a:t>
            </a:r>
          </a:p>
        </p:txBody>
      </p:sp>
    </p:spTree>
    <p:extLst>
      <p:ext uri="{BB962C8B-B14F-4D97-AF65-F5344CB8AC3E}">
        <p14:creationId xmlns:p14="http://schemas.microsoft.com/office/powerpoint/2010/main" val="300623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550" y="446616"/>
            <a:ext cx="9004450" cy="5679547"/>
          </a:xfrm>
        </p:spPr>
        <p:txBody>
          <a:bodyPr>
            <a:normAutofit fontScale="70000" lnSpcReduction="20000"/>
          </a:bodyPr>
          <a:lstStyle/>
          <a:p>
            <a:pPr lvl="0"/>
            <a:endParaRPr lang="es-ES_tradnl" dirty="0" smtClean="0">
              <a:solidFill>
                <a:srgbClr val="0000FF"/>
              </a:solidFill>
            </a:endParaRPr>
          </a:p>
          <a:p>
            <a:pPr lvl="0"/>
            <a:endParaRPr lang="es-ES_tradnl" dirty="0" smtClean="0">
              <a:solidFill>
                <a:srgbClr val="0000FF"/>
              </a:solidFill>
            </a:endParaRPr>
          </a:p>
          <a:p>
            <a:pPr marL="0" lvl="0" indent="0" algn="ctr">
              <a:buNone/>
            </a:pPr>
            <a:r>
              <a:rPr lang="es-ES_tradnl" dirty="0" smtClean="0">
                <a:solidFill>
                  <a:srgbClr val="0000FF"/>
                </a:solidFill>
              </a:rPr>
              <a:t> </a:t>
            </a:r>
          </a:p>
          <a:p>
            <a:pPr marL="0" lvl="0" indent="0" algn="ctr">
              <a:buNone/>
            </a:pPr>
            <a:endParaRPr lang="es-ES_tradnl" dirty="0">
              <a:solidFill>
                <a:srgbClr val="0000FF"/>
              </a:solidFill>
            </a:endParaRPr>
          </a:p>
          <a:p>
            <a:pPr marL="0" lvl="0" indent="0" algn="ctr">
              <a:buNone/>
            </a:pPr>
            <a:endParaRPr lang="es-ES_tradnl" dirty="0" smtClean="0">
              <a:solidFill>
                <a:srgbClr val="0000FF"/>
              </a:solidFill>
            </a:endParaRPr>
          </a:p>
          <a:p>
            <a:pPr marL="0" lvl="0" indent="0" algn="ctr">
              <a:buNone/>
            </a:pPr>
            <a:endParaRPr lang="es-ES_tradnl" dirty="0" smtClean="0">
              <a:solidFill>
                <a:srgbClr val="0000FF"/>
              </a:solidFill>
            </a:endParaRPr>
          </a:p>
          <a:p>
            <a:pPr marL="0" lvl="0" indent="0" algn="ctr">
              <a:buNone/>
            </a:pPr>
            <a:r>
              <a:rPr lang="es-ES_tradnl" sz="3800" dirty="0" smtClean="0">
                <a:solidFill>
                  <a:srgbClr val="0000FF"/>
                </a:solidFill>
              </a:rPr>
              <a:t>Co-</a:t>
            </a:r>
            <a:r>
              <a:rPr lang="es-ES_tradnl" sz="3800" dirty="0">
                <a:solidFill>
                  <a:srgbClr val="0000FF"/>
                </a:solidFill>
              </a:rPr>
              <a:t>regulación o </a:t>
            </a:r>
            <a:r>
              <a:rPr lang="es-ES_tradnl" sz="3800" b="1" dirty="0">
                <a:solidFill>
                  <a:srgbClr val="0000FF"/>
                </a:solidFill>
              </a:rPr>
              <a:t>regulación compartida, </a:t>
            </a:r>
            <a:endParaRPr lang="es-ES_tradnl" sz="3800" b="1" dirty="0" smtClean="0">
              <a:solidFill>
                <a:srgbClr val="0000FF"/>
              </a:solidFill>
            </a:endParaRPr>
          </a:p>
          <a:p>
            <a:pPr marL="0" lvl="0" indent="0" algn="ctr">
              <a:buNone/>
            </a:pPr>
            <a:r>
              <a:rPr lang="es-ES_tradnl" sz="3800" b="1" dirty="0" smtClean="0">
                <a:solidFill>
                  <a:srgbClr val="0000FF"/>
                </a:solidFill>
              </a:rPr>
              <a:t>Regulación </a:t>
            </a:r>
            <a:r>
              <a:rPr lang="es-ES_tradnl" sz="3800" b="1" dirty="0">
                <a:solidFill>
                  <a:srgbClr val="0000FF"/>
                </a:solidFill>
              </a:rPr>
              <a:t>coparticipada entre el gobierno y la profesión</a:t>
            </a:r>
            <a:r>
              <a:rPr lang="es-ES_tradnl" sz="3800" dirty="0">
                <a:solidFill>
                  <a:srgbClr val="0000FF"/>
                </a:solidFill>
              </a:rPr>
              <a:t>. </a:t>
            </a:r>
            <a:endParaRPr lang="es-ES_tradnl" sz="3800" dirty="0" smtClean="0">
              <a:solidFill>
                <a:srgbClr val="0000FF"/>
              </a:solidFill>
            </a:endParaRPr>
          </a:p>
          <a:p>
            <a:pPr lvl="0"/>
            <a:endParaRPr lang="es-ES_tradnl" sz="3800" dirty="0" smtClean="0">
              <a:solidFill>
                <a:srgbClr val="0000FF"/>
              </a:solidFill>
            </a:endParaRPr>
          </a:p>
          <a:p>
            <a:pPr marL="0" lvl="0" indent="0" algn="ctr">
              <a:buNone/>
            </a:pPr>
            <a:r>
              <a:rPr lang="es-ES_tradnl" sz="3600" dirty="0" smtClean="0">
                <a:solidFill>
                  <a:srgbClr val="0000FF"/>
                </a:solidFill>
              </a:rPr>
              <a:t>La </a:t>
            </a:r>
            <a:r>
              <a:rPr lang="es-ES_tradnl" sz="3600" dirty="0">
                <a:solidFill>
                  <a:srgbClr val="0000FF"/>
                </a:solidFill>
              </a:rPr>
              <a:t>sinergia entre estas dos instancias en la regulación médica debe permitir desarrollar matices de mayor riqueza con un objetivo final único: </a:t>
            </a:r>
            <a:endParaRPr lang="es-ES_tradnl" sz="3600" dirty="0" smtClean="0">
              <a:solidFill>
                <a:srgbClr val="0000FF"/>
              </a:solidFill>
            </a:endParaRPr>
          </a:p>
          <a:p>
            <a:pPr lvl="0"/>
            <a:endParaRPr lang="es-ES_tradnl" sz="3600" dirty="0">
              <a:solidFill>
                <a:srgbClr val="0000FF"/>
              </a:solidFill>
            </a:endParaRPr>
          </a:p>
          <a:p>
            <a:pPr marL="0" lvl="0" indent="0" algn="ctr">
              <a:buNone/>
            </a:pPr>
            <a:r>
              <a:rPr lang="es-ES_tradnl" sz="5100" b="1" dirty="0" smtClean="0">
                <a:solidFill>
                  <a:srgbClr val="0000FF"/>
                </a:solidFill>
              </a:rPr>
              <a:t>asegurar </a:t>
            </a:r>
            <a:r>
              <a:rPr lang="es-ES_tradnl" sz="5100" b="1" dirty="0">
                <a:solidFill>
                  <a:srgbClr val="0000FF"/>
                </a:solidFill>
              </a:rPr>
              <a:t>a la ciudadanía la mejor atención posible en cada lugar y cada momento.</a:t>
            </a:r>
          </a:p>
          <a:p>
            <a:endParaRPr lang="es-ES" dirty="0">
              <a:solidFill>
                <a:srgbClr val="0000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515" y="141724"/>
            <a:ext cx="1654947" cy="22007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06" y="141724"/>
            <a:ext cx="1504771" cy="2200728"/>
          </a:xfrm>
          <a:prstGeom prst="rect">
            <a:avLst/>
          </a:prstGeom>
        </p:spPr>
      </p:pic>
      <p:sp>
        <p:nvSpPr>
          <p:cNvPr id="7" name="Flecha izquierda y derecha 6"/>
          <p:cNvSpPr/>
          <p:nvPr/>
        </p:nvSpPr>
        <p:spPr>
          <a:xfrm>
            <a:off x="3650986" y="1203912"/>
            <a:ext cx="1521244" cy="370435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77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8390"/>
            <a:ext cx="8229600" cy="5121277"/>
          </a:xfrm>
        </p:spPr>
        <p:txBody>
          <a:bodyPr>
            <a:normAutofit lnSpcReduction="10000"/>
          </a:bodyPr>
          <a:lstStyle/>
          <a:p>
            <a:r>
              <a:rPr lang="es-ES_tradnl" b="1" dirty="0">
                <a:solidFill>
                  <a:srgbClr val="0000FF"/>
                </a:solidFill>
              </a:rPr>
              <a:t>El </a:t>
            </a:r>
            <a:r>
              <a:rPr lang="es-ES_tradnl" b="1" dirty="0" smtClean="0">
                <a:solidFill>
                  <a:srgbClr val="0000FF"/>
                </a:solidFill>
              </a:rPr>
              <a:t>empleador: </a:t>
            </a:r>
            <a:r>
              <a:rPr lang="es-ES_tradnl" dirty="0" smtClean="0">
                <a:solidFill>
                  <a:srgbClr val="0000FF"/>
                </a:solidFill>
              </a:rPr>
              <a:t>decide </a:t>
            </a:r>
            <a:r>
              <a:rPr lang="es-ES_tradnl" dirty="0">
                <a:solidFill>
                  <a:srgbClr val="0000FF"/>
                </a:solidFill>
              </a:rPr>
              <a:t>que tipo de personal necesita para cubrir sus necesidades, </a:t>
            </a:r>
            <a:endParaRPr lang="es-ES_tradnl" dirty="0" smtClean="0">
              <a:solidFill>
                <a:srgbClr val="0000FF"/>
              </a:solidFill>
            </a:endParaRPr>
          </a:p>
          <a:p>
            <a:r>
              <a:rPr lang="es-ES_tradnl" b="1" dirty="0" smtClean="0">
                <a:solidFill>
                  <a:srgbClr val="0000FF"/>
                </a:solidFill>
              </a:rPr>
              <a:t>Por ello condiciona</a:t>
            </a:r>
            <a:r>
              <a:rPr lang="es-ES_tradnl" dirty="0">
                <a:solidFill>
                  <a:srgbClr val="0000FF"/>
                </a:solidFill>
              </a:rPr>
              <a:t>, de forma explicita o implícita, </a:t>
            </a:r>
            <a:r>
              <a:rPr lang="es-ES_tradnl" b="1" dirty="0">
                <a:solidFill>
                  <a:srgbClr val="0000FF"/>
                </a:solidFill>
              </a:rPr>
              <a:t>el tipo de profesional que puede ser contratado</a:t>
            </a:r>
            <a:r>
              <a:rPr lang="es-ES_tradnl" dirty="0">
                <a:solidFill>
                  <a:srgbClr val="0000FF"/>
                </a:solidFill>
              </a:rPr>
              <a:t>. </a:t>
            </a:r>
            <a:endParaRPr lang="es-ES_tradnl" dirty="0" smtClean="0">
              <a:solidFill>
                <a:srgbClr val="0000FF"/>
              </a:solidFill>
            </a:endParaRPr>
          </a:p>
          <a:p>
            <a:r>
              <a:rPr lang="es-ES_tradnl" dirty="0" smtClean="0">
                <a:solidFill>
                  <a:srgbClr val="0000FF"/>
                </a:solidFill>
              </a:rPr>
              <a:t>Aunque </a:t>
            </a:r>
            <a:r>
              <a:rPr lang="es-ES_tradnl" dirty="0">
                <a:solidFill>
                  <a:srgbClr val="0000FF"/>
                </a:solidFill>
              </a:rPr>
              <a:t>no sea un regulador nato puede actuar como tal, especialmente en sistemas sanitarios muy centralizados en los que uno de los empleadores es mucho mayor que el resto o incluso el único empleador </a:t>
            </a:r>
            <a:endParaRPr lang="es-ES" dirty="0">
              <a:solidFill>
                <a:srgbClr val="0000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5" y="0"/>
            <a:ext cx="2165255" cy="16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3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92614"/>
            <a:ext cx="8229600" cy="5498109"/>
          </a:xfrm>
        </p:spPr>
        <p:txBody>
          <a:bodyPr>
            <a:noAutofit/>
          </a:bodyPr>
          <a:lstStyle/>
          <a:p>
            <a:pPr lvl="0"/>
            <a:r>
              <a:rPr lang="es-ES_tradnl" sz="2800" b="1" dirty="0">
                <a:solidFill>
                  <a:srgbClr val="0000FF"/>
                </a:solidFill>
              </a:rPr>
              <a:t>El gobierno </a:t>
            </a:r>
            <a:r>
              <a:rPr lang="es-ES_tradnl" sz="2800" b="1" dirty="0" smtClean="0">
                <a:solidFill>
                  <a:srgbClr val="0000FF"/>
                </a:solidFill>
              </a:rPr>
              <a:t>dispone de: </a:t>
            </a:r>
          </a:p>
          <a:p>
            <a:pPr lvl="1"/>
            <a:r>
              <a:rPr lang="es-ES_tradnl" sz="2400" dirty="0" smtClean="0">
                <a:solidFill>
                  <a:srgbClr val="0000FF"/>
                </a:solidFill>
              </a:rPr>
              <a:t> </a:t>
            </a:r>
            <a:r>
              <a:rPr lang="es-ES_tradnl" sz="2400" dirty="0">
                <a:solidFill>
                  <a:srgbClr val="0000FF"/>
                </a:solidFill>
              </a:rPr>
              <a:t>la administración como instrumento para regular la profesión médica</a:t>
            </a:r>
            <a:r>
              <a:rPr lang="es-ES_tradnl" sz="2400" dirty="0" smtClean="0">
                <a:solidFill>
                  <a:srgbClr val="0000FF"/>
                </a:solidFill>
              </a:rPr>
              <a:t>,</a:t>
            </a:r>
          </a:p>
          <a:p>
            <a:pPr lvl="1"/>
            <a:r>
              <a:rPr lang="es-ES_tradnl" sz="2400" dirty="0" smtClean="0">
                <a:solidFill>
                  <a:srgbClr val="0000FF"/>
                </a:solidFill>
              </a:rPr>
              <a:t>Otros instrumentos: </a:t>
            </a:r>
            <a:r>
              <a:rPr lang="es-ES_tradnl" sz="2400" dirty="0" err="1" smtClean="0">
                <a:solidFill>
                  <a:srgbClr val="0000FF"/>
                </a:solidFill>
              </a:rPr>
              <a:t>p.e</a:t>
            </a:r>
            <a:r>
              <a:rPr lang="es-ES_tradnl" sz="2400" dirty="0" smtClean="0">
                <a:solidFill>
                  <a:srgbClr val="0000FF"/>
                </a:solidFill>
              </a:rPr>
              <a:t>.  Colegios </a:t>
            </a:r>
            <a:r>
              <a:rPr lang="es-ES_tradnl" sz="2400" dirty="0">
                <a:solidFill>
                  <a:srgbClr val="0000FF"/>
                </a:solidFill>
              </a:rPr>
              <a:t>de Médicos. </a:t>
            </a:r>
            <a:endParaRPr lang="es-ES_tradnl" sz="2400" dirty="0" smtClean="0">
              <a:solidFill>
                <a:srgbClr val="0000FF"/>
              </a:solidFill>
            </a:endParaRPr>
          </a:p>
          <a:p>
            <a:pPr lvl="1"/>
            <a:r>
              <a:rPr lang="es-ES_tradnl" sz="2400" dirty="0" smtClean="0">
                <a:solidFill>
                  <a:srgbClr val="0000FF"/>
                </a:solidFill>
              </a:rPr>
              <a:t>el </a:t>
            </a:r>
            <a:r>
              <a:rPr lang="es-ES_tradnl" sz="2400" dirty="0">
                <a:solidFill>
                  <a:srgbClr val="0000FF"/>
                </a:solidFill>
              </a:rPr>
              <a:t>gobierno no puede renunciar a la </a:t>
            </a:r>
            <a:r>
              <a:rPr lang="es-ES_tradnl" sz="2400" i="1" dirty="0" err="1">
                <a:solidFill>
                  <a:srgbClr val="0000FF"/>
                </a:solidFill>
              </a:rPr>
              <a:t>potestas</a:t>
            </a:r>
            <a:r>
              <a:rPr lang="es-ES_tradnl" sz="2400" dirty="0">
                <a:solidFill>
                  <a:srgbClr val="0000FF"/>
                </a:solidFill>
              </a:rPr>
              <a:t> respecto a la regulación médica</a:t>
            </a:r>
            <a:r>
              <a:rPr lang="es-ES_tradnl" sz="2400" dirty="0" smtClean="0">
                <a:solidFill>
                  <a:srgbClr val="0000FF"/>
                </a:solidFill>
              </a:rPr>
              <a:t>,</a:t>
            </a:r>
          </a:p>
          <a:p>
            <a:pPr lvl="1"/>
            <a:r>
              <a:rPr lang="es-ES_tradnl" sz="2400" dirty="0" smtClean="0">
                <a:solidFill>
                  <a:srgbClr val="0000FF"/>
                </a:solidFill>
              </a:rPr>
              <a:t>No debe desarrollar </a:t>
            </a:r>
            <a:r>
              <a:rPr lang="es-ES_tradnl" sz="2400" dirty="0">
                <a:solidFill>
                  <a:srgbClr val="0000FF"/>
                </a:solidFill>
              </a:rPr>
              <a:t>ni acumular competencias como la regulación de los médicos, confiadas, históricamente, a instituciones próximas a la cuestión y que disponen de los medios y el conocimiento para realizarlo; hacerlo desde la administración es caro e ineficiente. </a:t>
            </a:r>
            <a:endParaRPr lang="es-ES_tradnl" sz="2400" dirty="0" smtClean="0">
              <a:solidFill>
                <a:srgbClr val="0000FF"/>
              </a:solidFill>
            </a:endParaRPr>
          </a:p>
          <a:p>
            <a:pPr marL="0" lvl="1" indent="0">
              <a:buNone/>
            </a:pPr>
            <a:endParaRPr lang="es-ES_tradnl" sz="2000" dirty="0" smtClean="0">
              <a:solidFill>
                <a:srgbClr val="0000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35" y="64419"/>
            <a:ext cx="2169824" cy="122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9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5153975" cy="4525963"/>
          </a:xfrm>
        </p:spPr>
        <p:txBody>
          <a:bodyPr>
            <a:normAutofit/>
          </a:bodyPr>
          <a:lstStyle/>
          <a:p>
            <a:pPr marL="342900" lvl="1" indent="-342900" algn="just">
              <a:buFont typeface="Arial"/>
              <a:buChar char="•"/>
            </a:pPr>
            <a:r>
              <a:rPr lang="es-ES_tradnl" dirty="0">
                <a:solidFill>
                  <a:srgbClr val="0000FF"/>
                </a:solidFill>
              </a:rPr>
              <a:t>Por su parte </a:t>
            </a:r>
            <a:r>
              <a:rPr lang="es-ES_tradnl" b="1" dirty="0">
                <a:solidFill>
                  <a:srgbClr val="0000FF"/>
                </a:solidFill>
              </a:rPr>
              <a:t>el mundo profesional</a:t>
            </a:r>
            <a:r>
              <a:rPr lang="es-ES_tradnl" dirty="0">
                <a:solidFill>
                  <a:srgbClr val="0000FF"/>
                </a:solidFill>
              </a:rPr>
              <a:t>, poseedor de la </a:t>
            </a:r>
            <a:r>
              <a:rPr lang="es-ES_tradnl" i="1" dirty="0" err="1" smtClean="0">
                <a:solidFill>
                  <a:srgbClr val="0000FF"/>
                </a:solidFill>
              </a:rPr>
              <a:t>auctoritas</a:t>
            </a:r>
            <a:r>
              <a:rPr lang="es-ES_tradnl" dirty="0">
                <a:solidFill>
                  <a:srgbClr val="0000FF"/>
                </a:solidFill>
              </a:rPr>
              <a:t>, </a:t>
            </a:r>
            <a:r>
              <a:rPr lang="es-ES_tradnl" b="1" dirty="0">
                <a:solidFill>
                  <a:srgbClr val="0000FF"/>
                </a:solidFill>
              </a:rPr>
              <a:t>debe extremar sus mecanismos de control y esforzarse en la máxima transparencia</a:t>
            </a:r>
            <a:r>
              <a:rPr lang="es-ES_tradnl" dirty="0">
                <a:solidFill>
                  <a:srgbClr val="0000FF"/>
                </a:solidFill>
              </a:rPr>
              <a:t> para legitimar sus actuaciones y mantener la relación de confianza médico-paciente como el más preciado de los </a:t>
            </a:r>
            <a:r>
              <a:rPr lang="es-ES_tradnl" i="1" dirty="0">
                <a:solidFill>
                  <a:srgbClr val="0000FF"/>
                </a:solidFill>
              </a:rPr>
              <a:t>Bienes de confianza</a:t>
            </a:r>
            <a:r>
              <a:rPr lang="es-ES_tradnl" dirty="0">
                <a:solidFill>
                  <a:srgbClr val="0000FF"/>
                </a:solidFill>
              </a:rPr>
              <a:t>.</a:t>
            </a:r>
          </a:p>
          <a:p>
            <a:pPr algn="just"/>
            <a:endParaRPr lang="es-ES" sz="2800" dirty="0">
              <a:solidFill>
                <a:srgbClr val="0000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050" y="1600200"/>
            <a:ext cx="2643006" cy="27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7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58151"/>
            <a:ext cx="8229600" cy="5442282"/>
          </a:xfrm>
        </p:spPr>
        <p:txBody>
          <a:bodyPr>
            <a:normAutofit fontScale="92500"/>
          </a:bodyPr>
          <a:lstStyle/>
          <a:p>
            <a:pPr lvl="0"/>
            <a:r>
              <a:rPr lang="es-ES_tradnl" b="1" dirty="0" smtClean="0">
                <a:solidFill>
                  <a:srgbClr val="0000FF"/>
                </a:solidFill>
              </a:rPr>
              <a:t>NO SE pueden importar</a:t>
            </a:r>
            <a:r>
              <a:rPr lang="es-ES_tradnl" dirty="0" smtClean="0">
                <a:solidFill>
                  <a:srgbClr val="0000FF"/>
                </a:solidFill>
              </a:rPr>
              <a:t> </a:t>
            </a:r>
            <a:r>
              <a:rPr lang="es-ES_tradnl" dirty="0">
                <a:solidFill>
                  <a:srgbClr val="0000FF"/>
                </a:solidFill>
              </a:rPr>
              <a:t>ni </a:t>
            </a:r>
            <a:r>
              <a:rPr lang="es-ES_tradnl" dirty="0" smtClean="0">
                <a:solidFill>
                  <a:srgbClr val="0000FF"/>
                </a:solidFill>
              </a:rPr>
              <a:t>remedar </a:t>
            </a:r>
            <a:r>
              <a:rPr lang="es-ES_tradnl" dirty="0">
                <a:solidFill>
                  <a:srgbClr val="0000FF"/>
                </a:solidFill>
              </a:rPr>
              <a:t>dado que cada país tiene estructuras administrativas diferentes, sistemas sanitarios con características propias y organizaciones  profesionales distintas.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0000FF"/>
                </a:solidFill>
              </a:rPr>
              <a:t> </a:t>
            </a:r>
          </a:p>
          <a:p>
            <a:r>
              <a:rPr lang="es-ES" dirty="0">
                <a:solidFill>
                  <a:srgbClr val="0000FF"/>
                </a:solidFill>
              </a:rPr>
              <a:t>Todos </a:t>
            </a:r>
            <a:r>
              <a:rPr lang="es-ES" b="1" dirty="0">
                <a:solidFill>
                  <a:srgbClr val="0000FF"/>
                </a:solidFill>
              </a:rPr>
              <a:t>los instrumentos de regulación</a:t>
            </a:r>
            <a:r>
              <a:rPr lang="es-ES" dirty="0">
                <a:solidFill>
                  <a:srgbClr val="0000FF"/>
                </a:solidFill>
              </a:rPr>
              <a:t>, escenificados de diferente forma, </a:t>
            </a:r>
            <a:r>
              <a:rPr lang="es-ES" b="1" dirty="0">
                <a:solidFill>
                  <a:srgbClr val="0000FF"/>
                </a:solidFill>
              </a:rPr>
              <a:t>se basan en definir las condiciones exigibles</a:t>
            </a:r>
            <a:r>
              <a:rPr lang="es-ES" dirty="0">
                <a:solidFill>
                  <a:srgbClr val="0000FF"/>
                </a:solidFill>
              </a:rPr>
              <a:t> en un momento u otro (antes, durante, periódicamente, etc.) </a:t>
            </a:r>
            <a:r>
              <a:rPr lang="es-ES" b="1" dirty="0">
                <a:solidFill>
                  <a:srgbClr val="0000FF"/>
                </a:solidFill>
              </a:rPr>
              <a:t>del ejercicio profesional</a:t>
            </a:r>
            <a:r>
              <a:rPr lang="es-ES" dirty="0">
                <a:solidFill>
                  <a:srgbClr val="0000FF"/>
                </a:solidFill>
              </a:rPr>
              <a:t>.</a:t>
            </a:r>
            <a:r>
              <a:rPr lang="es-ES_tradnl" dirty="0">
                <a:solidFill>
                  <a:srgbClr val="0000FF"/>
                </a:solidFill>
              </a:rPr>
              <a:t> 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60659" y="351888"/>
            <a:ext cx="654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00FF"/>
                </a:solidFill>
              </a:rPr>
              <a:t>Formas de regulación</a:t>
            </a:r>
            <a:endParaRPr lang="es-E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2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4920" y="181428"/>
            <a:ext cx="68744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charset="2"/>
              <a:buChar char="ü"/>
            </a:pPr>
            <a:r>
              <a:rPr lang="es-ES_tradnl" sz="3200" dirty="0">
                <a:solidFill>
                  <a:srgbClr val="0000FF"/>
                </a:solidFill>
              </a:rPr>
              <a:t>Se dice que </a:t>
            </a:r>
            <a:r>
              <a:rPr lang="es-ES_tradnl" sz="3200" b="1" dirty="0">
                <a:solidFill>
                  <a:srgbClr val="0000FF"/>
                </a:solidFill>
              </a:rPr>
              <a:t>una profesión</a:t>
            </a:r>
            <a:r>
              <a:rPr lang="es-ES_tradnl" sz="3200" dirty="0">
                <a:solidFill>
                  <a:srgbClr val="0000FF"/>
                </a:solidFill>
              </a:rPr>
              <a:t> </a:t>
            </a:r>
            <a:r>
              <a:rPr lang="es-ES_tradnl" sz="3200" b="1" dirty="0">
                <a:solidFill>
                  <a:srgbClr val="0000FF"/>
                </a:solidFill>
              </a:rPr>
              <a:t>está regulada cuando</a:t>
            </a:r>
            <a:r>
              <a:rPr lang="es-ES_tradnl" sz="3200" dirty="0">
                <a:solidFill>
                  <a:srgbClr val="0000FF"/>
                </a:solidFill>
              </a:rPr>
              <a:t> el acceso y </a:t>
            </a:r>
            <a:r>
              <a:rPr lang="es-ES_tradnl" sz="3200" b="1" dirty="0">
                <a:solidFill>
                  <a:srgbClr val="0000FF"/>
                </a:solidFill>
              </a:rPr>
              <a:t>el ejercicio</a:t>
            </a:r>
            <a:r>
              <a:rPr lang="es-ES_tradnl" sz="3200" dirty="0">
                <a:solidFill>
                  <a:srgbClr val="0000FF"/>
                </a:solidFill>
              </a:rPr>
              <a:t> </a:t>
            </a:r>
            <a:r>
              <a:rPr lang="es-ES_tradnl" sz="3200" b="1" dirty="0">
                <a:solidFill>
                  <a:srgbClr val="0000FF"/>
                </a:solidFill>
              </a:rPr>
              <a:t>está</a:t>
            </a:r>
            <a:r>
              <a:rPr lang="es-ES_tradnl" sz="3200" dirty="0">
                <a:solidFill>
                  <a:srgbClr val="0000FF"/>
                </a:solidFill>
              </a:rPr>
              <a:t>n </a:t>
            </a:r>
            <a:r>
              <a:rPr lang="es-ES_tradnl" sz="3200" b="1" dirty="0">
                <a:solidFill>
                  <a:srgbClr val="0000FF"/>
                </a:solidFill>
              </a:rPr>
              <a:t>sujeto</a:t>
            </a:r>
            <a:r>
              <a:rPr lang="es-ES_tradnl" sz="3200" dirty="0">
                <a:solidFill>
                  <a:srgbClr val="0000FF"/>
                </a:solidFill>
              </a:rPr>
              <a:t>s </a:t>
            </a:r>
            <a:r>
              <a:rPr lang="es-ES_tradnl" sz="3200" b="1" dirty="0">
                <a:solidFill>
                  <a:srgbClr val="0000FF"/>
                </a:solidFill>
              </a:rPr>
              <a:t>a</a:t>
            </a:r>
            <a:r>
              <a:rPr lang="es-ES_tradnl" sz="3200" dirty="0">
                <a:solidFill>
                  <a:srgbClr val="0000FF"/>
                </a:solidFill>
              </a:rPr>
              <a:t> la posesión de </a:t>
            </a:r>
            <a:r>
              <a:rPr lang="es-ES_tradnl" sz="3200" b="1" dirty="0">
                <a:solidFill>
                  <a:srgbClr val="0000FF"/>
                </a:solidFill>
              </a:rPr>
              <a:t>una cualificación profesional</a:t>
            </a:r>
            <a:r>
              <a:rPr lang="es-ES_tradnl" sz="3200" dirty="0">
                <a:solidFill>
                  <a:srgbClr val="0000FF"/>
                </a:solidFill>
              </a:rPr>
              <a:t> específica.</a:t>
            </a:r>
          </a:p>
          <a:p>
            <a:endParaRPr lang="es-ES_tradnl" sz="3200" dirty="0" smtClean="0">
              <a:solidFill>
                <a:srgbClr val="0000FF"/>
              </a:solidFill>
            </a:endParaRPr>
          </a:p>
          <a:p>
            <a:endParaRPr lang="es-ES_tradnl" sz="3200" dirty="0">
              <a:solidFill>
                <a:srgbClr val="0000FF"/>
              </a:solidFill>
            </a:endParaRPr>
          </a:p>
          <a:p>
            <a:endParaRPr lang="es-ES_tradnl" sz="3200" dirty="0">
              <a:solidFill>
                <a:srgbClr val="0000FF"/>
              </a:solidFill>
            </a:endParaRPr>
          </a:p>
          <a:p>
            <a:pPr marL="457200" lvl="0" indent="-457200">
              <a:buFont typeface="Wingdings" charset="2"/>
              <a:buChar char="ü"/>
            </a:pPr>
            <a:r>
              <a:rPr lang="es-ES_tradnl" sz="3200" b="1" dirty="0">
                <a:solidFill>
                  <a:srgbClr val="0000FF"/>
                </a:solidFill>
              </a:rPr>
              <a:t>No podemos hablar de </a:t>
            </a:r>
            <a:r>
              <a:rPr lang="es-ES_tradnl" sz="3200" b="1" i="1" dirty="0">
                <a:solidFill>
                  <a:srgbClr val="0000FF"/>
                </a:solidFill>
              </a:rPr>
              <a:t>profesión</a:t>
            </a:r>
            <a:r>
              <a:rPr lang="es-ES_tradnl" sz="3200" b="1" dirty="0">
                <a:solidFill>
                  <a:srgbClr val="0000FF"/>
                </a:solidFill>
              </a:rPr>
              <a:t> si</a:t>
            </a:r>
            <a:r>
              <a:rPr lang="es-ES_tradnl" sz="3200" dirty="0">
                <a:solidFill>
                  <a:srgbClr val="0000FF"/>
                </a:solidFill>
              </a:rPr>
              <a:t> </a:t>
            </a:r>
            <a:r>
              <a:rPr lang="es-ES_tradnl" sz="3200" dirty="0" smtClean="0">
                <a:solidFill>
                  <a:srgbClr val="0000FF"/>
                </a:solidFill>
              </a:rPr>
              <a:t>no se cumplen determinadas condiciones</a:t>
            </a:r>
            <a:endParaRPr lang="es-ES_tradnl" sz="3200" dirty="0">
              <a:solidFill>
                <a:srgbClr val="0000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282" y="596503"/>
            <a:ext cx="1695359" cy="26484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283" y="4009251"/>
            <a:ext cx="1952535" cy="26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9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6400"/>
            <a:ext cx="8229600" cy="5427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b="1" dirty="0">
                <a:solidFill>
                  <a:srgbClr val="0000FF"/>
                </a:solidFill>
              </a:rPr>
              <a:t>Regular</a:t>
            </a:r>
            <a:r>
              <a:rPr lang="es-ES_tradnl" dirty="0">
                <a:solidFill>
                  <a:srgbClr val="0000FF"/>
                </a:solidFill>
              </a:rPr>
              <a:t> sobre la actuación profesional, ya sea desde la profesión o desde el gobierno/administración, </a:t>
            </a:r>
            <a:r>
              <a:rPr lang="es-ES_tradnl" dirty="0" smtClean="0">
                <a:solidFill>
                  <a:srgbClr val="0000FF"/>
                </a:solidFill>
              </a:rPr>
              <a:t>significa</a:t>
            </a:r>
          </a:p>
          <a:p>
            <a:pPr marL="0" indent="0" algn="ctr">
              <a:buNone/>
            </a:pPr>
            <a:endParaRPr lang="es-ES_tradnl" sz="40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s-ES_tradnl" sz="4800" b="1" i="1" dirty="0" smtClean="0">
                <a:solidFill>
                  <a:srgbClr val="0000FF"/>
                </a:solidFill>
              </a:rPr>
              <a:t>EVALUAR </a:t>
            </a:r>
            <a:endParaRPr lang="es-ES_tradnl" sz="4800" dirty="0" smtClean="0">
              <a:solidFill>
                <a:srgbClr val="0000FF"/>
              </a:solidFill>
            </a:endParaRPr>
          </a:p>
          <a:p>
            <a:endParaRPr lang="es-ES_tradnl" sz="2800" dirty="0">
              <a:solidFill>
                <a:srgbClr val="0000F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5159" y="307474"/>
            <a:ext cx="8751577" cy="62396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600" b="1" dirty="0">
                <a:solidFill>
                  <a:schemeClr val="tx1"/>
                </a:solidFill>
              </a:rPr>
              <a:t>Evaluar</a:t>
            </a:r>
            <a:r>
              <a:rPr lang="es-ES_tradnl" sz="3600" dirty="0">
                <a:solidFill>
                  <a:schemeClr val="tx1"/>
                </a:solidFill>
              </a:rPr>
              <a:t> comprende tres acciones definidas por tres verbos</a:t>
            </a:r>
            <a:r>
              <a:rPr lang="es-ES_tradnl" sz="36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endParaRPr lang="es-ES_tradnl" sz="3600" dirty="0">
              <a:solidFill>
                <a:schemeClr val="tx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s-ES_tradnl" sz="3600" dirty="0">
                <a:solidFill>
                  <a:schemeClr val="tx1"/>
                </a:solidFill>
              </a:rPr>
              <a:t>Medir con instrumentos adecuados 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>
                <a:solidFill>
                  <a:schemeClr val="tx1"/>
                </a:solidFill>
              </a:rPr>
              <a:t>Comparar que requieren una referencia /estándar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sz="3600" dirty="0">
                <a:solidFill>
                  <a:schemeClr val="tx1"/>
                </a:solidFill>
              </a:rPr>
              <a:t>Decidir: se necesita una voluntad política de consenso de las partes 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2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73984"/>
            <a:ext cx="8229600" cy="4440921"/>
          </a:xfrm>
        </p:spPr>
        <p:txBody>
          <a:bodyPr>
            <a:noAutofit/>
          </a:bodyPr>
          <a:lstStyle/>
          <a:p>
            <a:pPr lvl="0"/>
            <a:r>
              <a:rPr lang="es-ES_tradnl" sz="3600" b="1" dirty="0">
                <a:solidFill>
                  <a:srgbClr val="0000FF"/>
                </a:solidFill>
              </a:rPr>
              <a:t>La definición de normas y estándares no puede realizarse sin la intervención de los profesionales</a:t>
            </a:r>
            <a:r>
              <a:rPr lang="es-ES_tradnl" sz="3600" dirty="0">
                <a:solidFill>
                  <a:srgbClr val="0000FF"/>
                </a:solidFill>
              </a:rPr>
              <a:t> </a:t>
            </a:r>
            <a:endParaRPr lang="es-ES_tradnl" sz="3600" dirty="0" smtClean="0">
              <a:solidFill>
                <a:srgbClr val="0000FF"/>
              </a:solidFill>
            </a:endParaRPr>
          </a:p>
          <a:p>
            <a:pPr lvl="0"/>
            <a:endParaRPr lang="es-ES_tradnl" sz="3600" dirty="0">
              <a:solidFill>
                <a:srgbClr val="0000FF"/>
              </a:solidFill>
            </a:endParaRPr>
          </a:p>
          <a:p>
            <a:pPr lvl="0"/>
            <a:r>
              <a:rPr lang="es-ES_tradnl" sz="3600" b="1" dirty="0" smtClean="0">
                <a:solidFill>
                  <a:srgbClr val="0000FF"/>
                </a:solidFill>
              </a:rPr>
              <a:t>NO ES es </a:t>
            </a:r>
            <a:r>
              <a:rPr lang="es-ES_tradnl" sz="3600" b="1" dirty="0">
                <a:solidFill>
                  <a:srgbClr val="0000FF"/>
                </a:solidFill>
              </a:rPr>
              <a:t>posible “medir”, “comparar” y “decidir” sin la intervención de los profesionales</a:t>
            </a:r>
            <a:r>
              <a:rPr lang="es-ES_tradnl" sz="3600" b="1" dirty="0" smtClean="0">
                <a:solidFill>
                  <a:srgbClr val="0000FF"/>
                </a:solidFill>
              </a:rPr>
              <a:t>.</a:t>
            </a:r>
            <a:endParaRPr lang="es-ES_tradnl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6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54383"/>
            <a:ext cx="2540000" cy="14732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01999" y="654383"/>
            <a:ext cx="5631581" cy="267765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_tradnl" sz="2800" b="1" dirty="0">
                <a:solidFill>
                  <a:srgbClr val="0000FF"/>
                </a:solidFill>
              </a:rPr>
              <a:t>En España los colegios profesionales definen los los estándares de conducta y procedimiento de actuación profesional (Códigos deontológicos) </a:t>
            </a:r>
          </a:p>
          <a:p>
            <a:pPr lvl="0"/>
            <a:endParaRPr lang="es-ES_tradnl" sz="2800" b="1" dirty="0">
              <a:solidFill>
                <a:srgbClr val="0000FF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25770" y="3635488"/>
            <a:ext cx="5301083" cy="267765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_tradnl" sz="2800" b="1" dirty="0" smtClean="0">
                <a:solidFill>
                  <a:srgbClr val="0000FF"/>
                </a:solidFill>
              </a:rPr>
              <a:t>La </a:t>
            </a:r>
            <a:r>
              <a:rPr lang="es-ES_tradnl" sz="2800" b="1" dirty="0">
                <a:solidFill>
                  <a:srgbClr val="0000FF"/>
                </a:solidFill>
              </a:rPr>
              <a:t>comunidad médica no utiliza las oportunidades de regulación que ofrece la vía colegial</a:t>
            </a:r>
            <a:r>
              <a:rPr lang="es-ES_tradnl" sz="2800" dirty="0">
                <a:solidFill>
                  <a:srgbClr val="0000FF"/>
                </a:solidFill>
              </a:rPr>
              <a:t>, ya que </a:t>
            </a:r>
            <a:r>
              <a:rPr lang="es-ES_tradnl" sz="2800" dirty="0" smtClean="0">
                <a:solidFill>
                  <a:srgbClr val="0000FF"/>
                </a:solidFill>
              </a:rPr>
              <a:t>ve al </a:t>
            </a:r>
            <a:r>
              <a:rPr lang="es-ES_tradnl" sz="2800" dirty="0">
                <a:solidFill>
                  <a:srgbClr val="0000FF"/>
                </a:solidFill>
              </a:rPr>
              <a:t>código deontológico más como una vía sancionadora que reguladora.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84" y="2770876"/>
            <a:ext cx="2576659" cy="35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4118"/>
            <a:ext cx="8229600" cy="4039460"/>
          </a:xfrm>
        </p:spPr>
        <p:txBody>
          <a:bodyPr>
            <a:normAutofit/>
          </a:bodyPr>
          <a:lstStyle/>
          <a:p>
            <a:pPr lvl="0"/>
            <a:r>
              <a:rPr lang="es-ES_tradnl" b="1" dirty="0" smtClean="0">
                <a:solidFill>
                  <a:srgbClr val="0000FF"/>
                </a:solidFill>
              </a:rPr>
              <a:t>la </a:t>
            </a:r>
            <a:r>
              <a:rPr lang="es-ES_tradnl" b="1" dirty="0">
                <a:solidFill>
                  <a:srgbClr val="0000FF"/>
                </a:solidFill>
              </a:rPr>
              <a:t>estructura social actual debe caminar hacia un mecanismo de regulación </a:t>
            </a:r>
            <a:r>
              <a:rPr lang="es-ES_tradnl" b="1" dirty="0" smtClean="0">
                <a:solidFill>
                  <a:srgbClr val="0000FF"/>
                </a:solidFill>
              </a:rPr>
              <a:t>compartida</a:t>
            </a:r>
          </a:p>
          <a:p>
            <a:pPr lvl="0"/>
            <a:r>
              <a:rPr lang="es-ES_tradnl" dirty="0" smtClean="0">
                <a:solidFill>
                  <a:srgbClr val="0000FF"/>
                </a:solidFill>
              </a:rPr>
              <a:t>colegios profesionales</a:t>
            </a:r>
          </a:p>
          <a:p>
            <a:pPr lvl="0"/>
            <a:r>
              <a:rPr lang="es-ES_tradnl" dirty="0" smtClean="0">
                <a:solidFill>
                  <a:srgbClr val="0000FF"/>
                </a:solidFill>
              </a:rPr>
              <a:t>Sociedades científicas  </a:t>
            </a:r>
            <a:r>
              <a:rPr lang="es-ES_tradnl" i="1" dirty="0" err="1" smtClean="0">
                <a:solidFill>
                  <a:srgbClr val="0000FF"/>
                </a:solidFill>
              </a:rPr>
              <a:t>auctoritas</a:t>
            </a:r>
            <a:r>
              <a:rPr lang="es-ES_tradnl" i="1" dirty="0">
                <a:solidFill>
                  <a:srgbClr val="0000FF"/>
                </a:solidFill>
              </a:rPr>
              <a:t>,</a:t>
            </a:r>
            <a:r>
              <a:rPr lang="es-ES_tradnl" dirty="0">
                <a:solidFill>
                  <a:srgbClr val="0000FF"/>
                </a:solidFill>
              </a:rPr>
              <a:t> </a:t>
            </a:r>
            <a:endParaRPr lang="es-ES_tradnl" dirty="0" smtClean="0">
              <a:solidFill>
                <a:srgbClr val="0000FF"/>
              </a:solidFill>
            </a:endParaRPr>
          </a:p>
          <a:p>
            <a:pPr lvl="0"/>
            <a:r>
              <a:rPr lang="es-ES_tradnl" dirty="0" smtClean="0">
                <a:solidFill>
                  <a:srgbClr val="0000FF"/>
                </a:solidFill>
              </a:rPr>
              <a:t>Administración: </a:t>
            </a:r>
            <a:r>
              <a:rPr lang="es-ES_tradnl" i="1" dirty="0" err="1" smtClean="0">
                <a:solidFill>
                  <a:srgbClr val="0000FF"/>
                </a:solidFill>
              </a:rPr>
              <a:t>potestas</a:t>
            </a:r>
            <a:endParaRPr lang="es-ES_tradnl" i="1" dirty="0">
              <a:solidFill>
                <a:srgbClr val="0000FF"/>
              </a:solidFill>
            </a:endParaRPr>
          </a:p>
          <a:p>
            <a:pPr lvl="0"/>
            <a:r>
              <a:rPr lang="es-ES_tradnl" dirty="0" smtClean="0">
                <a:solidFill>
                  <a:srgbClr val="0000FF"/>
                </a:solidFill>
              </a:rPr>
              <a:t>Esta </a:t>
            </a:r>
            <a:r>
              <a:rPr lang="es-ES_tradnl" dirty="0">
                <a:solidFill>
                  <a:srgbClr val="0000FF"/>
                </a:solidFill>
              </a:rPr>
              <a:t>delegación requiere de una supervisión continuada y es susceptible de ser retirada. </a:t>
            </a:r>
          </a:p>
          <a:p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1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36260" y="191991"/>
            <a:ext cx="8608723" cy="4696296"/>
          </a:xfrm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lvl="0"/>
            <a:r>
              <a:rPr lang="es-ES_tradnl" sz="2800" dirty="0" smtClean="0">
                <a:solidFill>
                  <a:srgbClr val="0000FF"/>
                </a:solidFill>
              </a:rPr>
              <a:t>La ciudadanía: utiliza </a:t>
            </a:r>
            <a:r>
              <a:rPr lang="es-ES_tradnl" sz="2800" dirty="0">
                <a:solidFill>
                  <a:srgbClr val="0000FF"/>
                </a:solidFill>
              </a:rPr>
              <a:t>en primera instancia la vía judicial en lugar de la </a:t>
            </a:r>
            <a:r>
              <a:rPr lang="es-ES_tradnl" sz="2800" dirty="0" smtClean="0">
                <a:solidFill>
                  <a:srgbClr val="0000FF"/>
                </a:solidFill>
              </a:rPr>
              <a:t>colegial porque:</a:t>
            </a:r>
            <a:endParaRPr lang="es-ES_tradnl" sz="2800" dirty="0">
              <a:solidFill>
                <a:srgbClr val="0000FF"/>
              </a:solidFill>
            </a:endParaRPr>
          </a:p>
          <a:p>
            <a:pPr lvl="1"/>
            <a:r>
              <a:rPr lang="es-ES_tradnl" dirty="0" smtClean="0">
                <a:solidFill>
                  <a:srgbClr val="0000FF"/>
                </a:solidFill>
              </a:rPr>
              <a:t>busca </a:t>
            </a:r>
            <a:r>
              <a:rPr lang="es-ES_tradnl" dirty="0">
                <a:solidFill>
                  <a:srgbClr val="0000FF"/>
                </a:solidFill>
              </a:rPr>
              <a:t>una reparación individual, principalmente económica, en lugar de incidir en la reparación de los fallos del control de calidad del sistema sanitario, </a:t>
            </a:r>
            <a:r>
              <a:rPr lang="es-ES" dirty="0">
                <a:solidFill>
                  <a:srgbClr val="0000FF"/>
                </a:solidFill>
              </a:rPr>
              <a:t>y en segundo lugar</a:t>
            </a:r>
            <a:r>
              <a:rPr lang="es-ES" dirty="0" smtClean="0">
                <a:solidFill>
                  <a:srgbClr val="0000FF"/>
                </a:solidFill>
              </a:rPr>
              <a:t>,</a:t>
            </a:r>
          </a:p>
          <a:p>
            <a:pPr lvl="1"/>
            <a:r>
              <a:rPr lang="es-ES" dirty="0" smtClean="0">
                <a:solidFill>
                  <a:srgbClr val="0000FF"/>
                </a:solidFill>
              </a:rPr>
              <a:t>  </a:t>
            </a:r>
            <a:r>
              <a:rPr lang="es-ES" b="1" dirty="0" smtClean="0">
                <a:solidFill>
                  <a:srgbClr val="0000FF"/>
                </a:solidFill>
              </a:rPr>
              <a:t>desconfía  de las </a:t>
            </a:r>
            <a:r>
              <a:rPr lang="es-ES" b="1" dirty="0">
                <a:solidFill>
                  <a:srgbClr val="0000FF"/>
                </a:solidFill>
              </a:rPr>
              <a:t>corporaciones profesionales</a:t>
            </a:r>
            <a:r>
              <a:rPr lang="es-ES" dirty="0">
                <a:solidFill>
                  <a:srgbClr val="0000FF"/>
                </a:solidFill>
              </a:rPr>
              <a:t>, aún no suficientemente saneadas de corporativismo, y en busca de una total transparencia</a:t>
            </a:r>
            <a:r>
              <a:rPr lang="es-ES" dirty="0" smtClean="0">
                <a:solidFill>
                  <a:srgbClr val="0000FF"/>
                </a:solidFill>
              </a:rPr>
              <a:t>.</a:t>
            </a:r>
            <a:endParaRPr lang="es-ES_tradnl" dirty="0">
              <a:solidFill>
                <a:srgbClr val="0000FF"/>
              </a:solidFill>
            </a:endParaRPr>
          </a:p>
          <a:p>
            <a:endParaRPr lang="es-ES" sz="2800" dirty="0">
              <a:solidFill>
                <a:srgbClr val="0000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07" y="5080273"/>
            <a:ext cx="2519887" cy="16640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156" y="4991663"/>
            <a:ext cx="3151844" cy="16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2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30358"/>
            <a:ext cx="8229600" cy="5595806"/>
          </a:xfrm>
        </p:spPr>
        <p:txBody>
          <a:bodyPr>
            <a:normAutofit lnSpcReduction="10000"/>
          </a:bodyPr>
          <a:lstStyle/>
          <a:p>
            <a:pPr lvl="0"/>
            <a:r>
              <a:rPr lang="es-ES_tradnl" dirty="0">
                <a:solidFill>
                  <a:srgbClr val="0000FF"/>
                </a:solidFill>
              </a:rPr>
              <a:t>La falta de confianza del gobierno/administración o de la ciudadanía en la actuación reguladora de las instituciones profesionales puede ser el origen de un conflicto en los procesos de regulación </a:t>
            </a:r>
            <a:r>
              <a:rPr lang="es-ES_tradnl" dirty="0" smtClean="0">
                <a:solidFill>
                  <a:srgbClr val="0000FF"/>
                </a:solidFill>
              </a:rPr>
              <a:t>compartida.</a:t>
            </a:r>
          </a:p>
          <a:p>
            <a:pPr lvl="0"/>
            <a:endParaRPr lang="es-ES_tradnl" b="1" dirty="0">
              <a:solidFill>
                <a:srgbClr val="0000FF"/>
              </a:solidFill>
            </a:endParaRPr>
          </a:p>
          <a:p>
            <a:pPr lvl="0"/>
            <a:r>
              <a:rPr lang="es-ES_tradnl" b="1" dirty="0" smtClean="0">
                <a:solidFill>
                  <a:srgbClr val="0000FF"/>
                </a:solidFill>
              </a:rPr>
              <a:t>Ante </a:t>
            </a:r>
            <a:r>
              <a:rPr lang="es-ES_tradnl" b="1" dirty="0">
                <a:solidFill>
                  <a:srgbClr val="0000FF"/>
                </a:solidFill>
              </a:rPr>
              <a:t>una crisis de falta de confianza la profesión debe</a:t>
            </a:r>
            <a:r>
              <a:rPr lang="es-ES_tradnl" dirty="0">
                <a:solidFill>
                  <a:srgbClr val="0000FF"/>
                </a:solidFill>
              </a:rPr>
              <a:t> plantear no sólo la mejora de su actuación sino fundamentalmente </a:t>
            </a:r>
            <a:r>
              <a:rPr lang="es-ES_tradnl" b="1" dirty="0">
                <a:solidFill>
                  <a:srgbClr val="0000FF"/>
                </a:solidFill>
              </a:rPr>
              <a:t>restablecer la confianza cuestionada</a:t>
            </a:r>
            <a:r>
              <a:rPr lang="es-ES_tradnl" dirty="0">
                <a:solidFill>
                  <a:srgbClr val="0000FF"/>
                </a:solidFill>
              </a:rPr>
              <a:t>.</a:t>
            </a:r>
          </a:p>
          <a:p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3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21005"/>
            <a:ext cx="8229600" cy="625262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s-ES_tradnl" dirty="0">
                <a:solidFill>
                  <a:srgbClr val="0000FF"/>
                </a:solidFill>
              </a:rPr>
              <a:t>Por parte del gobierno/administración y en base a ejercer su </a:t>
            </a:r>
            <a:r>
              <a:rPr lang="es-ES_tradnl" i="1" dirty="0" err="1">
                <a:solidFill>
                  <a:srgbClr val="0000FF"/>
                </a:solidFill>
              </a:rPr>
              <a:t>potestas</a:t>
            </a:r>
            <a:r>
              <a:rPr lang="es-ES_tradnl" dirty="0">
                <a:solidFill>
                  <a:srgbClr val="0000FF"/>
                </a:solidFill>
              </a:rPr>
              <a:t> debe exigir a las organizaciones </a:t>
            </a:r>
            <a:r>
              <a:rPr lang="es-ES_tradnl" dirty="0" smtClean="0">
                <a:solidFill>
                  <a:srgbClr val="0000FF"/>
                </a:solidFill>
              </a:rPr>
              <a:t>profesionales:</a:t>
            </a:r>
          </a:p>
          <a:p>
            <a:pPr lvl="0"/>
            <a:endParaRPr lang="es-ES_tradnl" dirty="0">
              <a:solidFill>
                <a:srgbClr val="0000FF"/>
              </a:solidFill>
            </a:endParaRPr>
          </a:p>
          <a:p>
            <a:r>
              <a:rPr lang="es-ES_tradnl" dirty="0" smtClean="0">
                <a:solidFill>
                  <a:srgbClr val="0000FF"/>
                </a:solidFill>
              </a:rPr>
              <a:t>el </a:t>
            </a:r>
            <a:r>
              <a:rPr lang="es-ES_tradnl" dirty="0">
                <a:solidFill>
                  <a:srgbClr val="0000FF"/>
                </a:solidFill>
              </a:rPr>
              <a:t>correcto ejercicio de su responsabilidad reguladora. </a:t>
            </a:r>
            <a:endParaRPr lang="es-ES_tradnl" dirty="0" smtClean="0">
              <a:solidFill>
                <a:srgbClr val="0000FF"/>
              </a:solidFill>
            </a:endParaRPr>
          </a:p>
          <a:p>
            <a:endParaRPr lang="es-ES_tradnl" dirty="0" smtClean="0">
              <a:solidFill>
                <a:srgbClr val="0000FF"/>
              </a:solidFill>
            </a:endParaRPr>
          </a:p>
          <a:p>
            <a:r>
              <a:rPr lang="es-ES_tradnl" dirty="0" smtClean="0">
                <a:solidFill>
                  <a:srgbClr val="0000FF"/>
                </a:solidFill>
              </a:rPr>
              <a:t>Cuando se incumplen las funciones </a:t>
            </a:r>
            <a:r>
              <a:rPr lang="es-ES_tradnl" dirty="0">
                <a:solidFill>
                  <a:srgbClr val="0000FF"/>
                </a:solidFill>
              </a:rPr>
              <a:t>reguladoras de las organizaciones </a:t>
            </a:r>
            <a:r>
              <a:rPr lang="es-ES_tradnl" dirty="0" smtClean="0">
                <a:solidFill>
                  <a:srgbClr val="0000FF"/>
                </a:solidFill>
              </a:rPr>
              <a:t>profesionales, podría sustituirse la </a:t>
            </a:r>
            <a:r>
              <a:rPr lang="es-ES_tradnl" dirty="0">
                <a:solidFill>
                  <a:srgbClr val="0000FF"/>
                </a:solidFill>
              </a:rPr>
              <a:t>vía profesional por </a:t>
            </a:r>
            <a:r>
              <a:rPr lang="es-ES_tradnl" b="1" dirty="0">
                <a:solidFill>
                  <a:srgbClr val="0000FF"/>
                </a:solidFill>
              </a:rPr>
              <a:t>la actuación reguladora directa del gobierno/administración </a:t>
            </a:r>
            <a:r>
              <a:rPr lang="es-ES_tradnl" b="1" dirty="0" smtClean="0">
                <a:solidFill>
                  <a:srgbClr val="0000FF"/>
                </a:solidFill>
              </a:rPr>
              <a:t>pero no </a:t>
            </a:r>
            <a:r>
              <a:rPr lang="es-ES_tradnl" b="1" dirty="0">
                <a:solidFill>
                  <a:srgbClr val="0000FF"/>
                </a:solidFill>
              </a:rPr>
              <a:t>debe ser la primera opción</a:t>
            </a:r>
            <a:r>
              <a:rPr lang="es-ES_tradnl" dirty="0">
                <a:solidFill>
                  <a:srgbClr val="0000FF"/>
                </a:solidFill>
              </a:rPr>
              <a:t> para revertir la situación</a:t>
            </a:r>
            <a:r>
              <a:rPr lang="es-ES_tradnl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s-ES_tradnl" dirty="0" smtClean="0">
                <a:solidFill>
                  <a:srgbClr val="0000FF"/>
                </a:solidFill>
              </a:rPr>
              <a:t> </a:t>
            </a:r>
          </a:p>
          <a:p>
            <a:r>
              <a:rPr lang="es-ES_tradnl" dirty="0" smtClean="0">
                <a:solidFill>
                  <a:srgbClr val="0000FF"/>
                </a:solidFill>
              </a:rPr>
              <a:t>Esta </a:t>
            </a:r>
            <a:r>
              <a:rPr lang="es-ES_tradnl" dirty="0">
                <a:solidFill>
                  <a:srgbClr val="0000FF"/>
                </a:solidFill>
              </a:rPr>
              <a:t>opción debería reservarse únicamente cuando quede probada la ineficacia de las organizaciones profesionales.</a:t>
            </a:r>
          </a:p>
          <a:p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640" y="209351"/>
            <a:ext cx="8875366" cy="591681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_tradnl" sz="2800" dirty="0">
                <a:solidFill>
                  <a:srgbClr val="0000FF"/>
                </a:solidFill>
              </a:rPr>
              <a:t>La visión internacional de </a:t>
            </a:r>
            <a:r>
              <a:rPr lang="es-ES_tradnl" sz="2800" b="1" dirty="0">
                <a:solidFill>
                  <a:srgbClr val="0000FF"/>
                </a:solidFill>
              </a:rPr>
              <a:t>los mecanismos de regulación de la profesión médica muestra tres características</a:t>
            </a:r>
            <a:r>
              <a:rPr lang="es-ES_tradnl" sz="2800" dirty="0" smtClean="0">
                <a:solidFill>
                  <a:srgbClr val="0000FF"/>
                </a:solidFill>
              </a:rPr>
              <a:t>:</a:t>
            </a:r>
          </a:p>
          <a:p>
            <a:pPr lvl="0"/>
            <a:endParaRPr lang="es-ES_tradnl" sz="28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s-ES_tradnl" sz="2400" dirty="0" smtClean="0">
                <a:solidFill>
                  <a:srgbClr val="0000FF"/>
                </a:solidFill>
              </a:rPr>
              <a:t> </a:t>
            </a:r>
            <a:r>
              <a:rPr lang="es-ES_tradnl" sz="2400" dirty="0">
                <a:solidFill>
                  <a:srgbClr val="0000FF"/>
                </a:solidFill>
              </a:rPr>
              <a:t>i) </a:t>
            </a:r>
            <a:r>
              <a:rPr lang="es-ES_tradnl" sz="2400" b="1" dirty="0">
                <a:solidFill>
                  <a:srgbClr val="0000FF"/>
                </a:solidFill>
              </a:rPr>
              <a:t>notables diferencias entre países</a:t>
            </a:r>
            <a:r>
              <a:rPr lang="es-ES_tradnl" sz="2400" dirty="0">
                <a:solidFill>
                  <a:srgbClr val="0000FF"/>
                </a:solidFill>
              </a:rPr>
              <a:t> explicables por las diferencias sociológicas, político/administrativas y en la organización de cada sistema sanitario</a:t>
            </a:r>
            <a:r>
              <a:rPr lang="es-ES_tradnl" sz="2400" dirty="0" smtClean="0">
                <a:solidFill>
                  <a:srgbClr val="0000FF"/>
                </a:solidFill>
              </a:rPr>
              <a:t>,</a:t>
            </a:r>
          </a:p>
          <a:p>
            <a:pPr lvl="0"/>
            <a:endParaRPr lang="es-ES_tradnl" sz="24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s-ES_tradnl" sz="2400" dirty="0" smtClean="0">
                <a:solidFill>
                  <a:srgbClr val="0000FF"/>
                </a:solidFill>
              </a:rPr>
              <a:t> </a:t>
            </a:r>
            <a:r>
              <a:rPr lang="es-ES_tradnl" sz="2400" dirty="0">
                <a:solidFill>
                  <a:srgbClr val="0000FF"/>
                </a:solidFill>
              </a:rPr>
              <a:t>ii) una </a:t>
            </a:r>
            <a:r>
              <a:rPr lang="es-ES_tradnl" sz="2400" b="1" dirty="0">
                <a:solidFill>
                  <a:srgbClr val="0000FF"/>
                </a:solidFill>
              </a:rPr>
              <a:t>creciente sensibilidad a potenciar los procesos de regulación</a:t>
            </a:r>
            <a:r>
              <a:rPr lang="es-ES_tradnl" sz="2400" dirty="0">
                <a:solidFill>
                  <a:srgbClr val="0000FF"/>
                </a:solidFill>
              </a:rPr>
              <a:t> de la profesión médica que desde los países anglosajones se ha ido extendiendo progresivamente a toda la comunidad médica mundial, </a:t>
            </a:r>
            <a:r>
              <a:rPr lang="es-ES_tradnl" sz="2400" dirty="0" smtClean="0">
                <a:solidFill>
                  <a:srgbClr val="0000FF"/>
                </a:solidFill>
              </a:rPr>
              <a:t>y</a:t>
            </a:r>
          </a:p>
          <a:p>
            <a:pPr lvl="0"/>
            <a:endParaRPr lang="es-ES_tradnl" sz="24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s-ES_tradnl" sz="2400" dirty="0" smtClean="0">
                <a:solidFill>
                  <a:srgbClr val="0000FF"/>
                </a:solidFill>
              </a:rPr>
              <a:t> </a:t>
            </a:r>
            <a:r>
              <a:rPr lang="es-ES_tradnl" sz="2400" dirty="0">
                <a:solidFill>
                  <a:srgbClr val="0000FF"/>
                </a:solidFill>
              </a:rPr>
              <a:t>iii) un </a:t>
            </a:r>
            <a:r>
              <a:rPr lang="es-ES_tradnl" sz="2400" b="1" dirty="0">
                <a:solidFill>
                  <a:srgbClr val="0000FF"/>
                </a:solidFill>
              </a:rPr>
              <a:t>balance en la participación del gobierno y los profesionales</a:t>
            </a:r>
            <a:r>
              <a:rPr lang="es-ES_tradnl" sz="2400" dirty="0">
                <a:solidFill>
                  <a:srgbClr val="0000FF"/>
                </a:solidFill>
              </a:rPr>
              <a:t> en los procesos de regulación profesional en el que los primeros (gobierno/administración) conocen y garantizan el buen hacer de los procesos que implementan segundos (los profesionales)</a:t>
            </a:r>
            <a:r>
              <a:rPr lang="es-ES_tradnl" sz="2400" dirty="0" smtClean="0">
                <a:solidFill>
                  <a:srgbClr val="0000FF"/>
                </a:solidFill>
              </a:rPr>
              <a:t>.</a:t>
            </a:r>
            <a:r>
              <a:rPr lang="es-ES_tradnl" sz="2400" dirty="0">
                <a:solidFill>
                  <a:srgbClr val="0000FF"/>
                </a:solidFill>
              </a:rPr>
              <a:t> </a:t>
            </a:r>
          </a:p>
          <a:p>
            <a:endParaRPr lang="es-E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4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60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s-ES" sz="6000" b="1" dirty="0" smtClean="0">
                <a:solidFill>
                  <a:srgbClr val="0000FF"/>
                </a:solidFill>
              </a:rPr>
              <a:t>CONCLUSIONES</a:t>
            </a:r>
            <a:endParaRPr lang="es-ES" sz="6000" b="1" dirty="0">
              <a:solidFill>
                <a:srgbClr val="0000FF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51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s-ES_tradnl" sz="3600" b="1" dirty="0" smtClean="0">
                <a:solidFill>
                  <a:srgbClr val="0000FF"/>
                </a:solidFill>
              </a:rPr>
              <a:t>La recertificación </a:t>
            </a:r>
            <a:r>
              <a:rPr lang="es-ES_tradnl" sz="3600" b="1" dirty="0">
                <a:solidFill>
                  <a:srgbClr val="0000FF"/>
                </a:solidFill>
              </a:rPr>
              <a:t>de los profesionales tiene tres beneficiarios </a:t>
            </a:r>
            <a:r>
              <a:rPr lang="es-ES_tradnl" sz="3600" b="1" dirty="0" smtClean="0">
                <a:solidFill>
                  <a:srgbClr val="0000FF"/>
                </a:solidFill>
              </a:rPr>
              <a:t>diferentes</a:t>
            </a:r>
            <a:endParaRPr lang="es-ES" sz="3600" b="1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4116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Pacientes: </a:t>
            </a:r>
            <a:r>
              <a:rPr lang="es-ES_tradnl" b="1" dirty="0">
                <a:solidFill>
                  <a:srgbClr val="0000FF"/>
                </a:solidFill>
              </a:rPr>
              <a:t>un médico recertificado representa una garantía de calidad. </a:t>
            </a:r>
            <a:endParaRPr lang="es-ES_tradnl" b="1" dirty="0" smtClean="0">
              <a:solidFill>
                <a:srgbClr val="0000FF"/>
              </a:solidFill>
            </a:endParaRPr>
          </a:p>
          <a:p>
            <a:endParaRPr lang="es-ES_tradnl" b="1" dirty="0">
              <a:solidFill>
                <a:srgbClr val="0000FF"/>
              </a:solidFill>
            </a:endParaRPr>
          </a:p>
          <a:p>
            <a:r>
              <a:rPr lang="es-ES_tradnl" b="1" dirty="0" smtClean="0">
                <a:solidFill>
                  <a:srgbClr val="0000FF"/>
                </a:solidFill>
              </a:rPr>
              <a:t>Profesionales: tienen una </a:t>
            </a:r>
            <a:r>
              <a:rPr lang="es-ES_tradnl" b="1" dirty="0">
                <a:solidFill>
                  <a:srgbClr val="0000FF"/>
                </a:solidFill>
              </a:rPr>
              <a:t>credencial que les proporciona tranquilidad y seguridad de que su formación y su competencia es la adecuada para atender de la mejor manera posible a los pacientes </a:t>
            </a:r>
            <a:endParaRPr lang="es-ES_tradnl" b="1" dirty="0" smtClean="0">
              <a:solidFill>
                <a:srgbClr val="0000FF"/>
              </a:solidFill>
            </a:endParaRPr>
          </a:p>
          <a:p>
            <a:endParaRPr lang="es-ES_tradnl" b="1" dirty="0" smtClean="0">
              <a:solidFill>
                <a:srgbClr val="0000FF"/>
              </a:solidFill>
            </a:endParaRPr>
          </a:p>
          <a:p>
            <a:r>
              <a:rPr lang="es-ES_tradnl" b="1" dirty="0">
                <a:solidFill>
                  <a:srgbClr val="0000FF"/>
                </a:solidFill>
              </a:rPr>
              <a:t>A</a:t>
            </a:r>
            <a:r>
              <a:rPr lang="es-ES_tradnl" b="1" dirty="0" smtClean="0">
                <a:solidFill>
                  <a:srgbClr val="0000FF"/>
                </a:solidFill>
              </a:rPr>
              <a:t>dministración sanitaria: le permite </a:t>
            </a:r>
            <a:r>
              <a:rPr lang="es-ES_tradnl" b="1" dirty="0">
                <a:solidFill>
                  <a:srgbClr val="0000FF"/>
                </a:solidFill>
              </a:rPr>
              <a:t>a ésta informar a la ciudadanía, de forma transparente, de que se preocupa de la calidad de los profesionales del sistema sanitario. </a:t>
            </a:r>
            <a:endParaRPr lang="es-E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6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Rectángulo"/>
          <p:cNvSpPr>
            <a:spLocks noChangeArrowheads="1"/>
          </p:cNvSpPr>
          <p:nvPr/>
        </p:nvSpPr>
        <p:spPr bwMode="auto">
          <a:xfrm>
            <a:off x="101600" y="-41275"/>
            <a:ext cx="81835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0000FF"/>
                </a:solidFill>
                <a:cs typeface="Verdana" charset="0"/>
              </a:rPr>
              <a:t>¿Qué caracteriza una profesión en contraposición a otras ocupaciones?</a:t>
            </a:r>
          </a:p>
          <a:p>
            <a:endParaRPr lang="es-ES_tradnl" sz="3200" b="1" dirty="0">
              <a:solidFill>
                <a:srgbClr val="0000FF"/>
              </a:solidFill>
              <a:cs typeface="Verdana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1600" y="1217613"/>
            <a:ext cx="8953500" cy="449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Wingdings" charset="2"/>
              <a:buChar char="q"/>
              <a:defRPr/>
            </a:pPr>
            <a:r>
              <a:rPr lang="es-ES_tradnl" sz="2400" dirty="0" smtClean="0">
                <a:solidFill>
                  <a:srgbClr val="0000FF"/>
                </a:solidFill>
                <a:ea typeface="Verdana" pitchFamily="34" charset="0"/>
                <a:cs typeface="Verdana" pitchFamily="34" charset="0"/>
              </a:rPr>
              <a:t> Conocimiento específico de nivel superior (U)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Wingdings" charset="2"/>
              <a:buChar char="q"/>
              <a:defRPr/>
            </a:pPr>
            <a:r>
              <a:rPr lang="es-ES_tradnl" sz="2400" dirty="0" smtClean="0">
                <a:solidFill>
                  <a:srgbClr val="0000FF"/>
                </a:solidFill>
                <a:ea typeface="Verdana" pitchFamily="34" charset="0"/>
                <a:cs typeface="Verdana" pitchFamily="34" charset="0"/>
              </a:rPr>
              <a:t> Sentimiento y estructura de corporación (Col). 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Wingdings" charset="2"/>
              <a:buChar char="q"/>
              <a:defRPr/>
            </a:pPr>
            <a:r>
              <a:rPr lang="es-ES_tradnl" sz="2400" dirty="0" smtClean="0">
                <a:solidFill>
                  <a:srgbClr val="0000FF"/>
                </a:solidFill>
                <a:ea typeface="Verdana" pitchFamily="34" charset="0"/>
                <a:cs typeface="Verdana" pitchFamily="34" charset="0"/>
              </a:rPr>
              <a:t>Búsqueda de la excelencia (FC)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Wingdings" charset="2"/>
              <a:buChar char="q"/>
              <a:defRPr/>
            </a:pPr>
            <a:r>
              <a:rPr lang="es-ES_tradnl" sz="2400" dirty="0" smtClean="0">
                <a:solidFill>
                  <a:srgbClr val="0000FF"/>
                </a:solidFill>
                <a:ea typeface="Verdana" pitchFamily="34" charset="0"/>
                <a:cs typeface="Verdana" pitchFamily="34" charset="0"/>
              </a:rPr>
              <a:t> Auto exigencia ética</a:t>
            </a:r>
          </a:p>
          <a:p>
            <a:pPr marL="1257300" lvl="2" indent="-342900">
              <a:lnSpc>
                <a:spcPct val="150000"/>
              </a:lnSpc>
              <a:buClr>
                <a:schemeClr val="accent1"/>
              </a:buClr>
              <a:buFont typeface="Wingdings" charset="2"/>
              <a:buChar char="q"/>
              <a:defRPr/>
            </a:pPr>
            <a:r>
              <a:rPr lang="es-ES_tradnl" sz="2400" dirty="0" smtClean="0">
                <a:solidFill>
                  <a:srgbClr val="0000FF"/>
                </a:solidFill>
                <a:ea typeface="Verdana" pitchFamily="34" charset="0"/>
                <a:cs typeface="Verdana" pitchFamily="34" charset="0"/>
              </a:rPr>
              <a:t>	espíritu de servicio: beneficio del paciente sobre el propio</a:t>
            </a:r>
          </a:p>
          <a:p>
            <a:pPr marL="1257300" lvl="2" indent="-342900">
              <a:lnSpc>
                <a:spcPct val="150000"/>
              </a:lnSpc>
              <a:buClr>
                <a:schemeClr val="accent1"/>
              </a:buClr>
              <a:buFont typeface="Wingdings" charset="2"/>
              <a:buChar char="q"/>
              <a:defRPr/>
            </a:pPr>
            <a:r>
              <a:rPr lang="es-ES_tradnl" sz="2400" dirty="0" smtClean="0">
                <a:solidFill>
                  <a:srgbClr val="0000FF"/>
                </a:solidFill>
                <a:ea typeface="Verdana" pitchFamily="34" charset="0"/>
                <a:cs typeface="Verdana" pitchFamily="34" charset="0"/>
              </a:rPr>
              <a:t>código deontológico</a:t>
            </a:r>
          </a:p>
          <a:p>
            <a:pPr marL="457200" indent="-457200">
              <a:lnSpc>
                <a:spcPct val="150000"/>
              </a:lnSpc>
              <a:buClr>
                <a:srgbClr val="3366FF"/>
              </a:buClr>
              <a:buFont typeface="Wingdings" charset="2"/>
              <a:buChar char="q"/>
              <a:defRPr/>
            </a:pPr>
            <a:r>
              <a:rPr lang="es-ES_tradnl" sz="2400" dirty="0" smtClean="0">
                <a:solidFill>
                  <a:srgbClr val="0000FF"/>
                </a:solidFill>
                <a:ea typeface="Verdana" pitchFamily="34" charset="0"/>
                <a:cs typeface="Verdana" pitchFamily="34" charset="0"/>
              </a:rPr>
              <a:t> Autorregulación</a:t>
            </a:r>
          </a:p>
          <a:p>
            <a:pPr marL="457200" indent="-457200">
              <a:lnSpc>
                <a:spcPct val="150000"/>
              </a:lnSpc>
              <a:buClr>
                <a:srgbClr val="3366FF"/>
              </a:buClr>
              <a:buFont typeface="Wingdings" charset="2"/>
              <a:buChar char="q"/>
              <a:defRPr/>
            </a:pPr>
            <a:r>
              <a:rPr lang="es-ES_tradnl" sz="2400" dirty="0" smtClean="0">
                <a:solidFill>
                  <a:srgbClr val="0000FF"/>
                </a:solidFill>
                <a:ea typeface="Verdana" pitchFamily="34" charset="0"/>
                <a:cs typeface="Verdana" pitchFamily="34" charset="0"/>
              </a:rPr>
              <a:t> Reconocimiento social </a:t>
            </a:r>
            <a:endParaRPr lang="es-ES_tradnl" sz="2400" dirty="0">
              <a:solidFill>
                <a:srgbClr val="0000FF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9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5498"/>
            <a:ext cx="8229600" cy="5862990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0000FF"/>
                </a:solidFill>
              </a:rPr>
              <a:t>LA RECERTIFICACIÓN </a:t>
            </a:r>
            <a:r>
              <a:rPr lang="es-ES" sz="6000" b="1" dirty="0" smtClean="0">
                <a:solidFill>
                  <a:srgbClr val="0000FF"/>
                </a:solidFill>
              </a:rPr>
              <a:t>NO</a:t>
            </a:r>
            <a:r>
              <a:rPr lang="es-ES" b="1" dirty="0" smtClean="0">
                <a:solidFill>
                  <a:srgbClr val="0000FF"/>
                </a:solidFill>
              </a:rPr>
              <a:t> ES</a:t>
            </a:r>
            <a:endParaRPr lang="es-ES" sz="4400" b="1" dirty="0" smtClean="0">
              <a:solidFill>
                <a:srgbClr val="0000FF"/>
              </a:solidFill>
            </a:endParaRPr>
          </a:p>
          <a:p>
            <a:r>
              <a:rPr lang="es-ES" dirty="0" smtClean="0">
                <a:solidFill>
                  <a:srgbClr val="0000FF"/>
                </a:solidFill>
              </a:rPr>
              <a:t>un </a:t>
            </a:r>
            <a:r>
              <a:rPr lang="es-ES" dirty="0">
                <a:solidFill>
                  <a:srgbClr val="0000FF"/>
                </a:solidFill>
              </a:rPr>
              <a:t>examen, </a:t>
            </a:r>
            <a:endParaRPr lang="es-ES" dirty="0" smtClean="0">
              <a:solidFill>
                <a:srgbClr val="0000FF"/>
              </a:solidFill>
            </a:endParaRPr>
          </a:p>
          <a:p>
            <a:r>
              <a:rPr lang="es-ES" dirty="0" smtClean="0">
                <a:solidFill>
                  <a:srgbClr val="0000FF"/>
                </a:solidFill>
              </a:rPr>
              <a:t>un </a:t>
            </a:r>
            <a:r>
              <a:rPr lang="es-ES" dirty="0">
                <a:solidFill>
                  <a:srgbClr val="0000FF"/>
                </a:solidFill>
              </a:rPr>
              <a:t>nuevo obstáculo que el médico deberá sortear a lo largo de su profesión. </a:t>
            </a:r>
            <a:endParaRPr lang="es-E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s-E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00FF"/>
                </a:solidFill>
              </a:rPr>
              <a:t>LA RECERTIFICACIÓN </a:t>
            </a:r>
            <a:r>
              <a:rPr lang="es-ES" sz="6000" b="1" dirty="0" smtClean="0">
                <a:solidFill>
                  <a:srgbClr val="0000FF"/>
                </a:solidFill>
              </a:rPr>
              <a:t>ES</a:t>
            </a:r>
            <a:r>
              <a:rPr lang="es-ES" b="1" dirty="0" smtClean="0">
                <a:solidFill>
                  <a:srgbClr val="0000FF"/>
                </a:solidFill>
              </a:rPr>
              <a:t> : </a:t>
            </a:r>
            <a:r>
              <a:rPr lang="es-ES" dirty="0" smtClean="0">
                <a:solidFill>
                  <a:srgbClr val="0000FF"/>
                </a:solidFill>
              </a:rPr>
              <a:t>un </a:t>
            </a:r>
            <a:r>
              <a:rPr lang="es-ES" dirty="0">
                <a:solidFill>
                  <a:srgbClr val="0000FF"/>
                </a:solidFill>
              </a:rPr>
              <a:t>sistema de señalizaciones que facilite el camino de los profesionales, para que su formación y competencia esté en sintonía con las necesidades de la ciudadanía.</a:t>
            </a:r>
            <a:endParaRPr lang="es-ES_tradnl" dirty="0">
              <a:solidFill>
                <a:srgbClr val="0000FF"/>
              </a:solidFill>
            </a:endParaRPr>
          </a:p>
          <a:p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6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1494" y="398740"/>
            <a:ext cx="8465306" cy="5892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0000FF"/>
                </a:solidFill>
              </a:rPr>
              <a:t>Administración </a:t>
            </a:r>
            <a:r>
              <a:rPr lang="es-ES" b="1" dirty="0">
                <a:solidFill>
                  <a:srgbClr val="0000FF"/>
                </a:solidFill>
              </a:rPr>
              <a:t>y mundo profesional, </a:t>
            </a:r>
            <a:r>
              <a:rPr lang="es-ES" b="1" dirty="0" smtClean="0">
                <a:solidFill>
                  <a:srgbClr val="0000FF"/>
                </a:solidFill>
              </a:rPr>
              <a:t>deben: 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balancear </a:t>
            </a:r>
            <a:r>
              <a:rPr lang="es-ES" dirty="0">
                <a:solidFill>
                  <a:srgbClr val="0000FF"/>
                </a:solidFill>
              </a:rPr>
              <a:t>sus intereses y responsabilidades poniendo en el fiel de la balanza no su propio interés sino el de la ciudadanía. </a:t>
            </a:r>
            <a:endParaRPr lang="es-ES" dirty="0" smtClean="0">
              <a:solidFill>
                <a:srgbClr val="0000FF"/>
              </a:solidFill>
            </a:endParaRPr>
          </a:p>
          <a:p>
            <a:r>
              <a:rPr lang="es-ES" dirty="0" smtClean="0">
                <a:solidFill>
                  <a:srgbClr val="0000FF"/>
                </a:solidFill>
              </a:rPr>
              <a:t>Avanzar hacia </a:t>
            </a:r>
            <a:r>
              <a:rPr lang="es-ES" dirty="0">
                <a:solidFill>
                  <a:srgbClr val="0000FF"/>
                </a:solidFill>
              </a:rPr>
              <a:t>fórmulas de regulación compartida o </a:t>
            </a:r>
            <a:r>
              <a:rPr lang="es-ES" dirty="0" err="1">
                <a:solidFill>
                  <a:srgbClr val="0000FF"/>
                </a:solidFill>
              </a:rPr>
              <a:t>co</a:t>
            </a:r>
            <a:r>
              <a:rPr lang="es-ES" dirty="0">
                <a:solidFill>
                  <a:srgbClr val="0000FF"/>
                </a:solidFill>
              </a:rPr>
              <a:t>-regulación. </a:t>
            </a:r>
            <a:endParaRPr lang="es-ES" dirty="0" smtClean="0">
              <a:solidFill>
                <a:srgbClr val="0000FF"/>
              </a:solidFill>
            </a:endParaRPr>
          </a:p>
          <a:p>
            <a:r>
              <a:rPr lang="es-ES" dirty="0" smtClean="0">
                <a:solidFill>
                  <a:srgbClr val="0000FF"/>
                </a:solidFill>
              </a:rPr>
              <a:t>Establecer sinergias </a:t>
            </a:r>
            <a:r>
              <a:rPr lang="es-ES" dirty="0">
                <a:solidFill>
                  <a:srgbClr val="0000FF"/>
                </a:solidFill>
              </a:rPr>
              <a:t>que permitan alcanzar más y mejores objetivos, en menor periodo de tiempo, con mayor aceptación de las partes y especialmente con mayor beneficio para la ciudadanía</a:t>
            </a:r>
            <a:r>
              <a:rPr lang="es-ES" dirty="0" smtClean="0">
                <a:solidFill>
                  <a:srgbClr val="0000FF"/>
                </a:solidFill>
              </a:rPr>
              <a:t>.</a:t>
            </a:r>
          </a:p>
          <a:p>
            <a:endParaRPr lang="es-ES_tradnl" dirty="0">
              <a:solidFill>
                <a:srgbClr val="0000FF"/>
              </a:solidFill>
            </a:endParaRPr>
          </a:p>
          <a:p>
            <a:endParaRPr lang="es-E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61327"/>
            <a:ext cx="8229600" cy="3642524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rgbClr val="0000FF"/>
                </a:solidFill>
              </a:rPr>
              <a:t>El concepto de regulación compartida -entre las estructuras profesionales y las administraciones sanitarias-, no pueden importarse de otros países dado que cada país tiene estructuras administrativas diferentes, sistemas sanitarios con características propias y organizaciones profesionales desiguales.</a:t>
            </a:r>
          </a:p>
        </p:txBody>
      </p:sp>
    </p:spTree>
    <p:extLst>
      <p:ext uri="{BB962C8B-B14F-4D97-AF65-F5344CB8AC3E}">
        <p14:creationId xmlns:p14="http://schemas.microsoft.com/office/powerpoint/2010/main" val="197063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8613" y="2154608"/>
            <a:ext cx="7772400" cy="984555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0000FF"/>
                </a:solidFill>
              </a:rPr>
              <a:t>Regulación de la profesión médica en diversos países</a:t>
            </a:r>
            <a:br>
              <a:rPr lang="es-ES" sz="3600" b="1" dirty="0" smtClean="0">
                <a:solidFill>
                  <a:srgbClr val="0000FF"/>
                </a:solidFill>
              </a:rPr>
            </a:br>
            <a:endParaRPr lang="en-GB" sz="3600" b="1" dirty="0" smtClean="0">
              <a:solidFill>
                <a:srgbClr val="0000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00FF"/>
                </a:solidFill>
                <a:latin typeface="Verdana"/>
                <a:cs typeface="Verdana"/>
              </a:rPr>
              <a:t>J. Palés</a:t>
            </a:r>
          </a:p>
          <a:p>
            <a:r>
              <a:rPr lang="es-ES" sz="2800" b="1" dirty="0" smtClean="0">
                <a:solidFill>
                  <a:srgbClr val="0000FF"/>
                </a:solidFill>
                <a:latin typeface="Verdana"/>
                <a:cs typeface="Verdana"/>
              </a:rPr>
              <a:t>Facultad de Medicina Universidad de Barcelona</a:t>
            </a:r>
            <a:endParaRPr lang="es-ES" sz="2800" b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233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73" y="5771167"/>
            <a:ext cx="3255547" cy="87899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 rot="2497931">
            <a:off x="2895881" y="700610"/>
            <a:ext cx="3800120" cy="560263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/>
              <a:t>TO BE CONTINUED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103069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5531" y="180016"/>
            <a:ext cx="6242554" cy="5909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700" b="1" dirty="0">
                <a:solidFill>
                  <a:srgbClr val="0000FF"/>
                </a:solidFill>
              </a:rPr>
              <a:t>Entre el médico y el paciente</a:t>
            </a:r>
            <a:r>
              <a:rPr lang="es-ES_tradnl" sz="2700" dirty="0">
                <a:solidFill>
                  <a:srgbClr val="0000FF"/>
                </a:solidFill>
              </a:rPr>
              <a:t>, </a:t>
            </a:r>
            <a:r>
              <a:rPr lang="es-ES_tradnl" sz="2700" b="1" dirty="0" smtClean="0">
                <a:solidFill>
                  <a:srgbClr val="0000FF"/>
                </a:solidFill>
              </a:rPr>
              <a:t>se </a:t>
            </a:r>
            <a:r>
              <a:rPr lang="es-ES_tradnl" sz="2700" b="1" dirty="0">
                <a:solidFill>
                  <a:srgbClr val="0000FF"/>
                </a:solidFill>
              </a:rPr>
              <a:t>establece un acuerdo tácito, un contrato social</a:t>
            </a:r>
            <a:r>
              <a:rPr lang="es-ES_tradnl" sz="2700" dirty="0">
                <a:solidFill>
                  <a:srgbClr val="0000FF"/>
                </a:solidFill>
              </a:rPr>
              <a:t>. </a:t>
            </a:r>
            <a:endParaRPr lang="es-ES_tradnl" sz="2700" dirty="0" smtClean="0">
              <a:solidFill>
                <a:srgbClr val="0000FF"/>
              </a:solidFill>
            </a:endParaRPr>
          </a:p>
          <a:p>
            <a:pPr lvl="0"/>
            <a:endParaRPr lang="es-ES_tradnl" sz="2700" dirty="0">
              <a:solidFill>
                <a:srgbClr val="0000FF"/>
              </a:solidFill>
            </a:endParaRPr>
          </a:p>
          <a:p>
            <a:pPr lvl="0"/>
            <a:r>
              <a:rPr lang="es-ES_tradnl" sz="2700" dirty="0" smtClean="0">
                <a:solidFill>
                  <a:srgbClr val="0000FF"/>
                </a:solidFill>
              </a:rPr>
              <a:t>Una </a:t>
            </a:r>
            <a:r>
              <a:rPr lang="es-ES_tradnl" sz="2700" dirty="0">
                <a:solidFill>
                  <a:srgbClr val="0000FF"/>
                </a:solidFill>
              </a:rPr>
              <a:t>de las partes proporciona </a:t>
            </a:r>
            <a:r>
              <a:rPr lang="es-ES_tradnl" sz="2700" b="1" dirty="0">
                <a:solidFill>
                  <a:srgbClr val="0000FF"/>
                </a:solidFill>
              </a:rPr>
              <a:t>atención a la salud de las personas con compromiso ético y competencia garantizada y</a:t>
            </a:r>
            <a:r>
              <a:rPr lang="es-ES_tradnl" sz="2700" dirty="0">
                <a:solidFill>
                  <a:srgbClr val="0000FF"/>
                </a:solidFill>
              </a:rPr>
              <a:t>, en contrapartida, </a:t>
            </a:r>
            <a:endParaRPr lang="es-ES_tradnl" sz="2700" dirty="0" smtClean="0">
              <a:solidFill>
                <a:srgbClr val="0000FF"/>
              </a:solidFill>
            </a:endParaRPr>
          </a:p>
          <a:p>
            <a:pPr lvl="0"/>
            <a:endParaRPr lang="es-ES_tradnl" sz="2700" dirty="0" smtClean="0">
              <a:solidFill>
                <a:srgbClr val="0000FF"/>
              </a:solidFill>
            </a:endParaRPr>
          </a:p>
          <a:p>
            <a:pPr lvl="0"/>
            <a:r>
              <a:rPr lang="es-ES_tradnl" sz="2700" dirty="0" smtClean="0">
                <a:solidFill>
                  <a:srgbClr val="0000FF"/>
                </a:solidFill>
              </a:rPr>
              <a:t>la </a:t>
            </a:r>
            <a:r>
              <a:rPr lang="es-ES_tradnl" sz="2700" dirty="0">
                <a:solidFill>
                  <a:srgbClr val="0000FF"/>
                </a:solidFill>
              </a:rPr>
              <a:t>otra parte otorga a la profesión médica </a:t>
            </a:r>
            <a:r>
              <a:rPr lang="es-ES_tradnl" sz="2700" b="1" dirty="0">
                <a:solidFill>
                  <a:srgbClr val="0000FF"/>
                </a:solidFill>
              </a:rPr>
              <a:t>estatus social y capacidad de participar en su regulación profesional</a:t>
            </a:r>
            <a:r>
              <a:rPr lang="es-ES_tradnl" sz="2700" dirty="0">
                <a:solidFill>
                  <a:srgbClr val="0000FF"/>
                </a:solidFill>
              </a:rPr>
              <a:t>. Como en todo contrato se establecen contrapartidas de modo que a cada bien le corresponde su justiprecio sin dar lugar a privilegios.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085" y="1123083"/>
            <a:ext cx="2512215" cy="330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4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9325" y="185570"/>
            <a:ext cx="607920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800" b="1" dirty="0" smtClean="0">
                <a:solidFill>
                  <a:srgbClr val="0000FF"/>
                </a:solidFill>
              </a:rPr>
              <a:t>Riesgo de ruptura del contrato por los  </a:t>
            </a:r>
            <a:r>
              <a:rPr lang="es-ES_tradnl" sz="2800" b="1" dirty="0">
                <a:solidFill>
                  <a:srgbClr val="0000FF"/>
                </a:solidFill>
              </a:rPr>
              <a:t>cambios sociales</a:t>
            </a:r>
            <a:r>
              <a:rPr lang="es-ES_tradnl" sz="2800" dirty="0">
                <a:solidFill>
                  <a:srgbClr val="0000FF"/>
                </a:solidFill>
              </a:rPr>
              <a:t> de las últimas </a:t>
            </a:r>
            <a:r>
              <a:rPr lang="es-ES_tradnl" sz="2800" dirty="0" smtClean="0">
                <a:solidFill>
                  <a:srgbClr val="0000FF"/>
                </a:solidFill>
              </a:rPr>
              <a:t>décadas. </a:t>
            </a:r>
          </a:p>
          <a:p>
            <a:pPr lvl="0"/>
            <a:endParaRPr lang="es-ES_tradnl" sz="2800" dirty="0">
              <a:solidFill>
                <a:srgbClr val="0000FF"/>
              </a:solidFill>
            </a:endParaRPr>
          </a:p>
          <a:p>
            <a:pPr lvl="0"/>
            <a:r>
              <a:rPr lang="es-ES_tradnl" sz="2800" dirty="0" smtClean="0">
                <a:solidFill>
                  <a:srgbClr val="0000FF"/>
                </a:solidFill>
              </a:rPr>
              <a:t>Los </a:t>
            </a:r>
            <a:r>
              <a:rPr lang="es-ES_tradnl" sz="2800" dirty="0">
                <a:solidFill>
                  <a:srgbClr val="0000FF"/>
                </a:solidFill>
              </a:rPr>
              <a:t>países anglosajones, en especial </a:t>
            </a:r>
            <a:r>
              <a:rPr lang="es-ES_tradnl" sz="2800" dirty="0" smtClean="0">
                <a:solidFill>
                  <a:srgbClr val="0000FF"/>
                </a:solidFill>
              </a:rPr>
              <a:t>EEUU, </a:t>
            </a:r>
            <a:r>
              <a:rPr lang="es-ES_tradnl" sz="2800" dirty="0">
                <a:solidFill>
                  <a:srgbClr val="0000FF"/>
                </a:solidFill>
              </a:rPr>
              <a:t>Canadá y </a:t>
            </a:r>
            <a:r>
              <a:rPr lang="es-ES_tradnl" sz="2800" dirty="0" smtClean="0">
                <a:solidFill>
                  <a:srgbClr val="0000FF"/>
                </a:solidFill>
              </a:rPr>
              <a:t>Reino </a:t>
            </a:r>
            <a:r>
              <a:rPr lang="es-ES_tradnl" sz="2800" dirty="0">
                <a:solidFill>
                  <a:srgbClr val="0000FF"/>
                </a:solidFill>
              </a:rPr>
              <a:t>Unido, conscientes de este riesgo, han desarrollado estrategias para reformular este contrato y han impulsado el desarrollo del “</a:t>
            </a:r>
            <a:r>
              <a:rPr lang="es-ES_tradnl" sz="2800" b="1" i="1" dirty="0">
                <a:solidFill>
                  <a:srgbClr val="0000FF"/>
                </a:solidFill>
              </a:rPr>
              <a:t>Profesionalismo médico</a:t>
            </a:r>
            <a:r>
              <a:rPr lang="es-ES_tradnl" sz="2800" dirty="0">
                <a:solidFill>
                  <a:srgbClr val="0000FF"/>
                </a:solidFill>
              </a:rPr>
              <a:t>”. </a:t>
            </a:r>
            <a:endParaRPr lang="es-ES_tradnl" sz="2800" dirty="0" smtClean="0">
              <a:solidFill>
                <a:srgbClr val="0000FF"/>
              </a:solidFill>
            </a:endParaRPr>
          </a:p>
          <a:p>
            <a:pPr lvl="0"/>
            <a:endParaRPr lang="es-ES_tradnl" sz="2800" b="1" dirty="0">
              <a:solidFill>
                <a:srgbClr val="0000FF"/>
              </a:solidFill>
            </a:endParaRPr>
          </a:p>
          <a:p>
            <a:pPr lvl="0"/>
            <a:r>
              <a:rPr lang="es-ES_tradnl" sz="2800" b="1" dirty="0" smtClean="0">
                <a:solidFill>
                  <a:srgbClr val="0000FF"/>
                </a:solidFill>
              </a:rPr>
              <a:t>Conjunto </a:t>
            </a:r>
            <a:r>
              <a:rPr lang="es-ES_tradnl" sz="2800" b="1" dirty="0">
                <a:solidFill>
                  <a:srgbClr val="0000FF"/>
                </a:solidFill>
              </a:rPr>
              <a:t>de valores, conductas y relaciones que sustentan la confianza de la sociedad en la profesión médica</a:t>
            </a:r>
            <a:r>
              <a:rPr lang="es-ES_tradnl" sz="2800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2369">
            <a:off x="-42985" y="1348353"/>
            <a:ext cx="9144000" cy="47105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85" y="1123083"/>
            <a:ext cx="2512215" cy="3307388"/>
          </a:xfrm>
          <a:prstGeom prst="rect">
            <a:avLst/>
          </a:prstGeom>
        </p:spPr>
      </p:pic>
      <p:sp>
        <p:nvSpPr>
          <p:cNvPr id="5" name="Rayo 4"/>
          <p:cNvSpPr/>
          <p:nvPr/>
        </p:nvSpPr>
        <p:spPr>
          <a:xfrm rot="5400000">
            <a:off x="5654668" y="2274940"/>
            <a:ext cx="3751132" cy="1150659"/>
          </a:xfrm>
          <a:prstGeom prst="lightningBol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37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0064" y="130773"/>
            <a:ext cx="5121478" cy="609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600" b="1" i="1" dirty="0" err="1" smtClean="0">
                <a:solidFill>
                  <a:srgbClr val="0000FF"/>
                </a:solidFill>
              </a:rPr>
              <a:t>Physician</a:t>
            </a:r>
            <a:r>
              <a:rPr lang="es-ES_tradnl" sz="2600" b="1" i="1" dirty="0" smtClean="0">
                <a:solidFill>
                  <a:srgbClr val="0000FF"/>
                </a:solidFill>
              </a:rPr>
              <a:t> </a:t>
            </a:r>
            <a:r>
              <a:rPr lang="es-ES_tradnl" sz="2600" b="1" i="1" dirty="0" err="1" smtClean="0">
                <a:solidFill>
                  <a:srgbClr val="0000FF"/>
                </a:solidFill>
              </a:rPr>
              <a:t>charter</a:t>
            </a:r>
            <a:r>
              <a:rPr lang="es-ES_tradnl" sz="2600" b="1" i="1" dirty="0" smtClean="0">
                <a:solidFill>
                  <a:srgbClr val="0000FF"/>
                </a:solidFill>
              </a:rPr>
              <a:t> (2002) </a:t>
            </a:r>
            <a:r>
              <a:rPr lang="es-ES_tradnl" sz="2600" dirty="0" smtClean="0">
                <a:solidFill>
                  <a:srgbClr val="0000FF"/>
                </a:solidFill>
              </a:rPr>
              <a:t>representa </a:t>
            </a:r>
            <a:r>
              <a:rPr lang="es-ES_tradnl" sz="2600" dirty="0">
                <a:solidFill>
                  <a:srgbClr val="0000FF"/>
                </a:solidFill>
              </a:rPr>
              <a:t>para los médicos del siglo XXI la versión actualizada del Juramento Hipocrático; </a:t>
            </a:r>
            <a:endParaRPr lang="es-ES_tradnl" sz="2600" dirty="0" smtClean="0">
              <a:solidFill>
                <a:srgbClr val="0000FF"/>
              </a:solidFill>
            </a:endParaRPr>
          </a:p>
          <a:p>
            <a:pPr lvl="0"/>
            <a:endParaRPr lang="es-ES_tradnl" sz="2600" b="1" dirty="0" smtClean="0">
              <a:solidFill>
                <a:srgbClr val="0000FF"/>
              </a:solidFill>
            </a:endParaRPr>
          </a:p>
          <a:p>
            <a:pPr lvl="0"/>
            <a:r>
              <a:rPr lang="es-ES_tradnl" sz="2600" b="1" dirty="0" smtClean="0">
                <a:solidFill>
                  <a:srgbClr val="0000FF"/>
                </a:solidFill>
              </a:rPr>
              <a:t>delimita </a:t>
            </a:r>
            <a:r>
              <a:rPr lang="es-ES_tradnl" sz="2600" b="1" dirty="0">
                <a:solidFill>
                  <a:srgbClr val="0000FF"/>
                </a:solidFill>
              </a:rPr>
              <a:t>derechos y deberes de las partes</a:t>
            </a:r>
            <a:r>
              <a:rPr lang="es-ES_tradnl" sz="2600" dirty="0">
                <a:solidFill>
                  <a:srgbClr val="0000FF"/>
                </a:solidFill>
              </a:rPr>
              <a:t> </a:t>
            </a:r>
            <a:r>
              <a:rPr lang="es-ES_tradnl" sz="2600" b="1" dirty="0">
                <a:solidFill>
                  <a:srgbClr val="0000FF"/>
                </a:solidFill>
              </a:rPr>
              <a:t>del contrato social entre el médico y el paciente y entre la profesión y la ciudadanía</a:t>
            </a:r>
            <a:r>
              <a:rPr lang="es-ES_tradnl" sz="2600" dirty="0">
                <a:solidFill>
                  <a:srgbClr val="0000FF"/>
                </a:solidFill>
              </a:rPr>
              <a:t>.</a:t>
            </a:r>
          </a:p>
          <a:p>
            <a:r>
              <a:rPr lang="es-ES_tradnl" sz="2600" dirty="0">
                <a:solidFill>
                  <a:srgbClr val="0000FF"/>
                </a:solidFill>
              </a:rPr>
              <a:t> </a:t>
            </a:r>
          </a:p>
          <a:p>
            <a:pPr lvl="0"/>
            <a:r>
              <a:rPr lang="es-ES_tradnl" sz="2600" b="1" dirty="0" smtClean="0">
                <a:solidFill>
                  <a:srgbClr val="0000FF"/>
                </a:solidFill>
              </a:rPr>
              <a:t>Es </a:t>
            </a:r>
            <a:r>
              <a:rPr lang="es-ES_tradnl" sz="2600" b="1" dirty="0">
                <a:solidFill>
                  <a:srgbClr val="0000FF"/>
                </a:solidFill>
              </a:rPr>
              <a:t>absolutamente necesario redefinir la relación entre los pacientes y sus médicos y entre  la ciudadanía y la profesión médica</a:t>
            </a:r>
            <a:r>
              <a:rPr lang="es-ES_tradnl" sz="2600" dirty="0">
                <a:solidFill>
                  <a:srgbClr val="0000FF"/>
                </a:solidFill>
              </a:rPr>
              <a:t>, </a:t>
            </a:r>
            <a:r>
              <a:rPr lang="es-ES_tradnl" sz="2600" b="1" dirty="0" smtClean="0">
                <a:solidFill>
                  <a:srgbClr val="0000FF"/>
                </a:solidFill>
              </a:rPr>
              <a:t>las </a:t>
            </a:r>
            <a:r>
              <a:rPr lang="es-ES_tradnl" sz="2600" b="1" dirty="0">
                <a:solidFill>
                  <a:srgbClr val="0000FF"/>
                </a:solidFill>
              </a:rPr>
              <a:t>cláusulas del contrato</a:t>
            </a:r>
            <a:r>
              <a:rPr lang="es-ES_tradnl" sz="2600" b="1" dirty="0" smtClean="0">
                <a:solidFill>
                  <a:srgbClr val="0000FF"/>
                </a:solidFill>
              </a:rPr>
              <a:t>.</a:t>
            </a:r>
            <a:endParaRPr lang="es-ES_tradnl" sz="2600" b="1" dirty="0">
              <a:solidFill>
                <a:srgbClr val="0000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813" y="1130497"/>
            <a:ext cx="3186628" cy="40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8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>
          <a:xfrm>
            <a:off x="300038" y="349250"/>
            <a:ext cx="8119720" cy="1143000"/>
          </a:xfrm>
        </p:spPr>
        <p:txBody>
          <a:bodyPr>
            <a:normAutofit fontScale="90000"/>
          </a:bodyPr>
          <a:lstStyle/>
          <a:p>
            <a:r>
              <a:rPr lang="es-ES" i="1" dirty="0">
                <a:solidFill>
                  <a:srgbClr val="0000FF"/>
                </a:solidFill>
                <a:latin typeface="Verdana"/>
                <a:ea typeface="ＭＳ Ｐゴシック" charset="0"/>
                <a:cs typeface="Verdana"/>
              </a:rPr>
              <a:t>Principios fundamentales</a:t>
            </a:r>
            <a:br>
              <a:rPr lang="es-ES" i="1" dirty="0">
                <a:solidFill>
                  <a:srgbClr val="0000FF"/>
                </a:solidFill>
                <a:latin typeface="Verdana"/>
                <a:ea typeface="ＭＳ Ｐゴシック" charset="0"/>
                <a:cs typeface="Verdana"/>
              </a:rPr>
            </a:br>
            <a:endParaRPr lang="es-ES" dirty="0">
              <a:solidFill>
                <a:srgbClr val="0000FF"/>
              </a:solidFill>
              <a:latin typeface="Verdana"/>
              <a:ea typeface="ＭＳ Ｐゴシック" charset="0"/>
              <a:cs typeface="Verdana"/>
            </a:endParaRPr>
          </a:p>
        </p:txBody>
      </p:sp>
      <p:sp>
        <p:nvSpPr>
          <p:cNvPr id="33794" name="Marcador de contenido 2"/>
          <p:cNvSpPr>
            <a:spLocks noGrp="1"/>
          </p:cNvSpPr>
          <p:nvPr>
            <p:ph idx="1"/>
          </p:nvPr>
        </p:nvSpPr>
        <p:spPr>
          <a:xfrm>
            <a:off x="253999" y="1081088"/>
            <a:ext cx="8779402" cy="1522412"/>
          </a:xfrm>
        </p:spPr>
        <p:txBody>
          <a:bodyPr>
            <a:normAutofit fontScale="77500" lnSpcReduction="20000"/>
          </a:bodyPr>
          <a:lstStyle/>
          <a:p>
            <a:r>
              <a:rPr lang="es-ES" i="1" dirty="0">
                <a:solidFill>
                  <a:srgbClr val="0000FF"/>
                </a:solidFill>
                <a:latin typeface="Verdana"/>
                <a:ea typeface="ＭＳ Ｐゴシック" charset="0"/>
                <a:cs typeface="Verdana"/>
              </a:rPr>
              <a:t>1. Principio de primacía del bienestar del paciente.</a:t>
            </a:r>
          </a:p>
          <a:p>
            <a:r>
              <a:rPr lang="es-ES" i="1" dirty="0">
                <a:solidFill>
                  <a:srgbClr val="0000FF"/>
                </a:solidFill>
                <a:latin typeface="Verdana"/>
                <a:ea typeface="ＭＳ Ｐゴシック" charset="0"/>
                <a:cs typeface="Verdana"/>
              </a:rPr>
              <a:t>2. Principio de autonomía del paciente.</a:t>
            </a:r>
          </a:p>
          <a:p>
            <a:r>
              <a:rPr lang="es-ES" i="1" dirty="0">
                <a:solidFill>
                  <a:srgbClr val="0000FF"/>
                </a:solidFill>
                <a:latin typeface="Verdana"/>
                <a:ea typeface="ＭＳ Ｐゴシック" charset="0"/>
                <a:cs typeface="Verdana"/>
              </a:rPr>
              <a:t>3. Principio de justicia social.</a:t>
            </a:r>
            <a:endParaRPr lang="es-ES" dirty="0">
              <a:solidFill>
                <a:srgbClr val="0000FF"/>
              </a:solidFill>
              <a:latin typeface="Verdana"/>
              <a:ea typeface="ＭＳ Ｐゴシック" charset="0"/>
              <a:cs typeface="Verdana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7200" y="2681288"/>
            <a:ext cx="8070850" cy="397033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b="1" i="1" dirty="0">
                <a:solidFill>
                  <a:srgbClr val="FF0000"/>
                </a:solidFill>
                <a:latin typeface="Verdana"/>
                <a:cs typeface="Verdana"/>
              </a:rPr>
              <a:t>Responsabilidades profesionales</a:t>
            </a:r>
          </a:p>
          <a:p>
            <a:pPr>
              <a:defRPr/>
            </a:pPr>
            <a:endParaRPr lang="es-ES" b="1" i="1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i="1" dirty="0">
                <a:solidFill>
                  <a:srgbClr val="FF0000"/>
                </a:solidFill>
                <a:latin typeface="Verdana"/>
                <a:cs typeface="Verdana"/>
              </a:rPr>
              <a:t>Compromiso con la competencia profesional.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i="1" dirty="0">
                <a:solidFill>
                  <a:srgbClr val="FF0000"/>
                </a:solidFill>
                <a:latin typeface="Verdana"/>
                <a:cs typeface="Verdana"/>
              </a:rPr>
              <a:t>Compromiso de honestidad con los pacientes.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i="1" dirty="0">
                <a:solidFill>
                  <a:srgbClr val="FF0000"/>
                </a:solidFill>
                <a:latin typeface="Verdana"/>
                <a:cs typeface="Verdana"/>
              </a:rPr>
              <a:t>Compromiso con la confidencialidad del paciente.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i="1" dirty="0">
                <a:solidFill>
                  <a:srgbClr val="FF0000"/>
                </a:solidFill>
                <a:latin typeface="Verdana"/>
                <a:cs typeface="Verdana"/>
              </a:rPr>
              <a:t>Compromiso con el establecimiento de relaciones adecuadas con los pacientes.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i="1" dirty="0">
                <a:solidFill>
                  <a:srgbClr val="FF0000"/>
                </a:solidFill>
                <a:latin typeface="Verdana"/>
                <a:cs typeface="Verdana"/>
              </a:rPr>
              <a:t>Compromiso con una atención sanitaria de mayor calidad.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i="1" dirty="0">
                <a:solidFill>
                  <a:srgbClr val="FF0000"/>
                </a:solidFill>
                <a:latin typeface="Verdana"/>
                <a:cs typeface="Verdana"/>
              </a:rPr>
              <a:t>Compromiso con la mejora del acceso a la asistencia Médica.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i="1" dirty="0">
                <a:solidFill>
                  <a:srgbClr val="FF0000"/>
                </a:solidFill>
                <a:latin typeface="Verdana"/>
                <a:cs typeface="Verdana"/>
              </a:rPr>
              <a:t>Compromiso con la distribución justa de los recursos finitos.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i="1" dirty="0">
                <a:solidFill>
                  <a:srgbClr val="FF0000"/>
                </a:solidFill>
                <a:latin typeface="Verdana"/>
                <a:cs typeface="Verdana"/>
              </a:rPr>
              <a:t>Compromiso con el saber científico.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i="1" dirty="0">
                <a:solidFill>
                  <a:srgbClr val="FF0000"/>
                </a:solidFill>
                <a:latin typeface="Verdana"/>
                <a:cs typeface="Verdana"/>
              </a:rPr>
              <a:t>Compromiso con el mantenimiento de una confianza sólida gracias a la solución de los conflictos de interés.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s-ES" i="1" dirty="0">
                <a:solidFill>
                  <a:srgbClr val="FF0000"/>
                </a:solidFill>
                <a:latin typeface="Verdana"/>
                <a:cs typeface="Verdana"/>
              </a:rPr>
              <a:t>Compromiso con las responsabilidades profesionales.</a:t>
            </a:r>
            <a:endParaRPr lang="es-ES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9282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75252" cy="6858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6586" y="335845"/>
            <a:ext cx="6336733" cy="618630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_tradnl" sz="4400" b="1" dirty="0">
                <a:solidFill>
                  <a:schemeClr val="bg1"/>
                </a:solidFill>
              </a:rPr>
              <a:t>El propósito principal de</a:t>
            </a:r>
            <a:r>
              <a:rPr lang="es-ES_tradnl" sz="4400" dirty="0">
                <a:solidFill>
                  <a:schemeClr val="bg1"/>
                </a:solidFill>
              </a:rPr>
              <a:t> </a:t>
            </a:r>
            <a:r>
              <a:rPr lang="es-ES_tradnl" sz="4400" b="1" dirty="0" smtClean="0">
                <a:solidFill>
                  <a:schemeClr val="bg1"/>
                </a:solidFill>
              </a:rPr>
              <a:t>la </a:t>
            </a:r>
            <a:r>
              <a:rPr lang="es-ES_tradnl" sz="4400" b="1" dirty="0">
                <a:solidFill>
                  <a:schemeClr val="bg1"/>
                </a:solidFill>
              </a:rPr>
              <a:t>regulación médica es el de proteger a la ciudadanía</a:t>
            </a:r>
            <a:r>
              <a:rPr lang="es-ES_tradnl" sz="4400" dirty="0">
                <a:solidFill>
                  <a:schemeClr val="bg1"/>
                </a:solidFill>
              </a:rPr>
              <a:t>. </a:t>
            </a:r>
            <a:endParaRPr lang="es-ES_tradnl" sz="4400" dirty="0" smtClean="0">
              <a:solidFill>
                <a:schemeClr val="bg1"/>
              </a:solidFill>
            </a:endParaRPr>
          </a:p>
          <a:p>
            <a:pPr lvl="0"/>
            <a:endParaRPr lang="es-ES_tradnl" sz="4400" b="1" dirty="0" smtClean="0">
              <a:solidFill>
                <a:schemeClr val="bg1"/>
              </a:solidFill>
            </a:endParaRPr>
          </a:p>
          <a:p>
            <a:pPr lvl="0"/>
            <a:r>
              <a:rPr lang="es-ES_tradnl" sz="4400" b="1" dirty="0" smtClean="0">
                <a:solidFill>
                  <a:schemeClr val="bg1"/>
                </a:solidFill>
              </a:rPr>
              <a:t>Asegurar </a:t>
            </a:r>
            <a:r>
              <a:rPr lang="es-ES_tradnl" sz="4400" b="1" dirty="0">
                <a:solidFill>
                  <a:schemeClr val="bg1"/>
                </a:solidFill>
              </a:rPr>
              <a:t>que la medicina se practique por personas que </a:t>
            </a:r>
            <a:r>
              <a:rPr lang="es-ES_tradnl" sz="4400" b="1" dirty="0" smtClean="0">
                <a:solidFill>
                  <a:schemeClr val="bg1"/>
                </a:solidFill>
              </a:rPr>
              <a:t>tengan</a:t>
            </a:r>
          </a:p>
          <a:p>
            <a:pPr lvl="0"/>
            <a:r>
              <a:rPr lang="es-ES_tradnl" sz="4400" b="1" dirty="0" smtClean="0">
                <a:solidFill>
                  <a:schemeClr val="bg1"/>
                </a:solidFill>
              </a:rPr>
              <a:t> la </a:t>
            </a:r>
            <a:r>
              <a:rPr lang="es-ES_tradnl" sz="4400" b="1" i="1" dirty="0">
                <a:solidFill>
                  <a:schemeClr val="bg1"/>
                </a:solidFill>
              </a:rPr>
              <a:t>credencial de </a:t>
            </a:r>
            <a:r>
              <a:rPr lang="es-ES_tradnl" sz="4400" b="1" i="1" dirty="0" smtClean="0">
                <a:solidFill>
                  <a:schemeClr val="bg1"/>
                </a:solidFill>
              </a:rPr>
              <a:t>médic</a:t>
            </a:r>
            <a:r>
              <a:rPr lang="es-ES_tradnl" sz="4400" b="1" dirty="0" smtClean="0">
                <a:solidFill>
                  <a:schemeClr val="bg1"/>
                </a:solidFill>
              </a:rPr>
              <a:t>o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2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2164</Words>
  <Application>Microsoft Macintosh PowerPoint</Application>
  <PresentationFormat>Presentación en pantalla (4:3)</PresentationFormat>
  <Paragraphs>216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Importancia de la regulación de la profesión médica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Principios fundamentales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capacidad de regular la profesión médica puede recaer total, parcialmente, o conjuntamente en tres instancias: </vt:lpstr>
      <vt:lpstr>Presentación de PowerPoint</vt:lpstr>
      <vt:lpstr>Presentación de PowerPoint</vt:lpstr>
      <vt:lpstr>Presentación de PowerPoint</vt:lpstr>
      <vt:lpstr>Presentación de PowerPoint</vt:lpstr>
      <vt:lpstr>La potestas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recertificación de los profesionales tiene tres beneficiarios diferentes</vt:lpstr>
      <vt:lpstr>Presentación de PowerPoint</vt:lpstr>
      <vt:lpstr>Presentación de PowerPoint</vt:lpstr>
      <vt:lpstr>Presentación de PowerPoint</vt:lpstr>
      <vt:lpstr>Regulación de la profesión médica en diversos países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Pales Argullos</dc:creator>
  <cp:lastModifiedBy>Jorge Pales Argullos</cp:lastModifiedBy>
  <cp:revision>41</cp:revision>
  <dcterms:created xsi:type="dcterms:W3CDTF">2016-03-25T18:43:43Z</dcterms:created>
  <dcterms:modified xsi:type="dcterms:W3CDTF">2016-06-15T20:38:01Z</dcterms:modified>
</cp:coreProperties>
</file>