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8" r:id="rId2"/>
    <p:sldId id="280" r:id="rId3"/>
    <p:sldId id="284" r:id="rId4"/>
    <p:sldId id="349" r:id="rId5"/>
    <p:sldId id="350" r:id="rId6"/>
    <p:sldId id="351" r:id="rId7"/>
    <p:sldId id="282" r:id="rId8"/>
    <p:sldId id="306" r:id="rId9"/>
    <p:sldId id="293" r:id="rId10"/>
    <p:sldId id="295" r:id="rId11"/>
    <p:sldId id="301" r:id="rId12"/>
    <p:sldId id="308" r:id="rId13"/>
    <p:sldId id="314" r:id="rId14"/>
    <p:sldId id="283" r:id="rId15"/>
    <p:sldId id="319" r:id="rId16"/>
    <p:sldId id="285" r:id="rId17"/>
    <p:sldId id="320" r:id="rId18"/>
    <p:sldId id="299" r:id="rId19"/>
    <p:sldId id="300" r:id="rId20"/>
    <p:sldId id="292" r:id="rId21"/>
    <p:sldId id="357" r:id="rId22"/>
    <p:sldId id="330" r:id="rId23"/>
    <p:sldId id="327" r:id="rId24"/>
    <p:sldId id="339" r:id="rId25"/>
    <p:sldId id="343" r:id="rId26"/>
    <p:sldId id="305" r:id="rId27"/>
    <p:sldId id="365" r:id="rId28"/>
    <p:sldId id="358" r:id="rId29"/>
    <p:sldId id="329" r:id="rId30"/>
    <p:sldId id="334" r:id="rId31"/>
    <p:sldId id="346" r:id="rId32"/>
    <p:sldId id="347" r:id="rId33"/>
    <p:sldId id="348" r:id="rId34"/>
    <p:sldId id="315" r:id="rId35"/>
    <p:sldId id="316" r:id="rId36"/>
    <p:sldId id="317" r:id="rId3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D00774-B7BE-415F-8A38-DFDEAD01D96E}" type="doc">
      <dgm:prSet loTypeId="urn:microsoft.com/office/officeart/2005/8/layout/radial3" loCatId="relationship" qsTypeId="urn:microsoft.com/office/officeart/2005/8/quickstyle/simple4" qsCatId="simple" csTypeId="urn:microsoft.com/office/officeart/2005/8/colors/colorful1#9" csCatId="colorful" phldr="1"/>
      <dgm:spPr/>
      <dgm:t>
        <a:bodyPr/>
        <a:lstStyle/>
        <a:p>
          <a:endParaRPr lang="es-MX"/>
        </a:p>
      </dgm:t>
    </dgm:pt>
    <dgm:pt modelId="{2644936A-84A7-477C-A256-1801DA62DD78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es-MX" sz="33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Arial Black" pitchFamily="34" charset="0"/>
            </a:rPr>
            <a:t>10 aspectos clave en el proceso de aprendizaje</a:t>
          </a:r>
          <a:endParaRPr lang="es-MX" sz="33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1"/>
            </a:solidFill>
            <a:effectLst/>
            <a:latin typeface="Arial Black" pitchFamily="34" charset="0"/>
          </a:endParaRPr>
        </a:p>
      </dgm:t>
    </dgm:pt>
    <dgm:pt modelId="{6E3AE549-C5A8-4D51-96B3-1837E4DF359B}" type="parTrans" cxnId="{E3756F2D-B5AC-4461-A20B-1E403ADBDC4C}">
      <dgm:prSet/>
      <dgm:spPr/>
      <dgm:t>
        <a:bodyPr/>
        <a:lstStyle/>
        <a:p>
          <a:endParaRPr lang="es-MX"/>
        </a:p>
      </dgm:t>
    </dgm:pt>
    <dgm:pt modelId="{89462B2D-5B9D-4B22-98C2-9E9B7ABFFB6B}" type="sibTrans" cxnId="{E3756F2D-B5AC-4461-A20B-1E403ADBDC4C}">
      <dgm:prSet/>
      <dgm:spPr/>
      <dgm:t>
        <a:bodyPr/>
        <a:lstStyle/>
        <a:p>
          <a:endParaRPr lang="es-MX"/>
        </a:p>
      </dgm:t>
    </dgm:pt>
    <dgm:pt modelId="{A4900C8B-F523-4BE9-8A5D-8930EB4E3539}">
      <dgm:prSet custT="1"/>
      <dgm:spPr/>
      <dgm:t>
        <a:bodyPr/>
        <a:lstStyle/>
        <a:p>
          <a:pPr rtl="0"/>
          <a:r>
            <a:rPr lang="es-MX" sz="1600" b="1" dirty="0" smtClean="0"/>
            <a:t>Repetición</a:t>
          </a:r>
          <a:endParaRPr lang="es-MX" sz="1600" b="1" dirty="0"/>
        </a:p>
      </dgm:t>
    </dgm:pt>
    <dgm:pt modelId="{AE07A183-25B2-4628-B1A0-87768BE3AFF8}" type="parTrans" cxnId="{CBC1B413-3139-4D58-8538-5A160E9282DD}">
      <dgm:prSet/>
      <dgm:spPr/>
      <dgm:t>
        <a:bodyPr/>
        <a:lstStyle/>
        <a:p>
          <a:endParaRPr lang="es-MX"/>
        </a:p>
      </dgm:t>
    </dgm:pt>
    <dgm:pt modelId="{BC6BE6B1-ABD4-417A-A7FE-DF8982D9F9D9}" type="sibTrans" cxnId="{CBC1B413-3139-4D58-8538-5A160E9282DD}">
      <dgm:prSet/>
      <dgm:spPr/>
      <dgm:t>
        <a:bodyPr/>
        <a:lstStyle/>
        <a:p>
          <a:endParaRPr lang="es-MX"/>
        </a:p>
      </dgm:t>
    </dgm:pt>
    <dgm:pt modelId="{CB027567-38A7-4FAD-AEF5-FEE773813E1E}">
      <dgm:prSet custT="1"/>
      <dgm:spPr/>
      <dgm:t>
        <a:bodyPr/>
        <a:lstStyle/>
        <a:p>
          <a:pPr rtl="0"/>
          <a:r>
            <a:rPr lang="es-MX" sz="1600" b="1" dirty="0" smtClean="0"/>
            <a:t>Recompensa y elogio (MOTIVACIÓN)</a:t>
          </a:r>
          <a:endParaRPr lang="es-MX" sz="1600" b="1" dirty="0"/>
        </a:p>
      </dgm:t>
    </dgm:pt>
    <dgm:pt modelId="{B8164A65-6CEC-41BF-865E-C710A9798C25}" type="parTrans" cxnId="{B2E9F7E0-D74E-4AA4-ADC7-3CD0551A9CF4}">
      <dgm:prSet/>
      <dgm:spPr/>
      <dgm:t>
        <a:bodyPr/>
        <a:lstStyle/>
        <a:p>
          <a:endParaRPr lang="es-MX"/>
        </a:p>
      </dgm:t>
    </dgm:pt>
    <dgm:pt modelId="{88620FCA-0D02-4BBD-81E6-45544652BC8B}" type="sibTrans" cxnId="{B2E9F7E0-D74E-4AA4-ADC7-3CD0551A9CF4}">
      <dgm:prSet/>
      <dgm:spPr/>
      <dgm:t>
        <a:bodyPr/>
        <a:lstStyle/>
        <a:p>
          <a:endParaRPr lang="es-MX"/>
        </a:p>
      </dgm:t>
    </dgm:pt>
    <dgm:pt modelId="{84680E46-FE0E-4C99-A1FE-FA017128541C}">
      <dgm:prSet custT="1"/>
      <dgm:spPr/>
      <dgm:t>
        <a:bodyPr/>
        <a:lstStyle/>
        <a:p>
          <a:pPr rtl="0"/>
          <a:r>
            <a:rPr lang="es-MX" sz="1600" b="1" dirty="0" smtClean="0"/>
            <a:t>Visualización</a:t>
          </a:r>
          <a:endParaRPr lang="es-MX" sz="1600" b="1" dirty="0"/>
        </a:p>
      </dgm:t>
    </dgm:pt>
    <dgm:pt modelId="{81AF3357-A1D6-4C88-8E7E-F3E74A7014B0}" type="parTrans" cxnId="{EB85F97C-35BA-4CE2-BE12-010709896504}">
      <dgm:prSet/>
      <dgm:spPr/>
      <dgm:t>
        <a:bodyPr/>
        <a:lstStyle/>
        <a:p>
          <a:endParaRPr lang="es-MX"/>
        </a:p>
      </dgm:t>
    </dgm:pt>
    <dgm:pt modelId="{1D0A93CF-CAA0-43F3-A8E2-D8D8FD1DEA97}" type="sibTrans" cxnId="{EB85F97C-35BA-4CE2-BE12-010709896504}">
      <dgm:prSet/>
      <dgm:spPr/>
      <dgm:t>
        <a:bodyPr/>
        <a:lstStyle/>
        <a:p>
          <a:endParaRPr lang="es-MX"/>
        </a:p>
      </dgm:t>
    </dgm:pt>
    <dgm:pt modelId="{B616DB59-BBC6-45ED-9C2D-96AB5CCF17DD}">
      <dgm:prSet custT="1"/>
      <dgm:spPr/>
      <dgm:t>
        <a:bodyPr/>
        <a:lstStyle/>
        <a:p>
          <a:pPr rtl="0"/>
          <a:r>
            <a:rPr lang="es-MX" sz="1600" b="1" dirty="0" smtClean="0"/>
            <a:t>Estrés moderado</a:t>
          </a:r>
          <a:endParaRPr lang="es-MX" sz="1600" b="1" dirty="0"/>
        </a:p>
      </dgm:t>
    </dgm:pt>
    <dgm:pt modelId="{784766F4-DE21-4FB4-9501-17A8E19584CF}" type="parTrans" cxnId="{96FF275F-088A-499B-8308-1C5EC99ACCCD}">
      <dgm:prSet/>
      <dgm:spPr/>
      <dgm:t>
        <a:bodyPr/>
        <a:lstStyle/>
        <a:p>
          <a:endParaRPr lang="es-MX"/>
        </a:p>
      </dgm:t>
    </dgm:pt>
    <dgm:pt modelId="{70CF19AE-39CC-4D4A-984D-9CC1B1319E9D}" type="sibTrans" cxnId="{96FF275F-088A-499B-8308-1C5EC99ACCCD}">
      <dgm:prSet/>
      <dgm:spPr/>
      <dgm:t>
        <a:bodyPr/>
        <a:lstStyle/>
        <a:p>
          <a:endParaRPr lang="es-MX"/>
        </a:p>
      </dgm:t>
    </dgm:pt>
    <dgm:pt modelId="{B3BC9887-5CFF-4B06-BE47-04615B23F895}">
      <dgm:prSet custT="1"/>
      <dgm:spPr/>
      <dgm:t>
        <a:bodyPr/>
        <a:lstStyle/>
        <a:p>
          <a:pPr rtl="0"/>
          <a:r>
            <a:rPr lang="es-MX" sz="1600" b="1" dirty="0" smtClean="0"/>
            <a:t>Fatiga</a:t>
          </a:r>
        </a:p>
        <a:p>
          <a:pPr rtl="0"/>
          <a:r>
            <a:rPr lang="es-MX" sz="1600" b="1" dirty="0" smtClean="0"/>
            <a:t>No agotar</a:t>
          </a:r>
          <a:endParaRPr lang="es-MX" sz="1600" b="1" dirty="0"/>
        </a:p>
      </dgm:t>
    </dgm:pt>
    <dgm:pt modelId="{026C9E3E-A85F-4A28-A038-59E0EBA4D565}" type="parTrans" cxnId="{FBEA47DC-746C-4501-9F5D-C2DA06DF89FE}">
      <dgm:prSet/>
      <dgm:spPr/>
      <dgm:t>
        <a:bodyPr/>
        <a:lstStyle/>
        <a:p>
          <a:endParaRPr lang="es-MX"/>
        </a:p>
      </dgm:t>
    </dgm:pt>
    <dgm:pt modelId="{8D9C6C5C-D43A-4045-AFE4-EA711E0A57E5}" type="sibTrans" cxnId="{FBEA47DC-746C-4501-9F5D-C2DA06DF89FE}">
      <dgm:prSet/>
      <dgm:spPr/>
      <dgm:t>
        <a:bodyPr/>
        <a:lstStyle/>
        <a:p>
          <a:endParaRPr lang="es-MX"/>
        </a:p>
      </dgm:t>
    </dgm:pt>
    <dgm:pt modelId="{3E0B0F90-11CB-4B92-9F70-9E26285D9BDA}">
      <dgm:prSet custT="1"/>
      <dgm:spPr/>
      <dgm:t>
        <a:bodyPr/>
        <a:lstStyle/>
        <a:p>
          <a:pPr rtl="0"/>
          <a:r>
            <a:rPr lang="es-MX" sz="1600" b="1" dirty="0" smtClean="0"/>
            <a:t>Compromiso y responsabilidad</a:t>
          </a:r>
          <a:endParaRPr lang="es-MX" sz="1600" b="1" dirty="0"/>
        </a:p>
      </dgm:t>
    </dgm:pt>
    <dgm:pt modelId="{DFD19A10-33B7-4DBC-A439-4533EA92D256}" type="parTrans" cxnId="{B022FFB0-D124-4769-8477-7E41BD546F4B}">
      <dgm:prSet/>
      <dgm:spPr/>
      <dgm:t>
        <a:bodyPr/>
        <a:lstStyle/>
        <a:p>
          <a:endParaRPr lang="es-MX"/>
        </a:p>
      </dgm:t>
    </dgm:pt>
    <dgm:pt modelId="{4592E3FD-60B6-408D-83D0-C1D568505D9E}" type="sibTrans" cxnId="{B022FFB0-D124-4769-8477-7E41BD546F4B}">
      <dgm:prSet/>
      <dgm:spPr/>
      <dgm:t>
        <a:bodyPr/>
        <a:lstStyle/>
        <a:p>
          <a:endParaRPr lang="es-MX"/>
        </a:p>
      </dgm:t>
    </dgm:pt>
    <dgm:pt modelId="{AADD00E9-C48D-4386-B515-8097C19796F1}">
      <dgm:prSet custT="1"/>
      <dgm:spPr/>
      <dgm:t>
        <a:bodyPr/>
        <a:lstStyle/>
        <a:p>
          <a:pPr rtl="0"/>
          <a:r>
            <a:rPr lang="es-MX" sz="1600" b="1" dirty="0" smtClean="0"/>
            <a:t>Multitarea sin dispersar la atención </a:t>
          </a:r>
          <a:endParaRPr lang="es-MX" sz="1600" b="1" dirty="0"/>
        </a:p>
      </dgm:t>
    </dgm:pt>
    <dgm:pt modelId="{88E56642-EF4B-4282-A51B-7564FBD22FD8}" type="parTrans" cxnId="{BE58059C-5C69-46EA-B4F8-28E26C7AE922}">
      <dgm:prSet/>
      <dgm:spPr/>
      <dgm:t>
        <a:bodyPr/>
        <a:lstStyle/>
        <a:p>
          <a:endParaRPr lang="es-MX"/>
        </a:p>
      </dgm:t>
    </dgm:pt>
    <dgm:pt modelId="{D085C09B-37C1-4D6C-8638-0A2EF7D5B87F}" type="sibTrans" cxnId="{BE58059C-5C69-46EA-B4F8-28E26C7AE922}">
      <dgm:prSet/>
      <dgm:spPr/>
      <dgm:t>
        <a:bodyPr/>
        <a:lstStyle/>
        <a:p>
          <a:endParaRPr lang="es-MX"/>
        </a:p>
      </dgm:t>
    </dgm:pt>
    <dgm:pt modelId="{BB21993E-D6FE-4B7F-BF8A-5F7930D41D4E}">
      <dgm:prSet custT="1"/>
      <dgm:spPr/>
      <dgm:t>
        <a:bodyPr/>
        <a:lstStyle/>
        <a:p>
          <a:pPr rtl="0"/>
          <a:r>
            <a:rPr lang="es-MX" sz="1600" b="1" dirty="0" smtClean="0"/>
            <a:t>Estilos de aprendizaje </a:t>
          </a:r>
          <a:endParaRPr lang="es-MX" sz="1600" b="1" dirty="0"/>
        </a:p>
      </dgm:t>
    </dgm:pt>
    <dgm:pt modelId="{065D2752-B0BD-4C6F-964A-A127FF4F4418}" type="parTrans" cxnId="{1C971B37-D877-407C-AB09-73EE139BC6F0}">
      <dgm:prSet/>
      <dgm:spPr/>
      <dgm:t>
        <a:bodyPr/>
        <a:lstStyle/>
        <a:p>
          <a:endParaRPr lang="es-MX"/>
        </a:p>
      </dgm:t>
    </dgm:pt>
    <dgm:pt modelId="{43AB14B6-C983-4DAB-B01B-621A7BE7BD03}" type="sibTrans" cxnId="{1C971B37-D877-407C-AB09-73EE139BC6F0}">
      <dgm:prSet/>
      <dgm:spPr/>
      <dgm:t>
        <a:bodyPr/>
        <a:lstStyle/>
        <a:p>
          <a:endParaRPr lang="es-MX"/>
        </a:p>
      </dgm:t>
    </dgm:pt>
    <dgm:pt modelId="{BDAFB58F-48CE-4B86-B23C-5E679909CF38}">
      <dgm:prSet custT="1"/>
      <dgm:spPr/>
      <dgm:t>
        <a:bodyPr/>
        <a:lstStyle/>
        <a:p>
          <a:pPr rtl="0"/>
          <a:r>
            <a:rPr lang="es-MX" sz="1600" b="1" dirty="0" smtClean="0"/>
            <a:t>Participación activa </a:t>
          </a:r>
          <a:endParaRPr lang="es-MX" sz="1600" b="1" dirty="0"/>
        </a:p>
      </dgm:t>
    </dgm:pt>
    <dgm:pt modelId="{C5861CE6-A2A4-4411-BDB6-E5F81DD5B472}" type="parTrans" cxnId="{52B1E1BC-9970-4E5E-8260-19EBB7073988}">
      <dgm:prSet/>
      <dgm:spPr/>
      <dgm:t>
        <a:bodyPr/>
        <a:lstStyle/>
        <a:p>
          <a:endParaRPr lang="es-MX"/>
        </a:p>
      </dgm:t>
    </dgm:pt>
    <dgm:pt modelId="{B95DEBF3-22B6-47C7-8CDD-E6006926C9C5}" type="sibTrans" cxnId="{52B1E1BC-9970-4E5E-8260-19EBB7073988}">
      <dgm:prSet/>
      <dgm:spPr/>
      <dgm:t>
        <a:bodyPr/>
        <a:lstStyle/>
        <a:p>
          <a:endParaRPr lang="es-MX"/>
        </a:p>
      </dgm:t>
    </dgm:pt>
    <dgm:pt modelId="{7F491FFD-AF78-4E49-9F29-D673BBBBC550}">
      <dgm:prSet custT="1"/>
      <dgm:spPr/>
      <dgm:t>
        <a:bodyPr/>
        <a:lstStyle/>
        <a:p>
          <a:pPr rtl="0"/>
          <a:r>
            <a:rPr lang="es-MX" sz="1600" b="1" dirty="0" smtClean="0"/>
            <a:t>Revisión de información  </a:t>
          </a:r>
          <a:endParaRPr lang="es-MX" sz="1600" b="1" dirty="0"/>
        </a:p>
      </dgm:t>
    </dgm:pt>
    <dgm:pt modelId="{5B0179A4-9A91-4C20-B9B1-089E9FE38557}" type="parTrans" cxnId="{99C0D9F2-8CC2-4CEC-870E-8831C1812F0E}">
      <dgm:prSet/>
      <dgm:spPr/>
      <dgm:t>
        <a:bodyPr/>
        <a:lstStyle/>
        <a:p>
          <a:endParaRPr lang="es-MX"/>
        </a:p>
      </dgm:t>
    </dgm:pt>
    <dgm:pt modelId="{B62CDD3A-6846-403C-9BFB-CF930B47289A}" type="sibTrans" cxnId="{99C0D9F2-8CC2-4CEC-870E-8831C1812F0E}">
      <dgm:prSet/>
      <dgm:spPr/>
      <dgm:t>
        <a:bodyPr/>
        <a:lstStyle/>
        <a:p>
          <a:endParaRPr lang="es-MX"/>
        </a:p>
      </dgm:t>
    </dgm:pt>
    <dgm:pt modelId="{8B42D465-2F82-46CE-8472-2BD02199721F}" type="pres">
      <dgm:prSet presAssocID="{0CD00774-B7BE-415F-8A38-DFDEAD01D96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9E5E882-D207-4FE8-B5B8-DBE8CB11989C}" type="pres">
      <dgm:prSet presAssocID="{0CD00774-B7BE-415F-8A38-DFDEAD01D96E}" presName="radial" presStyleCnt="0">
        <dgm:presLayoutVars>
          <dgm:animLvl val="ctr"/>
        </dgm:presLayoutVars>
      </dgm:prSet>
      <dgm:spPr/>
      <dgm:t>
        <a:bodyPr/>
        <a:lstStyle/>
        <a:p>
          <a:endParaRPr lang="es-MX"/>
        </a:p>
      </dgm:t>
    </dgm:pt>
    <dgm:pt modelId="{88A33284-EAC9-4D52-8375-24987EC59EAD}" type="pres">
      <dgm:prSet presAssocID="{2644936A-84A7-477C-A256-1801DA62DD78}" presName="centerShape" presStyleLbl="vennNode1" presStyleIdx="0" presStyleCnt="11" custScaleX="109661"/>
      <dgm:spPr/>
      <dgm:t>
        <a:bodyPr/>
        <a:lstStyle/>
        <a:p>
          <a:endParaRPr lang="es-MX"/>
        </a:p>
      </dgm:t>
    </dgm:pt>
    <dgm:pt modelId="{94AE00B6-879F-40CE-9764-A2528196744F}" type="pres">
      <dgm:prSet presAssocID="{A4900C8B-F523-4BE9-8A5D-8930EB4E3539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E455629-9621-4EBB-AEF2-4A0C266C5A2C}" type="pres">
      <dgm:prSet presAssocID="{CB027567-38A7-4FAD-AEF5-FEE773813E1E}" presName="node" presStyleLbl="vennNode1" presStyleIdx="2" presStyleCnt="11" custScaleX="12678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EEB63D5-6FD2-45BD-AAFE-041872BD21E6}" type="pres">
      <dgm:prSet presAssocID="{84680E46-FE0E-4C99-A1FE-FA017128541C}" presName="node" presStyleLbl="vennNode1" presStyleIdx="3" presStyleCnt="11" custScaleX="10994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7A2905-D666-46F0-BCAA-9A14641B35EF}" type="pres">
      <dgm:prSet presAssocID="{B616DB59-BBC6-45ED-9C2D-96AB5CCF17DD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96F9158-1218-4B3C-A48F-F0571C23877F}" type="pres">
      <dgm:prSet presAssocID="{B3BC9887-5CFF-4B06-BE47-04615B23F895}" presName="node" presStyleLbl="venn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5F1F8B0-A2A7-4A28-B957-2F6CE82E5D4A}" type="pres">
      <dgm:prSet presAssocID="{3E0B0F90-11CB-4B92-9F70-9E26285D9BDA}" presName="node" presStyleLbl="vennNode1" presStyleIdx="6" presStyleCnt="11" custScaleX="10500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E547CC-9AB6-4C75-BE1C-818621B60AB1}" type="pres">
      <dgm:prSet presAssocID="{AADD00E9-C48D-4386-B515-8097C19796F1}" presName="node" presStyleLbl="venn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594E7E-63A6-4E36-AF8B-B91598394729}" type="pres">
      <dgm:prSet presAssocID="{BB21993E-D6FE-4B7F-BF8A-5F7930D41D4E}" presName="node" presStyleLbl="vennNode1" presStyleIdx="8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3240D1-07C0-401B-9EED-C4416FFCFAB5}" type="pres">
      <dgm:prSet presAssocID="{BDAFB58F-48CE-4B86-B23C-5E679909CF38}" presName="node" presStyleLbl="vennNode1" presStyleIdx="9" presStyleCnt="11" custScaleX="11046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BD18E42-4E47-45B4-A0B7-10FB76A9DE27}" type="pres">
      <dgm:prSet presAssocID="{7F491FFD-AF78-4E49-9F29-D673BBBBC550}" presName="node" presStyleLbl="vennNode1" presStyleIdx="10" presStyleCnt="11" custScaleX="11377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1B5A2F5-CCED-D540-8ED5-447348CECCBE}" type="presOf" srcId="{0CD00774-B7BE-415F-8A38-DFDEAD01D96E}" destId="{8B42D465-2F82-46CE-8472-2BD02199721F}" srcOrd="0" destOrd="0" presId="urn:microsoft.com/office/officeart/2005/8/layout/radial3"/>
    <dgm:cxn modelId="{52B1E1BC-9970-4E5E-8260-19EBB7073988}" srcId="{2644936A-84A7-477C-A256-1801DA62DD78}" destId="{BDAFB58F-48CE-4B86-B23C-5E679909CF38}" srcOrd="8" destOrd="0" parTransId="{C5861CE6-A2A4-4411-BDB6-E5F81DD5B472}" sibTransId="{B95DEBF3-22B6-47C7-8CDD-E6006926C9C5}"/>
    <dgm:cxn modelId="{4844D966-6522-0245-8A9F-BDDD1627190F}" type="presOf" srcId="{CB027567-38A7-4FAD-AEF5-FEE773813E1E}" destId="{7E455629-9621-4EBB-AEF2-4A0C266C5A2C}" srcOrd="0" destOrd="0" presId="urn:microsoft.com/office/officeart/2005/8/layout/radial3"/>
    <dgm:cxn modelId="{96FF275F-088A-499B-8308-1C5EC99ACCCD}" srcId="{2644936A-84A7-477C-A256-1801DA62DD78}" destId="{B616DB59-BBC6-45ED-9C2D-96AB5CCF17DD}" srcOrd="3" destOrd="0" parTransId="{784766F4-DE21-4FB4-9501-17A8E19584CF}" sibTransId="{70CF19AE-39CC-4D4A-984D-9CC1B1319E9D}"/>
    <dgm:cxn modelId="{BE58059C-5C69-46EA-B4F8-28E26C7AE922}" srcId="{2644936A-84A7-477C-A256-1801DA62DD78}" destId="{AADD00E9-C48D-4386-B515-8097C19796F1}" srcOrd="6" destOrd="0" parTransId="{88E56642-EF4B-4282-A51B-7564FBD22FD8}" sibTransId="{D085C09B-37C1-4D6C-8638-0A2EF7D5B87F}"/>
    <dgm:cxn modelId="{FA1BF8A2-71E2-E14B-872D-905A514D8C5A}" type="presOf" srcId="{A4900C8B-F523-4BE9-8A5D-8930EB4E3539}" destId="{94AE00B6-879F-40CE-9764-A2528196744F}" srcOrd="0" destOrd="0" presId="urn:microsoft.com/office/officeart/2005/8/layout/radial3"/>
    <dgm:cxn modelId="{CBC1B413-3139-4D58-8538-5A160E9282DD}" srcId="{2644936A-84A7-477C-A256-1801DA62DD78}" destId="{A4900C8B-F523-4BE9-8A5D-8930EB4E3539}" srcOrd="0" destOrd="0" parTransId="{AE07A183-25B2-4628-B1A0-87768BE3AFF8}" sibTransId="{BC6BE6B1-ABD4-417A-A7FE-DF8982D9F9D9}"/>
    <dgm:cxn modelId="{B2E9F7E0-D74E-4AA4-ADC7-3CD0551A9CF4}" srcId="{2644936A-84A7-477C-A256-1801DA62DD78}" destId="{CB027567-38A7-4FAD-AEF5-FEE773813E1E}" srcOrd="1" destOrd="0" parTransId="{B8164A65-6CEC-41BF-865E-C710A9798C25}" sibTransId="{88620FCA-0D02-4BBD-81E6-45544652BC8B}"/>
    <dgm:cxn modelId="{40577297-B4E8-2B41-83C6-B8176EA54BAB}" type="presOf" srcId="{B3BC9887-5CFF-4B06-BE47-04615B23F895}" destId="{E96F9158-1218-4B3C-A48F-F0571C23877F}" srcOrd="0" destOrd="0" presId="urn:microsoft.com/office/officeart/2005/8/layout/radial3"/>
    <dgm:cxn modelId="{7C12ECF8-0871-2746-B3F6-6FE32BD1A5E8}" type="presOf" srcId="{2644936A-84A7-477C-A256-1801DA62DD78}" destId="{88A33284-EAC9-4D52-8375-24987EC59EAD}" srcOrd="0" destOrd="0" presId="urn:microsoft.com/office/officeart/2005/8/layout/radial3"/>
    <dgm:cxn modelId="{E3756F2D-B5AC-4461-A20B-1E403ADBDC4C}" srcId="{0CD00774-B7BE-415F-8A38-DFDEAD01D96E}" destId="{2644936A-84A7-477C-A256-1801DA62DD78}" srcOrd="0" destOrd="0" parTransId="{6E3AE549-C5A8-4D51-96B3-1837E4DF359B}" sibTransId="{89462B2D-5B9D-4B22-98C2-9E9B7ABFFB6B}"/>
    <dgm:cxn modelId="{81838C80-85D9-6841-876E-4339DE666496}" type="presOf" srcId="{BDAFB58F-48CE-4B86-B23C-5E679909CF38}" destId="{393240D1-07C0-401B-9EED-C4416FFCFAB5}" srcOrd="0" destOrd="0" presId="urn:microsoft.com/office/officeart/2005/8/layout/radial3"/>
    <dgm:cxn modelId="{B022FFB0-D124-4769-8477-7E41BD546F4B}" srcId="{2644936A-84A7-477C-A256-1801DA62DD78}" destId="{3E0B0F90-11CB-4B92-9F70-9E26285D9BDA}" srcOrd="5" destOrd="0" parTransId="{DFD19A10-33B7-4DBC-A439-4533EA92D256}" sibTransId="{4592E3FD-60B6-408D-83D0-C1D568505D9E}"/>
    <dgm:cxn modelId="{87AA03B4-CC5B-ED48-B4B3-B5A5A9F7D87A}" type="presOf" srcId="{7F491FFD-AF78-4E49-9F29-D673BBBBC550}" destId="{FBD18E42-4E47-45B4-A0B7-10FB76A9DE27}" srcOrd="0" destOrd="0" presId="urn:microsoft.com/office/officeart/2005/8/layout/radial3"/>
    <dgm:cxn modelId="{EC04D762-0584-6144-B775-222BA532E1A8}" type="presOf" srcId="{B616DB59-BBC6-45ED-9C2D-96AB5CCF17DD}" destId="{137A2905-D666-46F0-BCAA-9A14641B35EF}" srcOrd="0" destOrd="0" presId="urn:microsoft.com/office/officeart/2005/8/layout/radial3"/>
    <dgm:cxn modelId="{0AD7AECB-6789-6346-BE85-D4C1FEF24942}" type="presOf" srcId="{84680E46-FE0E-4C99-A1FE-FA017128541C}" destId="{5EEB63D5-6FD2-45BD-AAFE-041872BD21E6}" srcOrd="0" destOrd="0" presId="urn:microsoft.com/office/officeart/2005/8/layout/radial3"/>
    <dgm:cxn modelId="{AB6F60A0-FDDB-D440-8BFF-D216A9D12BE7}" type="presOf" srcId="{AADD00E9-C48D-4386-B515-8097C19796F1}" destId="{9BE547CC-9AB6-4C75-BE1C-818621B60AB1}" srcOrd="0" destOrd="0" presId="urn:microsoft.com/office/officeart/2005/8/layout/radial3"/>
    <dgm:cxn modelId="{2800866B-F375-EA4D-9A8D-1DCB5EA7C7DD}" type="presOf" srcId="{3E0B0F90-11CB-4B92-9F70-9E26285D9BDA}" destId="{A5F1F8B0-A2A7-4A28-B957-2F6CE82E5D4A}" srcOrd="0" destOrd="0" presId="urn:microsoft.com/office/officeart/2005/8/layout/radial3"/>
    <dgm:cxn modelId="{1C971B37-D877-407C-AB09-73EE139BC6F0}" srcId="{2644936A-84A7-477C-A256-1801DA62DD78}" destId="{BB21993E-D6FE-4B7F-BF8A-5F7930D41D4E}" srcOrd="7" destOrd="0" parTransId="{065D2752-B0BD-4C6F-964A-A127FF4F4418}" sibTransId="{43AB14B6-C983-4DAB-B01B-621A7BE7BD03}"/>
    <dgm:cxn modelId="{FBEA47DC-746C-4501-9F5D-C2DA06DF89FE}" srcId="{2644936A-84A7-477C-A256-1801DA62DD78}" destId="{B3BC9887-5CFF-4B06-BE47-04615B23F895}" srcOrd="4" destOrd="0" parTransId="{026C9E3E-A85F-4A28-A038-59E0EBA4D565}" sibTransId="{8D9C6C5C-D43A-4045-AFE4-EA711E0A57E5}"/>
    <dgm:cxn modelId="{36B98858-20AD-8149-9620-27A0BF9C5821}" type="presOf" srcId="{BB21993E-D6FE-4B7F-BF8A-5F7930D41D4E}" destId="{D8594E7E-63A6-4E36-AF8B-B91598394729}" srcOrd="0" destOrd="0" presId="urn:microsoft.com/office/officeart/2005/8/layout/radial3"/>
    <dgm:cxn modelId="{99C0D9F2-8CC2-4CEC-870E-8831C1812F0E}" srcId="{2644936A-84A7-477C-A256-1801DA62DD78}" destId="{7F491FFD-AF78-4E49-9F29-D673BBBBC550}" srcOrd="9" destOrd="0" parTransId="{5B0179A4-9A91-4C20-B9B1-089E9FE38557}" sibTransId="{B62CDD3A-6846-403C-9BFB-CF930B47289A}"/>
    <dgm:cxn modelId="{EB85F97C-35BA-4CE2-BE12-010709896504}" srcId="{2644936A-84A7-477C-A256-1801DA62DD78}" destId="{84680E46-FE0E-4C99-A1FE-FA017128541C}" srcOrd="2" destOrd="0" parTransId="{81AF3357-A1D6-4C88-8E7E-F3E74A7014B0}" sibTransId="{1D0A93CF-CAA0-43F3-A8E2-D8D8FD1DEA97}"/>
    <dgm:cxn modelId="{C66F7C83-F0A0-D048-9AF0-ABD7F7B7147D}" type="presParOf" srcId="{8B42D465-2F82-46CE-8472-2BD02199721F}" destId="{A9E5E882-D207-4FE8-B5B8-DBE8CB11989C}" srcOrd="0" destOrd="0" presId="urn:microsoft.com/office/officeart/2005/8/layout/radial3"/>
    <dgm:cxn modelId="{254B6E07-8075-3F4D-B835-F5E3E6787919}" type="presParOf" srcId="{A9E5E882-D207-4FE8-B5B8-DBE8CB11989C}" destId="{88A33284-EAC9-4D52-8375-24987EC59EAD}" srcOrd="0" destOrd="0" presId="urn:microsoft.com/office/officeart/2005/8/layout/radial3"/>
    <dgm:cxn modelId="{AB72D597-FA9E-994A-9E04-EC2DD300EBCA}" type="presParOf" srcId="{A9E5E882-D207-4FE8-B5B8-DBE8CB11989C}" destId="{94AE00B6-879F-40CE-9764-A2528196744F}" srcOrd="1" destOrd="0" presId="urn:microsoft.com/office/officeart/2005/8/layout/radial3"/>
    <dgm:cxn modelId="{5D50094E-63C1-F243-A2BB-39F8A3F8920A}" type="presParOf" srcId="{A9E5E882-D207-4FE8-B5B8-DBE8CB11989C}" destId="{7E455629-9621-4EBB-AEF2-4A0C266C5A2C}" srcOrd="2" destOrd="0" presId="urn:microsoft.com/office/officeart/2005/8/layout/radial3"/>
    <dgm:cxn modelId="{7B52E6B4-B6B8-1A49-8760-159336CBCBBD}" type="presParOf" srcId="{A9E5E882-D207-4FE8-B5B8-DBE8CB11989C}" destId="{5EEB63D5-6FD2-45BD-AAFE-041872BD21E6}" srcOrd="3" destOrd="0" presId="urn:microsoft.com/office/officeart/2005/8/layout/radial3"/>
    <dgm:cxn modelId="{61DF52F0-2AB3-0048-9574-300FD5713BD5}" type="presParOf" srcId="{A9E5E882-D207-4FE8-B5B8-DBE8CB11989C}" destId="{137A2905-D666-46F0-BCAA-9A14641B35EF}" srcOrd="4" destOrd="0" presId="urn:microsoft.com/office/officeart/2005/8/layout/radial3"/>
    <dgm:cxn modelId="{2FEA9220-CC09-6944-909C-E4C216CA02A0}" type="presParOf" srcId="{A9E5E882-D207-4FE8-B5B8-DBE8CB11989C}" destId="{E96F9158-1218-4B3C-A48F-F0571C23877F}" srcOrd="5" destOrd="0" presId="urn:microsoft.com/office/officeart/2005/8/layout/radial3"/>
    <dgm:cxn modelId="{B7913A1E-3A15-534D-BA58-EE2564010E5C}" type="presParOf" srcId="{A9E5E882-D207-4FE8-B5B8-DBE8CB11989C}" destId="{A5F1F8B0-A2A7-4A28-B957-2F6CE82E5D4A}" srcOrd="6" destOrd="0" presId="urn:microsoft.com/office/officeart/2005/8/layout/radial3"/>
    <dgm:cxn modelId="{E4CE3604-51AD-854C-BB60-5F494EB564E0}" type="presParOf" srcId="{A9E5E882-D207-4FE8-B5B8-DBE8CB11989C}" destId="{9BE547CC-9AB6-4C75-BE1C-818621B60AB1}" srcOrd="7" destOrd="0" presId="urn:microsoft.com/office/officeart/2005/8/layout/radial3"/>
    <dgm:cxn modelId="{F4F49904-9E8B-C04C-A4A0-59C52D2DE070}" type="presParOf" srcId="{A9E5E882-D207-4FE8-B5B8-DBE8CB11989C}" destId="{D8594E7E-63A6-4E36-AF8B-B91598394729}" srcOrd="8" destOrd="0" presId="urn:microsoft.com/office/officeart/2005/8/layout/radial3"/>
    <dgm:cxn modelId="{2519D09A-C23E-CE4F-9573-D49C0482D7DF}" type="presParOf" srcId="{A9E5E882-D207-4FE8-B5B8-DBE8CB11989C}" destId="{393240D1-07C0-401B-9EED-C4416FFCFAB5}" srcOrd="9" destOrd="0" presId="urn:microsoft.com/office/officeart/2005/8/layout/radial3"/>
    <dgm:cxn modelId="{83E0EB21-BC3F-054F-965F-D92FA48FBB5E}" type="presParOf" srcId="{A9E5E882-D207-4FE8-B5B8-DBE8CB11989C}" destId="{FBD18E42-4E47-45B4-A0B7-10FB76A9DE27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263C97-C9F3-4DFF-9536-02D4F81C9B22}" type="doc">
      <dgm:prSet loTypeId="urn:microsoft.com/office/officeart/2011/layout/CircleProcess" loCatId="process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s-MX"/>
        </a:p>
      </dgm:t>
    </dgm:pt>
    <dgm:pt modelId="{6EA0C345-533A-4399-9468-E2703CDA06E9}">
      <dgm:prSet phldrT="[Text]"/>
      <dgm:spPr/>
      <dgm:t>
        <a:bodyPr/>
        <a:lstStyle/>
        <a:p>
          <a:r>
            <a:rPr lang="es-MX" dirty="0" smtClean="0"/>
            <a:t>El saber</a:t>
          </a:r>
          <a:endParaRPr lang="es-MX" dirty="0"/>
        </a:p>
      </dgm:t>
    </dgm:pt>
    <dgm:pt modelId="{FB3ECC9E-B578-4109-9C50-B0C81FF87AD0}" type="parTrans" cxnId="{12BBFF90-F139-4746-9006-9C1DE4CA0815}">
      <dgm:prSet/>
      <dgm:spPr/>
      <dgm:t>
        <a:bodyPr/>
        <a:lstStyle/>
        <a:p>
          <a:endParaRPr lang="es-MX"/>
        </a:p>
      </dgm:t>
    </dgm:pt>
    <dgm:pt modelId="{D39FA53B-F47D-462F-BA04-43551A58B93A}" type="sibTrans" cxnId="{12BBFF90-F139-4746-9006-9C1DE4CA0815}">
      <dgm:prSet/>
      <dgm:spPr/>
      <dgm:t>
        <a:bodyPr/>
        <a:lstStyle/>
        <a:p>
          <a:endParaRPr lang="es-MX"/>
        </a:p>
      </dgm:t>
    </dgm:pt>
    <dgm:pt modelId="{9C6B61C5-DAD0-440B-9BF1-E4161323095F}">
      <dgm:prSet phldrT="[Text]"/>
      <dgm:spPr/>
      <dgm:t>
        <a:bodyPr/>
        <a:lstStyle/>
        <a:p>
          <a:r>
            <a:rPr lang="es-MX" dirty="0" smtClean="0"/>
            <a:t>El saber hacer</a:t>
          </a:r>
          <a:endParaRPr lang="es-MX" dirty="0"/>
        </a:p>
      </dgm:t>
    </dgm:pt>
    <dgm:pt modelId="{64869E6A-BA62-4AA2-AC3C-378A6BA8D92B}" type="parTrans" cxnId="{ED56EDD2-9BB6-40AB-9951-56F12A443D19}">
      <dgm:prSet/>
      <dgm:spPr/>
      <dgm:t>
        <a:bodyPr/>
        <a:lstStyle/>
        <a:p>
          <a:endParaRPr lang="es-MX"/>
        </a:p>
      </dgm:t>
    </dgm:pt>
    <dgm:pt modelId="{40897F6C-3A24-4CEC-9EED-F851DE67DC50}" type="sibTrans" cxnId="{ED56EDD2-9BB6-40AB-9951-56F12A443D19}">
      <dgm:prSet/>
      <dgm:spPr/>
      <dgm:t>
        <a:bodyPr/>
        <a:lstStyle/>
        <a:p>
          <a:endParaRPr lang="es-MX"/>
        </a:p>
      </dgm:t>
    </dgm:pt>
    <dgm:pt modelId="{005CC230-37C0-4419-8822-5E4136B34D84}">
      <dgm:prSet phldrT="[Text]"/>
      <dgm:spPr/>
      <dgm:t>
        <a:bodyPr/>
        <a:lstStyle/>
        <a:p>
          <a:r>
            <a:rPr lang="es-MX" dirty="0" smtClean="0"/>
            <a:t>El ser</a:t>
          </a:r>
          <a:endParaRPr lang="es-MX" dirty="0"/>
        </a:p>
      </dgm:t>
    </dgm:pt>
    <dgm:pt modelId="{E47895E0-F37F-496A-8FFB-91D5AD724E09}" type="parTrans" cxnId="{80B4F09D-934C-41F8-B0E8-BF6375714884}">
      <dgm:prSet/>
      <dgm:spPr/>
      <dgm:t>
        <a:bodyPr/>
        <a:lstStyle/>
        <a:p>
          <a:endParaRPr lang="es-MX"/>
        </a:p>
      </dgm:t>
    </dgm:pt>
    <dgm:pt modelId="{5470FE77-9622-4E24-9D53-6D1908AA2E76}" type="sibTrans" cxnId="{80B4F09D-934C-41F8-B0E8-BF6375714884}">
      <dgm:prSet/>
      <dgm:spPr/>
      <dgm:t>
        <a:bodyPr/>
        <a:lstStyle/>
        <a:p>
          <a:endParaRPr lang="es-MX"/>
        </a:p>
      </dgm:t>
    </dgm:pt>
    <dgm:pt modelId="{1B0D15C2-5BF9-470E-BD72-A9CC076CCD64}" type="pres">
      <dgm:prSet presAssocID="{C7263C97-C9F3-4DFF-9536-02D4F81C9B22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s-ES_tradnl"/>
        </a:p>
      </dgm:t>
    </dgm:pt>
    <dgm:pt modelId="{86B860D5-03AF-4E15-9DED-E58681043D57}" type="pres">
      <dgm:prSet presAssocID="{005CC230-37C0-4419-8822-5E4136B34D84}" presName="Accent3" presStyleCnt="0"/>
      <dgm:spPr/>
    </dgm:pt>
    <dgm:pt modelId="{2969FF20-6499-479D-9FFA-D3997B84E33F}" type="pres">
      <dgm:prSet presAssocID="{005CC230-37C0-4419-8822-5E4136B34D84}" presName="Accent" presStyleLbl="node1" presStyleIdx="0" presStyleCnt="3" custLinFactNeighborX="-4000" custLinFactNeighborY="29812"/>
      <dgm:spPr/>
    </dgm:pt>
    <dgm:pt modelId="{2F31E3A3-0AE9-483E-AF63-476E79B30F96}" type="pres">
      <dgm:prSet presAssocID="{005CC230-37C0-4419-8822-5E4136B34D84}" presName="ParentBackground3" presStyleCnt="0"/>
      <dgm:spPr/>
    </dgm:pt>
    <dgm:pt modelId="{59DBFCD1-8D4F-4F07-8C06-4C0BEA5E32F6}" type="pres">
      <dgm:prSet presAssocID="{005CC230-37C0-4419-8822-5E4136B34D84}" presName="ParentBackground" presStyleLbl="fgAcc1" presStyleIdx="0" presStyleCnt="3" custLinFactNeighborX="-7841" custLinFactNeighborY="33425"/>
      <dgm:spPr/>
      <dgm:t>
        <a:bodyPr/>
        <a:lstStyle/>
        <a:p>
          <a:endParaRPr lang="es-ES_tradnl"/>
        </a:p>
      </dgm:t>
    </dgm:pt>
    <dgm:pt modelId="{E9A203F3-D914-4C5A-9D68-FB883AEDB9FB}" type="pres">
      <dgm:prSet presAssocID="{005CC230-37C0-4419-8822-5E4136B34D84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877B72A-954C-48B3-8E96-41AB102138EA}" type="pres">
      <dgm:prSet presAssocID="{9C6B61C5-DAD0-440B-9BF1-E4161323095F}" presName="Accent2" presStyleCnt="0"/>
      <dgm:spPr/>
    </dgm:pt>
    <dgm:pt modelId="{898A7F0B-2CA9-4D0C-B936-FA9F6B447717}" type="pres">
      <dgm:prSet presAssocID="{9C6B61C5-DAD0-440B-9BF1-E4161323095F}" presName="Accent" presStyleLbl="node1" presStyleIdx="1" presStyleCnt="3" custLinFactNeighborX="4" custLinFactNeighborY="23186"/>
      <dgm:spPr/>
    </dgm:pt>
    <dgm:pt modelId="{8B7F0984-9DE9-4F0E-9BD6-4FFB91F535BD}" type="pres">
      <dgm:prSet presAssocID="{9C6B61C5-DAD0-440B-9BF1-E4161323095F}" presName="ParentBackground2" presStyleCnt="0"/>
      <dgm:spPr/>
    </dgm:pt>
    <dgm:pt modelId="{52FAB4EB-AB68-4AF5-B3A0-CAAC92A7D361}" type="pres">
      <dgm:prSet presAssocID="{9C6B61C5-DAD0-440B-9BF1-E4161323095F}" presName="ParentBackground" presStyleLbl="fgAcc1" presStyleIdx="1" presStyleCnt="3" custLinFactNeighborX="-2203" custLinFactNeighborY="33425"/>
      <dgm:spPr/>
      <dgm:t>
        <a:bodyPr/>
        <a:lstStyle/>
        <a:p>
          <a:endParaRPr lang="es-MX"/>
        </a:p>
      </dgm:t>
    </dgm:pt>
    <dgm:pt modelId="{57069FED-8BB2-478B-93AE-95E614A7288E}" type="pres">
      <dgm:prSet presAssocID="{9C6B61C5-DAD0-440B-9BF1-E4161323095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6CFE66-5218-4135-A8EC-2FBE852BED5D}" type="pres">
      <dgm:prSet presAssocID="{6EA0C345-533A-4399-9468-E2703CDA06E9}" presName="Accent1" presStyleCnt="0"/>
      <dgm:spPr/>
    </dgm:pt>
    <dgm:pt modelId="{2E5FE1A3-2D6F-498D-B15D-D9750F9A0616}" type="pres">
      <dgm:prSet presAssocID="{6EA0C345-533A-4399-9468-E2703CDA06E9}" presName="Accent" presStyleLbl="node1" presStyleIdx="2" presStyleCnt="3" custLinFactNeighborX="1160" custLinFactNeighborY="23186"/>
      <dgm:spPr/>
    </dgm:pt>
    <dgm:pt modelId="{07668CF7-0B5C-48A0-8852-DF0332C00A97}" type="pres">
      <dgm:prSet presAssocID="{6EA0C345-533A-4399-9468-E2703CDA06E9}" presName="ParentBackground1" presStyleCnt="0"/>
      <dgm:spPr/>
    </dgm:pt>
    <dgm:pt modelId="{5142508A-AFEE-489D-921C-38B40B87AC45}" type="pres">
      <dgm:prSet presAssocID="{6EA0C345-533A-4399-9468-E2703CDA06E9}" presName="ParentBackground" presStyleLbl="fgAcc1" presStyleIdx="2" presStyleCnt="3" custLinFactNeighborX="-4349" custLinFactNeighborY="33425"/>
      <dgm:spPr/>
      <dgm:t>
        <a:bodyPr/>
        <a:lstStyle/>
        <a:p>
          <a:endParaRPr lang="es-ES_tradnl"/>
        </a:p>
      </dgm:t>
    </dgm:pt>
    <dgm:pt modelId="{9A851E15-5871-4B58-8FEB-C568FB3ABDEA}" type="pres">
      <dgm:prSet presAssocID="{6EA0C345-533A-4399-9468-E2703CDA06E9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E6E9372E-7323-9F40-9116-2AC9214EFC9F}" type="presOf" srcId="{6EA0C345-533A-4399-9468-E2703CDA06E9}" destId="{9A851E15-5871-4B58-8FEB-C568FB3ABDEA}" srcOrd="1" destOrd="0" presId="urn:microsoft.com/office/officeart/2011/layout/CircleProcess"/>
    <dgm:cxn modelId="{52247FE1-AD63-4C47-84FC-D035904567AD}" type="presOf" srcId="{9C6B61C5-DAD0-440B-9BF1-E4161323095F}" destId="{52FAB4EB-AB68-4AF5-B3A0-CAAC92A7D361}" srcOrd="0" destOrd="0" presId="urn:microsoft.com/office/officeart/2011/layout/CircleProcess"/>
    <dgm:cxn modelId="{80B4F09D-934C-41F8-B0E8-BF6375714884}" srcId="{C7263C97-C9F3-4DFF-9536-02D4F81C9B22}" destId="{005CC230-37C0-4419-8822-5E4136B34D84}" srcOrd="2" destOrd="0" parTransId="{E47895E0-F37F-496A-8FFB-91D5AD724E09}" sibTransId="{5470FE77-9622-4E24-9D53-6D1908AA2E76}"/>
    <dgm:cxn modelId="{9D12D7D7-4BCD-5541-8625-935D5878D9F8}" type="presOf" srcId="{C7263C97-C9F3-4DFF-9536-02D4F81C9B22}" destId="{1B0D15C2-5BF9-470E-BD72-A9CC076CCD64}" srcOrd="0" destOrd="0" presId="urn:microsoft.com/office/officeart/2011/layout/CircleProcess"/>
    <dgm:cxn modelId="{F577F15F-493E-3E48-86FC-E4C6399BD0B9}" type="presOf" srcId="{6EA0C345-533A-4399-9468-E2703CDA06E9}" destId="{5142508A-AFEE-489D-921C-38B40B87AC45}" srcOrd="0" destOrd="0" presId="urn:microsoft.com/office/officeart/2011/layout/CircleProcess"/>
    <dgm:cxn modelId="{12BBFF90-F139-4746-9006-9C1DE4CA0815}" srcId="{C7263C97-C9F3-4DFF-9536-02D4F81C9B22}" destId="{6EA0C345-533A-4399-9468-E2703CDA06E9}" srcOrd="0" destOrd="0" parTransId="{FB3ECC9E-B578-4109-9C50-B0C81FF87AD0}" sibTransId="{D39FA53B-F47D-462F-BA04-43551A58B93A}"/>
    <dgm:cxn modelId="{CC6C1E81-EBF2-DC4B-87AB-F497200E1FCE}" type="presOf" srcId="{005CC230-37C0-4419-8822-5E4136B34D84}" destId="{E9A203F3-D914-4C5A-9D68-FB883AEDB9FB}" srcOrd="1" destOrd="0" presId="urn:microsoft.com/office/officeart/2011/layout/CircleProcess"/>
    <dgm:cxn modelId="{ED56EDD2-9BB6-40AB-9951-56F12A443D19}" srcId="{C7263C97-C9F3-4DFF-9536-02D4F81C9B22}" destId="{9C6B61C5-DAD0-440B-9BF1-E4161323095F}" srcOrd="1" destOrd="0" parTransId="{64869E6A-BA62-4AA2-AC3C-378A6BA8D92B}" sibTransId="{40897F6C-3A24-4CEC-9EED-F851DE67DC50}"/>
    <dgm:cxn modelId="{1BB3F441-B0BD-6F4E-A8BC-A966D410EC81}" type="presOf" srcId="{9C6B61C5-DAD0-440B-9BF1-E4161323095F}" destId="{57069FED-8BB2-478B-93AE-95E614A7288E}" srcOrd="1" destOrd="0" presId="urn:microsoft.com/office/officeart/2011/layout/CircleProcess"/>
    <dgm:cxn modelId="{72E2BACB-3BCE-CB4A-83A8-BEB11C14B07C}" type="presOf" srcId="{005CC230-37C0-4419-8822-5E4136B34D84}" destId="{59DBFCD1-8D4F-4F07-8C06-4C0BEA5E32F6}" srcOrd="0" destOrd="0" presId="urn:microsoft.com/office/officeart/2011/layout/CircleProcess"/>
    <dgm:cxn modelId="{EC29BB30-91E5-644B-A8DF-3C0898576D2F}" type="presParOf" srcId="{1B0D15C2-5BF9-470E-BD72-A9CC076CCD64}" destId="{86B860D5-03AF-4E15-9DED-E58681043D57}" srcOrd="0" destOrd="0" presId="urn:microsoft.com/office/officeart/2011/layout/CircleProcess"/>
    <dgm:cxn modelId="{E174E6F9-6935-E944-B5F3-5D3B33B34B5F}" type="presParOf" srcId="{86B860D5-03AF-4E15-9DED-E58681043D57}" destId="{2969FF20-6499-479D-9FFA-D3997B84E33F}" srcOrd="0" destOrd="0" presId="urn:microsoft.com/office/officeart/2011/layout/CircleProcess"/>
    <dgm:cxn modelId="{30DDBA40-8048-0347-95AF-F6D0DAD66871}" type="presParOf" srcId="{1B0D15C2-5BF9-470E-BD72-A9CC076CCD64}" destId="{2F31E3A3-0AE9-483E-AF63-476E79B30F96}" srcOrd="1" destOrd="0" presId="urn:microsoft.com/office/officeart/2011/layout/CircleProcess"/>
    <dgm:cxn modelId="{67898D2B-EFA4-1942-BCB0-B421C0B1603D}" type="presParOf" srcId="{2F31E3A3-0AE9-483E-AF63-476E79B30F96}" destId="{59DBFCD1-8D4F-4F07-8C06-4C0BEA5E32F6}" srcOrd="0" destOrd="0" presId="urn:microsoft.com/office/officeart/2011/layout/CircleProcess"/>
    <dgm:cxn modelId="{F57A4AB9-36A4-D541-B6F7-D425759FE7DA}" type="presParOf" srcId="{1B0D15C2-5BF9-470E-BD72-A9CC076CCD64}" destId="{E9A203F3-D914-4C5A-9D68-FB883AEDB9FB}" srcOrd="2" destOrd="0" presId="urn:microsoft.com/office/officeart/2011/layout/CircleProcess"/>
    <dgm:cxn modelId="{94B24AC2-1B8F-D44D-8770-88B43C9CFC4F}" type="presParOf" srcId="{1B0D15C2-5BF9-470E-BD72-A9CC076CCD64}" destId="{D877B72A-954C-48B3-8E96-41AB102138EA}" srcOrd="3" destOrd="0" presId="urn:microsoft.com/office/officeart/2011/layout/CircleProcess"/>
    <dgm:cxn modelId="{BFFECA6C-A7BB-D645-9B60-9B66693893EE}" type="presParOf" srcId="{D877B72A-954C-48B3-8E96-41AB102138EA}" destId="{898A7F0B-2CA9-4D0C-B936-FA9F6B447717}" srcOrd="0" destOrd="0" presId="urn:microsoft.com/office/officeart/2011/layout/CircleProcess"/>
    <dgm:cxn modelId="{51AB9CDC-5F35-5642-9842-F0AC0E51B81F}" type="presParOf" srcId="{1B0D15C2-5BF9-470E-BD72-A9CC076CCD64}" destId="{8B7F0984-9DE9-4F0E-9BD6-4FFB91F535BD}" srcOrd="4" destOrd="0" presId="urn:microsoft.com/office/officeart/2011/layout/CircleProcess"/>
    <dgm:cxn modelId="{B4CF9A43-9C1D-8644-96F2-F4169D17F463}" type="presParOf" srcId="{8B7F0984-9DE9-4F0E-9BD6-4FFB91F535BD}" destId="{52FAB4EB-AB68-4AF5-B3A0-CAAC92A7D361}" srcOrd="0" destOrd="0" presId="urn:microsoft.com/office/officeart/2011/layout/CircleProcess"/>
    <dgm:cxn modelId="{2206949F-E43F-FE44-B5BC-9DF942598757}" type="presParOf" srcId="{1B0D15C2-5BF9-470E-BD72-A9CC076CCD64}" destId="{57069FED-8BB2-478B-93AE-95E614A7288E}" srcOrd="5" destOrd="0" presId="urn:microsoft.com/office/officeart/2011/layout/CircleProcess"/>
    <dgm:cxn modelId="{EF1C247E-303F-3B4C-849A-0E2EF579323D}" type="presParOf" srcId="{1B0D15C2-5BF9-470E-BD72-A9CC076CCD64}" destId="{E26CFE66-5218-4135-A8EC-2FBE852BED5D}" srcOrd="6" destOrd="0" presId="urn:microsoft.com/office/officeart/2011/layout/CircleProcess"/>
    <dgm:cxn modelId="{B73BCAD8-4CAC-9E45-8883-2C0C44F776D0}" type="presParOf" srcId="{E26CFE66-5218-4135-A8EC-2FBE852BED5D}" destId="{2E5FE1A3-2D6F-498D-B15D-D9750F9A0616}" srcOrd="0" destOrd="0" presId="urn:microsoft.com/office/officeart/2011/layout/CircleProcess"/>
    <dgm:cxn modelId="{C71FA304-F78E-C740-8F2A-48F0FA497C89}" type="presParOf" srcId="{1B0D15C2-5BF9-470E-BD72-A9CC076CCD64}" destId="{07668CF7-0B5C-48A0-8852-DF0332C00A97}" srcOrd="7" destOrd="0" presId="urn:microsoft.com/office/officeart/2011/layout/CircleProcess"/>
    <dgm:cxn modelId="{B7A05F61-50ED-2442-85D6-54D880B970EB}" type="presParOf" srcId="{07668CF7-0B5C-48A0-8852-DF0332C00A97}" destId="{5142508A-AFEE-489D-921C-38B40B87AC45}" srcOrd="0" destOrd="0" presId="urn:microsoft.com/office/officeart/2011/layout/CircleProcess"/>
    <dgm:cxn modelId="{E528C3D5-BA0D-A74D-957D-7752E2EE7FB9}" type="presParOf" srcId="{1B0D15C2-5BF9-470E-BD72-A9CC076CCD64}" destId="{9A851E15-5871-4B58-8FEB-C568FB3ABDEA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33284-EAC9-4D52-8375-24987EC59EAD}">
      <dsp:nvSpPr>
        <dsp:cNvPr id="0" name=""/>
        <dsp:cNvSpPr/>
      </dsp:nvSpPr>
      <dsp:spPr>
        <a:xfrm>
          <a:off x="2488675" y="1526976"/>
          <a:ext cx="4171555" cy="38040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Arial Black" pitchFamily="34" charset="0"/>
            </a:rPr>
            <a:t>10 aspectos clave en el proceso de aprendizaje</a:t>
          </a:r>
          <a:endParaRPr lang="es-MX" sz="33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1"/>
            </a:solidFill>
            <a:effectLst/>
            <a:latin typeface="Arial Black" pitchFamily="34" charset="0"/>
          </a:endParaRPr>
        </a:p>
      </dsp:txBody>
      <dsp:txXfrm>
        <a:off x="3099585" y="2084066"/>
        <a:ext cx="2949735" cy="2689866"/>
      </dsp:txXfrm>
    </dsp:sp>
    <dsp:sp modelId="{94AE00B6-879F-40CE-9764-A2528196744F}">
      <dsp:nvSpPr>
        <dsp:cNvPr id="0" name=""/>
        <dsp:cNvSpPr/>
      </dsp:nvSpPr>
      <dsp:spPr>
        <a:xfrm>
          <a:off x="3623441" y="679"/>
          <a:ext cx="1902023" cy="190202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Repetición</a:t>
          </a:r>
          <a:endParaRPr lang="es-MX" sz="1600" b="1" kern="1200" dirty="0"/>
        </a:p>
      </dsp:txBody>
      <dsp:txXfrm>
        <a:off x="3901986" y="279224"/>
        <a:ext cx="1344933" cy="1344933"/>
      </dsp:txXfrm>
    </dsp:sp>
    <dsp:sp modelId="{7E455629-9621-4EBB-AEF2-4A0C266C5A2C}">
      <dsp:nvSpPr>
        <dsp:cNvPr id="0" name=""/>
        <dsp:cNvSpPr/>
      </dsp:nvSpPr>
      <dsp:spPr>
        <a:xfrm>
          <a:off x="4824858" y="473802"/>
          <a:ext cx="2411442" cy="190202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Recompensa y elogio (MOTIVACIÓN)</a:t>
          </a:r>
          <a:endParaRPr lang="es-MX" sz="1600" b="1" kern="1200" dirty="0"/>
        </a:p>
      </dsp:txBody>
      <dsp:txXfrm>
        <a:off x="5178006" y="752347"/>
        <a:ext cx="1705146" cy="1344933"/>
      </dsp:txXfrm>
    </dsp:sp>
    <dsp:sp modelId="{5EEB63D5-6FD2-45BD-AAFE-041872BD21E6}">
      <dsp:nvSpPr>
        <dsp:cNvPr id="0" name=""/>
        <dsp:cNvSpPr/>
      </dsp:nvSpPr>
      <dsp:spPr>
        <a:xfrm>
          <a:off x="5884886" y="1712457"/>
          <a:ext cx="2091255" cy="190202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Visualización</a:t>
          </a:r>
          <a:endParaRPr lang="es-MX" sz="1600" b="1" kern="1200" dirty="0"/>
        </a:p>
      </dsp:txBody>
      <dsp:txXfrm>
        <a:off x="6191143" y="1991002"/>
        <a:ext cx="1478741" cy="1344933"/>
      </dsp:txXfrm>
    </dsp:sp>
    <dsp:sp modelId="{137A2905-D666-46F0-BCAA-9A14641B35EF}">
      <dsp:nvSpPr>
        <dsp:cNvPr id="0" name=""/>
        <dsp:cNvSpPr/>
      </dsp:nvSpPr>
      <dsp:spPr>
        <a:xfrm>
          <a:off x="5979503" y="3243518"/>
          <a:ext cx="1902023" cy="1902023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Estrés moderado</a:t>
          </a:r>
          <a:endParaRPr lang="es-MX" sz="1600" b="1" kern="1200" dirty="0"/>
        </a:p>
      </dsp:txBody>
      <dsp:txXfrm>
        <a:off x="6258048" y="3522063"/>
        <a:ext cx="1344933" cy="1344933"/>
      </dsp:txXfrm>
    </dsp:sp>
    <dsp:sp modelId="{E96F9158-1218-4B3C-A48F-F0571C23877F}">
      <dsp:nvSpPr>
        <dsp:cNvPr id="0" name=""/>
        <dsp:cNvSpPr/>
      </dsp:nvSpPr>
      <dsp:spPr>
        <a:xfrm>
          <a:off x="5079567" y="4482173"/>
          <a:ext cx="1902023" cy="190202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Fatiga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No agotar</a:t>
          </a:r>
          <a:endParaRPr lang="es-MX" sz="1600" b="1" kern="1200" dirty="0"/>
        </a:p>
      </dsp:txBody>
      <dsp:txXfrm>
        <a:off x="5358112" y="4760718"/>
        <a:ext cx="1344933" cy="1344933"/>
      </dsp:txXfrm>
    </dsp:sp>
    <dsp:sp modelId="{A5F1F8B0-A2A7-4A28-B957-2F6CE82E5D4A}">
      <dsp:nvSpPr>
        <dsp:cNvPr id="0" name=""/>
        <dsp:cNvSpPr/>
      </dsp:nvSpPr>
      <dsp:spPr>
        <a:xfrm>
          <a:off x="3575843" y="4955297"/>
          <a:ext cx="1997219" cy="190202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Compromiso y responsabilidad</a:t>
          </a:r>
          <a:endParaRPr lang="es-MX" sz="1600" b="1" kern="1200" dirty="0"/>
        </a:p>
      </dsp:txBody>
      <dsp:txXfrm>
        <a:off x="3868329" y="5233842"/>
        <a:ext cx="1412247" cy="1344933"/>
      </dsp:txXfrm>
    </dsp:sp>
    <dsp:sp modelId="{9BE547CC-9AB6-4C75-BE1C-818621B60AB1}">
      <dsp:nvSpPr>
        <dsp:cNvPr id="0" name=""/>
        <dsp:cNvSpPr/>
      </dsp:nvSpPr>
      <dsp:spPr>
        <a:xfrm>
          <a:off x="2167316" y="4482173"/>
          <a:ext cx="1902023" cy="190202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Multitarea sin dispersar la atención </a:t>
          </a:r>
          <a:endParaRPr lang="es-MX" sz="1600" b="1" kern="1200" dirty="0"/>
        </a:p>
      </dsp:txBody>
      <dsp:txXfrm>
        <a:off x="2445861" y="4760718"/>
        <a:ext cx="1344933" cy="1344933"/>
      </dsp:txXfrm>
    </dsp:sp>
    <dsp:sp modelId="{D8594E7E-63A6-4E36-AF8B-B91598394729}">
      <dsp:nvSpPr>
        <dsp:cNvPr id="0" name=""/>
        <dsp:cNvSpPr/>
      </dsp:nvSpPr>
      <dsp:spPr>
        <a:xfrm>
          <a:off x="1267380" y="3243518"/>
          <a:ext cx="1902023" cy="190202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Estilos de aprendizaje </a:t>
          </a:r>
          <a:endParaRPr lang="es-MX" sz="1600" b="1" kern="1200" dirty="0"/>
        </a:p>
      </dsp:txBody>
      <dsp:txXfrm>
        <a:off x="1545925" y="3522063"/>
        <a:ext cx="1344933" cy="1344933"/>
      </dsp:txXfrm>
    </dsp:sp>
    <dsp:sp modelId="{393240D1-07C0-401B-9EED-C4416FFCFAB5}">
      <dsp:nvSpPr>
        <dsp:cNvPr id="0" name=""/>
        <dsp:cNvSpPr/>
      </dsp:nvSpPr>
      <dsp:spPr>
        <a:xfrm>
          <a:off x="1167857" y="1712457"/>
          <a:ext cx="2101070" cy="1902023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Participación activa </a:t>
          </a:r>
          <a:endParaRPr lang="es-MX" sz="1600" b="1" kern="1200" dirty="0"/>
        </a:p>
      </dsp:txBody>
      <dsp:txXfrm>
        <a:off x="1475552" y="1991002"/>
        <a:ext cx="1485680" cy="1344933"/>
      </dsp:txXfrm>
    </dsp:sp>
    <dsp:sp modelId="{FBD18E42-4E47-45B4-A0B7-10FB76A9DE27}">
      <dsp:nvSpPr>
        <dsp:cNvPr id="0" name=""/>
        <dsp:cNvSpPr/>
      </dsp:nvSpPr>
      <dsp:spPr>
        <a:xfrm>
          <a:off x="2036304" y="473802"/>
          <a:ext cx="2164046" cy="190202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Revisión de información  </a:t>
          </a:r>
          <a:endParaRPr lang="es-MX" sz="1600" b="1" kern="1200" dirty="0"/>
        </a:p>
      </dsp:txBody>
      <dsp:txXfrm>
        <a:off x="2353221" y="752347"/>
        <a:ext cx="1530212" cy="1344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9FF20-6499-479D-9FFA-D3997B84E33F}">
      <dsp:nvSpPr>
        <dsp:cNvPr id="0" name=""/>
        <dsp:cNvSpPr/>
      </dsp:nvSpPr>
      <dsp:spPr>
        <a:xfrm>
          <a:off x="4724394" y="2286003"/>
          <a:ext cx="2097462" cy="209785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DBFCD1-8D4F-4F07-8C06-4C0BEA5E32F6}">
      <dsp:nvSpPr>
        <dsp:cNvPr id="0" name=""/>
        <dsp:cNvSpPr/>
      </dsp:nvSpPr>
      <dsp:spPr>
        <a:xfrm>
          <a:off x="4724395" y="2384984"/>
          <a:ext cx="1958177" cy="195796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El ser</a:t>
          </a:r>
          <a:endParaRPr lang="es-MX" sz="3200" kern="1200" dirty="0"/>
        </a:p>
      </dsp:txBody>
      <dsp:txXfrm>
        <a:off x="5004329" y="2664746"/>
        <a:ext cx="1398308" cy="1398444"/>
      </dsp:txXfrm>
    </dsp:sp>
    <dsp:sp modelId="{898A7F0B-2CA9-4D0C-B936-FA9F6B447717}">
      <dsp:nvSpPr>
        <dsp:cNvPr id="0" name=""/>
        <dsp:cNvSpPr/>
      </dsp:nvSpPr>
      <dsp:spPr>
        <a:xfrm rot="2700000">
          <a:off x="2643150" y="2351046"/>
          <a:ext cx="2092410" cy="2092410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FAB4EB-AB68-4AF5-B3A0-CAAC92A7D361}">
      <dsp:nvSpPr>
        <dsp:cNvPr id="0" name=""/>
        <dsp:cNvSpPr/>
      </dsp:nvSpPr>
      <dsp:spPr>
        <a:xfrm>
          <a:off x="2667009" y="2384984"/>
          <a:ext cx="1958177" cy="195796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El saber hacer</a:t>
          </a:r>
          <a:endParaRPr lang="es-MX" sz="3200" kern="1200" dirty="0"/>
        </a:p>
      </dsp:txBody>
      <dsp:txXfrm>
        <a:off x="2946944" y="2664746"/>
        <a:ext cx="1398308" cy="1398444"/>
      </dsp:txXfrm>
    </dsp:sp>
    <dsp:sp modelId="{2E5FE1A3-2D6F-498D-B15D-D9750F9A0616}">
      <dsp:nvSpPr>
        <dsp:cNvPr id="0" name=""/>
        <dsp:cNvSpPr/>
      </dsp:nvSpPr>
      <dsp:spPr>
        <a:xfrm rot="2700000">
          <a:off x="509570" y="2351046"/>
          <a:ext cx="2092410" cy="2092410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42508A-AFEE-489D-921C-38B40B87AC45}">
      <dsp:nvSpPr>
        <dsp:cNvPr id="0" name=""/>
        <dsp:cNvSpPr/>
      </dsp:nvSpPr>
      <dsp:spPr>
        <a:xfrm>
          <a:off x="457199" y="2384984"/>
          <a:ext cx="1958177" cy="195796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El saber</a:t>
          </a:r>
          <a:endParaRPr lang="es-MX" sz="3200" kern="1200" dirty="0"/>
        </a:p>
      </dsp:txBody>
      <dsp:txXfrm>
        <a:off x="737134" y="2664746"/>
        <a:ext cx="1398308" cy="1398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3B1FF-93BD-B242-961E-E1D1408EB364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E0751-7B29-0448-B752-979A6431816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7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1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16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dirty="0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17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21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332BA6-DFE2-CE40-8F80-4409E4B36F6F}" type="slidenum">
              <a:rPr lang="es-ES"/>
              <a:pPr/>
              <a:t>25</a:t>
            </a:fld>
            <a:endParaRPr lang="es-ES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28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2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3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4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5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6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7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54AEE5-AD7C-4974-BE14-F83EA4958594}" type="slidenum">
              <a:rPr lang="es-MX" smtClean="0"/>
              <a:pPr>
                <a:defRPr/>
              </a:pPr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6376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>
              <a:latin typeface="Times New Roman" charset="0"/>
            </a:endParaRPr>
          </a:p>
        </p:txBody>
      </p:sp>
      <p:sp>
        <p:nvSpPr>
          <p:cNvPr id="9626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0C8BE0-064B-42B7-9508-D45A790026D6}" type="slidenum">
              <a:rPr lang="es-ES_tradnl" sz="1000">
                <a:latin typeface="Times New Roman" charset="0"/>
              </a:rPr>
              <a:pPr/>
              <a:t>14</a:t>
            </a:fld>
            <a:endParaRPr lang="es-ES_tradnl" sz="10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8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50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10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8B63B4A-B5FB-7C45-9631-A8FCE8C0F2B9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669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988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70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112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338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85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928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858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28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D0BBE-99F2-EF46-9951-95A8D1FC8195}" type="datetimeFigureOut">
              <a:rPr lang="es-ES" smtClean="0"/>
              <a:t>15/06/16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AC471-B62D-254E-9D32-86792BA4DB1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61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wmf"/><Relationship Id="rId3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Relationship Id="rId3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utterstock.com/subscribe.mhtml" TargetMode="External"/><Relationship Id="rId4" Type="http://schemas.openxmlformats.org/officeDocument/2006/relationships/image" Target="../media/image34.jpeg"/><Relationship Id="rId5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20.png"/><Relationship Id="rId5" Type="http://schemas.openxmlformats.org/officeDocument/2006/relationships/image" Target="../media/image40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20.pn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13.gif"/><Relationship Id="rId6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.pn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3443"/>
            <a:ext cx="9144000" cy="1714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64223" y="3687002"/>
            <a:ext cx="67560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CERTIFICACIÓN INTERNACIONAL DE ESPECIALIDADES MÉDICAS.</a:t>
            </a:r>
          </a:p>
          <a:p>
            <a:pPr algn="ctr"/>
            <a:r>
              <a:rPr lang="es-ES" sz="3600" b="1" dirty="0" smtClean="0"/>
              <a:t>ALCANCES Y LIMITACIONES</a:t>
            </a:r>
          </a:p>
          <a:p>
            <a:pPr algn="ctr"/>
            <a:endParaRPr lang="es-ES" sz="3600" b="1" dirty="0" smtClean="0"/>
          </a:p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Dr. Jesús Tapia Jurado</a:t>
            </a:r>
            <a:r>
              <a:rPr lang="es-ES" dirty="0" smtClean="0">
                <a:solidFill>
                  <a:srgbClr val="FF0000"/>
                </a:solidFill>
              </a:rPr>
              <a:t>.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0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2 Marcador de contenido"/>
          <p:cNvSpPr>
            <a:spLocks noGrp="1"/>
          </p:cNvSpPr>
          <p:nvPr>
            <p:ph idx="1"/>
          </p:nvPr>
        </p:nvSpPr>
        <p:spPr bwMode="auto">
          <a:xfrm>
            <a:off x="457200" y="628228"/>
            <a:ext cx="8229600" cy="62297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just">
              <a:buFontTx/>
              <a:buNone/>
            </a:pPr>
            <a:r>
              <a:rPr lang="es-MX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“INFORME FLEXNER” 1910</a:t>
            </a:r>
          </a:p>
          <a:p>
            <a:pPr algn="ctr">
              <a:buFontTx/>
              <a:buNone/>
            </a:pPr>
            <a:endParaRPr lang="es-MX" b="1" dirty="0">
              <a:solidFill>
                <a:srgbClr val="00206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2 años Ciencias Básicas en la Universidad.</a:t>
            </a:r>
          </a:p>
          <a:p>
            <a:pPr>
              <a:buFontTx/>
              <a:buNone/>
            </a:pP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2 años Ciencias Clínicas en servicios </a:t>
            </a:r>
            <a:r>
              <a:rPr lang="es-MX" sz="2600" dirty="0" smtClean="0">
                <a:latin typeface="Arial" charset="0"/>
                <a:ea typeface="ＭＳ Ｐゴシック" charset="0"/>
                <a:cs typeface="ＭＳ Ｐゴシック" charset="0"/>
              </a:rPr>
              <a:t>clínicos</a:t>
            </a:r>
          </a:p>
          <a:p>
            <a:pPr>
              <a:buFontTx/>
              <a:buNone/>
            </a:pPr>
            <a:endParaRPr lang="es-MX" sz="26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s-MX" sz="2600" b="1" dirty="0" smtClean="0">
                <a:latin typeface="Arial" charset="0"/>
                <a:ea typeface="ＭＳ Ｐゴシック" charset="0"/>
                <a:cs typeface="ＭＳ Ｐゴシック" charset="0"/>
              </a:rPr>
              <a:t>Recomendaciones </a:t>
            </a:r>
            <a:r>
              <a:rPr lang="es-MX" sz="2600" b="1" dirty="0">
                <a:latin typeface="Arial" charset="0"/>
                <a:ea typeface="ＭＳ Ｐゴシック" charset="0"/>
                <a:cs typeface="ＭＳ Ｐゴシック" charset="0"/>
              </a:rPr>
              <a:t>no acatadas hasta el momento:</a:t>
            </a:r>
          </a:p>
          <a:p>
            <a:pPr>
              <a:buFontTx/>
              <a:buNone/>
            </a:pP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Integración básico-clínica desde el inicio de la carrera.</a:t>
            </a:r>
          </a:p>
          <a:p>
            <a:pPr>
              <a:buFontTx/>
              <a:buNone/>
            </a:pP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Aprendizaje activo.</a:t>
            </a:r>
          </a:p>
          <a:p>
            <a:pPr>
              <a:buFontTx/>
              <a:buNone/>
            </a:pP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Limitar el aprendizaje memorístico.</a:t>
            </a:r>
          </a:p>
          <a:p>
            <a:pPr>
              <a:buFontTx/>
              <a:buNone/>
            </a:pP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Desarrollar el pensamiento crítico y la habilidad de resolver problemas.</a:t>
            </a:r>
          </a:p>
          <a:p>
            <a:pPr>
              <a:buFontTx/>
              <a:buNone/>
            </a:pP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Requisitos de ingreso: Matemáticas y Ciencias</a:t>
            </a:r>
          </a:p>
          <a:p>
            <a:pPr>
              <a:buFontTx/>
              <a:buNone/>
            </a:pP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Enfatizar que el aprendizaje es una tarea para toda la vida.</a:t>
            </a:r>
          </a:p>
          <a:p>
            <a:pPr>
              <a:buFontTx/>
              <a:buNone/>
            </a:pP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Profesores </a:t>
            </a:r>
            <a:r>
              <a:rPr lang="es-MX" sz="2600" dirty="0" smtClean="0">
                <a:latin typeface="Arial" charset="0"/>
                <a:ea typeface="ＭＳ Ｐゴシック" charset="0"/>
                <a:cs typeface="ＭＳ Ｐゴシック" charset="0"/>
              </a:rPr>
              <a:t>de </a:t>
            </a:r>
            <a:r>
              <a:rPr lang="es-MX" sz="2600" dirty="0">
                <a:latin typeface="Arial" charset="0"/>
                <a:ea typeface="ＭＳ Ｐゴシック" charset="0"/>
                <a:cs typeface="ＭＳ Ｐゴシック" charset="0"/>
              </a:rPr>
              <a:t>tiempo completo.</a:t>
            </a:r>
          </a:p>
        </p:txBody>
      </p:sp>
      <p:pic>
        <p:nvPicPr>
          <p:cNvPr id="4" name="Imagen 3" descr="l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0" y="141163"/>
            <a:ext cx="844779" cy="1508265"/>
          </a:xfrm>
          <a:prstGeom prst="rect">
            <a:avLst/>
          </a:prstGeom>
        </p:spPr>
      </p:pic>
      <p:pic>
        <p:nvPicPr>
          <p:cNvPr id="5" name="Imagen 4" descr="logo_una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920" y="274638"/>
            <a:ext cx="889734" cy="9957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940" y="0"/>
            <a:ext cx="2384060" cy="28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3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12800"/>
            <a:ext cx="7467600" cy="1320800"/>
          </a:xfrm>
        </p:spPr>
        <p:txBody>
          <a:bodyPr/>
          <a:lstStyle/>
          <a:p>
            <a:pPr>
              <a:defRPr/>
            </a:pPr>
            <a:r>
              <a:rPr lang="es-MX" sz="3600" b="1" dirty="0" smtClean="0">
                <a:solidFill>
                  <a:schemeClr val="accent2">
                    <a:lumMod val="50000"/>
                  </a:schemeClr>
                </a:solidFill>
              </a:rPr>
              <a:t>APRENDIZAJE POR COMPETENCIAS </a:t>
            </a:r>
            <a:br>
              <a:rPr lang="es-MX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MX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s-MX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762000" y="1981200"/>
          <a:ext cx="69476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609600" y="1831789"/>
            <a:ext cx="8077200" cy="227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s-MX" sz="2400" b="1" dirty="0" smtClean="0">
                <a:latin typeface="Verdana" charset="0"/>
              </a:rPr>
              <a:t>Conjunto de capacidades que involucra el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s-MX" sz="2400" b="1" dirty="0" smtClean="0">
                <a:solidFill>
                  <a:srgbClr val="800000"/>
                </a:solidFill>
                <a:latin typeface="Brush Script MT Italic"/>
                <a:cs typeface="Brush Script MT Italic"/>
              </a:rPr>
              <a:t>s</a:t>
            </a:r>
            <a:r>
              <a:rPr lang="es-MX" sz="3200" b="1" dirty="0" smtClean="0">
                <a:solidFill>
                  <a:srgbClr val="800000"/>
                </a:solidFill>
                <a:latin typeface="Brush Script MT Italic"/>
                <a:cs typeface="Brush Script MT Italic"/>
              </a:rPr>
              <a:t>aber, saber hacer y ser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s-MX" sz="2400" b="1" dirty="0" smtClean="0">
                <a:latin typeface="Verdana" charset="0"/>
              </a:rPr>
              <a:t>del médico-cirujano para realizar consistentemente con eficiencia y calidad las funciones para resolver los problemas de salud individual y colectiva que le sean demandados por la sociedad.</a:t>
            </a:r>
          </a:p>
        </p:txBody>
      </p:sp>
      <p:pic>
        <p:nvPicPr>
          <p:cNvPr id="7" name="1 Imagen" descr="FacmedTrans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87963" y="5821581"/>
            <a:ext cx="741613" cy="8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2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 idx="4294967295"/>
          </p:nvPr>
        </p:nvSpPr>
        <p:spPr>
          <a:xfrm>
            <a:off x="336489" y="404664"/>
            <a:ext cx="4778785" cy="7107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s-MX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Simuladores</a:t>
            </a:r>
            <a:endParaRPr lang="es-MX" sz="4400" b="1" dirty="0" smtClean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7" name="Picture 7" descr="DSC07613"/>
          <p:cNvPicPr>
            <a:picLocks noChangeAspect="1" noChangeArrowheads="1"/>
          </p:cNvPicPr>
          <p:nvPr/>
        </p:nvPicPr>
        <p:blipFill rotWithShape="1">
          <a:blip r:embed="rId3" cstate="print"/>
          <a:srcRect t="27514"/>
          <a:stretch/>
        </p:blipFill>
        <p:spPr bwMode="auto">
          <a:xfrm>
            <a:off x="0" y="5141039"/>
            <a:ext cx="3896176" cy="171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971600" y="342900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0" y="1349375"/>
            <a:ext cx="61561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M</a:t>
            </a:r>
            <a:r>
              <a:rPr lang="es-ES" sz="3200" dirty="0" smtClean="0"/>
              <a:t>etodología </a:t>
            </a:r>
            <a:r>
              <a:rPr lang="es-ES" sz="3200" dirty="0"/>
              <a:t>de entrenamiento, que reproduce la realidad en </a:t>
            </a:r>
            <a:endParaRPr lang="es-ES" sz="3200" dirty="0" smtClean="0"/>
          </a:p>
          <a:p>
            <a:r>
              <a:rPr lang="es-ES" sz="3200" dirty="0" smtClean="0"/>
              <a:t>un </a:t>
            </a:r>
            <a:r>
              <a:rPr lang="es-ES" sz="3200" b="1" dirty="0">
                <a:solidFill>
                  <a:srgbClr val="800000"/>
                </a:solidFill>
              </a:rPr>
              <a:t>ambiente controlado </a:t>
            </a:r>
            <a:r>
              <a:rPr lang="es-ES" sz="3200" dirty="0"/>
              <a:t>y cuya finalidad es adquirir y/o mejorar</a:t>
            </a:r>
            <a:r>
              <a:rPr lang="es-ES" sz="3200" dirty="0" smtClean="0"/>
              <a:t> </a:t>
            </a:r>
          </a:p>
          <a:p>
            <a:r>
              <a:rPr lang="es-ES" sz="3200" dirty="0" smtClean="0"/>
              <a:t>las </a:t>
            </a:r>
            <a:r>
              <a:rPr lang="es-ES" sz="3200" b="1" dirty="0">
                <a:solidFill>
                  <a:srgbClr val="800000"/>
                </a:solidFill>
              </a:rPr>
              <a:t>competencias </a:t>
            </a:r>
            <a:r>
              <a:rPr lang="es-ES" sz="3200" b="1" dirty="0" smtClean="0">
                <a:solidFill>
                  <a:srgbClr val="800000"/>
                </a:solidFill>
              </a:rPr>
              <a:t>profesionales </a:t>
            </a:r>
            <a:r>
              <a:rPr lang="es-ES" sz="3200" b="1" dirty="0" smtClean="0">
                <a:solidFill>
                  <a:srgbClr val="000090"/>
                </a:solidFill>
              </a:rPr>
              <a:t>psicomotrices, </a:t>
            </a:r>
            <a:r>
              <a:rPr lang="es-ES" sz="3200" b="1" dirty="0" smtClean="0">
                <a:solidFill>
                  <a:srgbClr val="800000"/>
                </a:solidFill>
              </a:rPr>
              <a:t>de comunicación, coordinación y liderazgo.  </a:t>
            </a:r>
            <a:endParaRPr lang="es-ES_tradnl" sz="3200" b="1" dirty="0">
              <a:solidFill>
                <a:srgbClr val="8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860032" y="5842337"/>
            <a:ext cx="4283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Rosen KR. </a:t>
            </a:r>
            <a:r>
              <a:rPr lang="es-ES" b="1" dirty="0" err="1">
                <a:solidFill>
                  <a:srgbClr val="FF0000"/>
                </a:solidFill>
              </a:rPr>
              <a:t>Journal</a:t>
            </a:r>
            <a:r>
              <a:rPr lang="es-ES" b="1" dirty="0">
                <a:solidFill>
                  <a:srgbClr val="FF0000"/>
                </a:solidFill>
              </a:rPr>
              <a:t> of </a:t>
            </a:r>
            <a:r>
              <a:rPr lang="es-ES" b="1" dirty="0" err="1">
                <a:solidFill>
                  <a:srgbClr val="FF0000"/>
                </a:solidFill>
              </a:rPr>
              <a:t>Critical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Care</a:t>
            </a:r>
            <a:r>
              <a:rPr lang="es-ES" b="1" dirty="0">
                <a:solidFill>
                  <a:srgbClr val="FF0000"/>
                </a:solidFill>
              </a:rPr>
              <a:t> 2008; 23: 157-166. </a:t>
            </a:r>
          </a:p>
          <a:p>
            <a:r>
              <a:rPr lang="es-ES" b="1" dirty="0">
                <a:solidFill>
                  <a:srgbClr val="FF0000"/>
                </a:solidFill>
              </a:rPr>
              <a:t>Vázquez Mata G. </a:t>
            </a:r>
            <a:r>
              <a:rPr lang="es-ES" b="1" dirty="0" err="1">
                <a:solidFill>
                  <a:srgbClr val="FF0000"/>
                </a:solidFill>
              </a:rPr>
              <a:t>Cir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Esp</a:t>
            </a:r>
            <a:r>
              <a:rPr lang="es-ES" b="1" dirty="0">
                <a:solidFill>
                  <a:srgbClr val="FF0000"/>
                </a:solidFill>
              </a:rPr>
              <a:t> 2009; 86 (1): 1-2. 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287637" y="3815493"/>
            <a:ext cx="171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0090"/>
                </a:solidFill>
              </a:rPr>
              <a:t>2</a:t>
            </a:r>
            <a:endParaRPr lang="es-ES" sz="4000" b="1" dirty="0">
              <a:solidFill>
                <a:srgbClr val="000090"/>
              </a:solidFill>
            </a:endParaRPr>
          </a:p>
        </p:txBody>
      </p:sp>
      <p:pic>
        <p:nvPicPr>
          <p:cNvPr id="10" name="Picture 10" descr="http://www.simbionix.com/images/LAP/LAP_Mentor_II.jpg"/>
          <p:cNvPicPr>
            <a:picLocks noChangeAspect="1" noChangeArrowheads="1"/>
          </p:cNvPicPr>
          <p:nvPr/>
        </p:nvPicPr>
        <p:blipFill rotWithShape="1">
          <a:blip r:embed="rId4" cstate="print"/>
          <a:srcRect l="5861" t="4479" r="60857" b="1896"/>
          <a:stretch/>
        </p:blipFill>
        <p:spPr bwMode="auto">
          <a:xfrm>
            <a:off x="7060915" y="3465115"/>
            <a:ext cx="2353285" cy="33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3429000"/>
          </a:xfrm>
          <a:prstGeom prst="rect">
            <a:avLst/>
          </a:prstGeom>
        </p:spPr>
      </p:pic>
      <p:pic>
        <p:nvPicPr>
          <p:cNvPr id="9" name="Picture 2" descr="Skills Lab - Laparoscopy Skills Lab, Surgical Skills Lab, Laparoscopy Trainer, Surgical Skills Lab, Endotrainers, UK">
            <a:hlinkClick r:id="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6176" y="4888805"/>
            <a:ext cx="3164739" cy="242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8478904" y="3672473"/>
            <a:ext cx="665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2</a:t>
            </a:r>
            <a:endParaRPr lang="es-ES" sz="4000" b="1" dirty="0"/>
          </a:p>
        </p:txBody>
      </p:sp>
      <p:pic>
        <p:nvPicPr>
          <p:cNvPr id="13" name="Picture 6" descr="http://www.simbionix.com/images/LAP/Measuring-the-jejunu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6570" y="3563259"/>
            <a:ext cx="1766029" cy="132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34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mv="urn:schemas-microsoft-com:mac:vml"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5" y="794426"/>
            <a:ext cx="674493" cy="1088397"/>
          </a:xfrm>
          <a:prstGeom prst="rect">
            <a:avLst/>
          </a:prstGeom>
        </p:spPr>
      </p:pic>
      <p:pic>
        <p:nvPicPr>
          <p:cNvPr id="3" name="Picture 4" descr="http://laguna.fmedic.unam.mx/~leonor/index_archivos/FINAL_MEDICINA.gif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2" y="5306866"/>
            <a:ext cx="598176" cy="66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/>
          <p:cNvCxnSpPr/>
          <p:nvPr/>
        </p:nvCxnSpPr>
        <p:spPr>
          <a:xfrm rot="5400000">
            <a:off x="-2591555" y="3392188"/>
            <a:ext cx="6858001" cy="736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Imagen 4" descr="_MG_94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7736" cy="3431823"/>
          </a:xfrm>
          <a:prstGeom prst="rect">
            <a:avLst/>
          </a:prstGeom>
        </p:spPr>
      </p:pic>
      <p:pic>
        <p:nvPicPr>
          <p:cNvPr id="6" name="Imagen 5" descr="_MG_95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266" y="1"/>
            <a:ext cx="5147733" cy="3431822"/>
          </a:xfrm>
          <a:prstGeom prst="rect">
            <a:avLst/>
          </a:prstGeom>
        </p:spPr>
      </p:pic>
      <p:pic>
        <p:nvPicPr>
          <p:cNvPr id="7" name="Imagen 6" descr="IMG_034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6301"/>
            <a:ext cx="4588933" cy="3441699"/>
          </a:xfrm>
          <a:prstGeom prst="rect">
            <a:avLst/>
          </a:prstGeom>
        </p:spPr>
      </p:pic>
      <p:pic>
        <p:nvPicPr>
          <p:cNvPr id="8" name="Imagen 7" descr="IMG_294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533" y="3327398"/>
            <a:ext cx="4707468" cy="3530601"/>
          </a:xfrm>
          <a:prstGeom prst="rect">
            <a:avLst/>
          </a:prstGeom>
        </p:spPr>
      </p:pic>
      <p:pic>
        <p:nvPicPr>
          <p:cNvPr id="9" name="0 Imagen" descr="CiruLogoTrans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891" y="152981"/>
            <a:ext cx="1277488" cy="12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17391" y="149225"/>
            <a:ext cx="7895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PROBLEMAS DE SALUD PÚBLICA</a:t>
            </a:r>
          </a:p>
          <a:p>
            <a:pPr algn="ctr"/>
            <a:endParaRPr lang="es-ES" sz="4000" dirty="0"/>
          </a:p>
          <a:p>
            <a:pPr algn="just"/>
            <a:r>
              <a:rPr lang="es-ES" sz="4000" dirty="0" smtClean="0"/>
              <a:t>PATOLOGÍAS                                         </a:t>
            </a:r>
            <a:endParaRPr lang="es-ES" sz="4000" b="1" dirty="0" smtClean="0">
              <a:solidFill>
                <a:srgbClr val="00009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sz="4000" dirty="0" smtClean="0"/>
              <a:t>Infecciosas</a:t>
            </a:r>
          </a:p>
          <a:p>
            <a:pPr marL="285750" indent="-285750">
              <a:buFontTx/>
              <a:buChar char="-"/>
            </a:pPr>
            <a:r>
              <a:rPr lang="es-ES" sz="4000" dirty="0" smtClean="0"/>
              <a:t>Crónico-degenerativas</a:t>
            </a:r>
          </a:p>
          <a:p>
            <a:pPr marL="285750" indent="-285750">
              <a:buFontTx/>
              <a:buChar char="-"/>
            </a:pPr>
            <a:r>
              <a:rPr lang="es-ES" sz="4000" dirty="0" smtClean="0"/>
              <a:t>De la pobreza</a:t>
            </a:r>
          </a:p>
          <a:p>
            <a:pPr marL="285750" indent="-285750">
              <a:buFontTx/>
              <a:buChar char="-"/>
            </a:pPr>
            <a:r>
              <a:rPr lang="es-ES" sz="4000" dirty="0" err="1" smtClean="0"/>
              <a:t>Ámbientales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435" y="1291944"/>
            <a:ext cx="3498566" cy="2329046"/>
          </a:xfrm>
          <a:prstGeom prst="rect">
            <a:avLst/>
          </a:prstGeom>
        </p:spPr>
      </p:pic>
      <p:pic>
        <p:nvPicPr>
          <p:cNvPr id="7" name="6 Imagen" descr="enEspanol-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4072" y="3771381"/>
            <a:ext cx="4629928" cy="308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68" y="4519483"/>
            <a:ext cx="3381221" cy="25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2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5" name="AutoShape 9"/>
          <p:cNvSpPr>
            <a:spLocks noChangeArrowheads="1"/>
          </p:cNvSpPr>
          <p:nvPr/>
        </p:nvSpPr>
        <p:spPr bwMode="auto">
          <a:xfrm>
            <a:off x="3113088" y="3479800"/>
            <a:ext cx="2279650" cy="1187450"/>
          </a:xfrm>
          <a:prstGeom prst="chevron">
            <a:avLst>
              <a:gd name="adj" fmla="val 26513"/>
            </a:avLst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381000" y="228600"/>
            <a:ext cx="4395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2400" b="1">
                <a:latin typeface="Arial Unicode MS" charset="0"/>
              </a:rPr>
              <a:t>Tasa de crecimiento anual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2994025" y="952500"/>
            <a:ext cx="2489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1800" b="1">
                <a:latin typeface="Arial Unicode MS" charset="0"/>
              </a:rPr>
              <a:t>65 años y más:          3.8%</a:t>
            </a:r>
          </a:p>
          <a:p>
            <a:pPr eaLnBrk="0" hangingPunct="0"/>
            <a:r>
              <a:rPr lang="es-MX" sz="1800" b="1">
                <a:latin typeface="Arial Unicode MS" charset="0"/>
              </a:rPr>
              <a:t>menores de 5 años:  -1.3%</a:t>
            </a: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5148263" y="0"/>
            <a:ext cx="39957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r" eaLnBrk="0" hangingPunct="0"/>
            <a:r>
              <a:rPr lang="es-ES_tradnl" sz="2400" b="1">
                <a:latin typeface="Arial Unicode MS" charset="0"/>
              </a:rPr>
              <a:t>TRANSICIÓN DEMOGRÁFICA 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1004888" y="2555875"/>
            <a:ext cx="109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MX" sz="3200" b="1">
                <a:latin typeface="Arial Unicode MS" charset="0"/>
              </a:rPr>
              <a:t>2000</a:t>
            </a:r>
            <a:endParaRPr lang="es-ES" sz="3200" b="1">
              <a:latin typeface="Arial Unicode MS" charset="0"/>
            </a:endParaRP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7078663" y="2555875"/>
            <a:ext cx="109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MX" sz="3200" b="1">
                <a:latin typeface="Arial Unicode MS" charset="0"/>
              </a:rPr>
              <a:t>2050</a:t>
            </a:r>
            <a:endParaRPr lang="es-ES" sz="3200" b="1">
              <a:latin typeface="Arial Unicode MS" charset="0"/>
            </a:endParaRPr>
          </a:p>
        </p:txBody>
      </p:sp>
      <p:sp>
        <p:nvSpPr>
          <p:cNvPr id="111631" name="Text Box 15"/>
          <p:cNvSpPr txBox="1">
            <a:spLocks noChangeArrowheads="1"/>
          </p:cNvSpPr>
          <p:nvPr/>
        </p:nvSpPr>
        <p:spPr bwMode="auto">
          <a:xfrm>
            <a:off x="541338" y="3405188"/>
            <a:ext cx="160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1800" b="1">
                <a:latin typeface="Arial Unicode MS" charset="0"/>
              </a:rPr>
              <a:t>Población </a:t>
            </a:r>
          </a:p>
          <a:p>
            <a:pPr eaLnBrk="0" hangingPunct="0"/>
            <a:r>
              <a:rPr lang="es-MX" sz="1800" b="1">
                <a:latin typeface="Arial Unicode MS" charset="0"/>
              </a:rPr>
              <a:t>0 a 15 años</a:t>
            </a:r>
          </a:p>
        </p:txBody>
      </p:sp>
      <p:sp>
        <p:nvSpPr>
          <p:cNvPr id="111632" name="Text Box 16"/>
          <p:cNvSpPr txBox="1">
            <a:spLocks noChangeArrowheads="1"/>
          </p:cNvSpPr>
          <p:nvPr/>
        </p:nvSpPr>
        <p:spPr bwMode="auto">
          <a:xfrm>
            <a:off x="6499225" y="3394075"/>
            <a:ext cx="1577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1800" b="1" dirty="0" smtClean="0">
                <a:latin typeface="Arial Unicode MS" charset="0"/>
              </a:rPr>
              <a:t>  Población </a:t>
            </a:r>
            <a:endParaRPr lang="es-MX" sz="1800" b="1" dirty="0">
              <a:latin typeface="Arial Unicode MS" charset="0"/>
            </a:endParaRPr>
          </a:p>
          <a:p>
            <a:pPr eaLnBrk="0" hangingPunct="0"/>
            <a:r>
              <a:rPr lang="es-MX" sz="1800" b="1" dirty="0" smtClean="0">
                <a:latin typeface="Arial Unicode MS" charset="0"/>
              </a:rPr>
              <a:t>  0 </a:t>
            </a:r>
            <a:r>
              <a:rPr lang="es-MX" sz="1800" b="1" dirty="0">
                <a:latin typeface="Arial Unicode MS" charset="0"/>
              </a:rPr>
              <a:t>a 15 años</a:t>
            </a:r>
          </a:p>
        </p:txBody>
      </p:sp>
      <p:sp>
        <p:nvSpPr>
          <p:cNvPr id="111633" name="Text Box 17"/>
          <p:cNvSpPr txBox="1">
            <a:spLocks noChangeArrowheads="1"/>
          </p:cNvSpPr>
          <p:nvPr/>
        </p:nvSpPr>
        <p:spPr bwMode="auto">
          <a:xfrm>
            <a:off x="366713" y="4019977"/>
            <a:ext cx="1766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2400" b="1" dirty="0" smtClean="0">
                <a:latin typeface="Arial Unicode MS" charset="0"/>
              </a:rPr>
              <a:t>        33.5       	millones</a:t>
            </a:r>
            <a:endParaRPr lang="es-MX" sz="2400" b="1" dirty="0">
              <a:latin typeface="Arial Unicode MS" charset="0"/>
            </a:endParaRPr>
          </a:p>
        </p:txBody>
      </p:sp>
      <p:sp>
        <p:nvSpPr>
          <p:cNvPr id="111634" name="Text Box 18"/>
          <p:cNvSpPr txBox="1">
            <a:spLocks noChangeArrowheads="1"/>
          </p:cNvSpPr>
          <p:nvPr/>
        </p:nvSpPr>
        <p:spPr bwMode="auto">
          <a:xfrm>
            <a:off x="254000" y="5168900"/>
            <a:ext cx="1933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1800" b="1" dirty="0" smtClean="0">
                <a:latin typeface="Arial Unicode MS" charset="0"/>
              </a:rPr>
              <a:t>    Población </a:t>
            </a:r>
            <a:endParaRPr lang="es-MX" sz="1800" b="1" dirty="0">
              <a:latin typeface="Arial Unicode MS" charset="0"/>
            </a:endParaRPr>
          </a:p>
          <a:p>
            <a:pPr eaLnBrk="0" hangingPunct="0"/>
            <a:r>
              <a:rPr lang="es-MX" sz="1800" b="1" dirty="0" smtClean="0">
                <a:latin typeface="Arial Unicode MS" charset="0"/>
              </a:rPr>
              <a:t>    65 </a:t>
            </a:r>
            <a:r>
              <a:rPr lang="es-MX" sz="1800" b="1" dirty="0">
                <a:latin typeface="Arial Unicode MS" charset="0"/>
              </a:rPr>
              <a:t>años y más</a:t>
            </a:r>
          </a:p>
        </p:txBody>
      </p: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6483350" y="4008864"/>
            <a:ext cx="1701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2400" b="1" dirty="0" smtClean="0">
                <a:latin typeface="Arial Unicode MS" charset="0"/>
              </a:rPr>
              <a:t>      21.7  	   millones</a:t>
            </a:r>
            <a:endParaRPr lang="es-MX" sz="2400" b="1" dirty="0">
              <a:latin typeface="Arial Unicode MS" charset="0"/>
            </a:endParaRPr>
          </a:p>
        </p:txBody>
      </p:sp>
      <p:sp>
        <p:nvSpPr>
          <p:cNvPr id="111636" name="Text Box 20"/>
          <p:cNvSpPr txBox="1">
            <a:spLocks noChangeArrowheads="1"/>
          </p:cNvSpPr>
          <p:nvPr/>
        </p:nvSpPr>
        <p:spPr bwMode="auto">
          <a:xfrm>
            <a:off x="6375400" y="5186363"/>
            <a:ext cx="218415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s-MX" sz="1800" b="1" dirty="0" smtClean="0">
                <a:latin typeface="Arial Unicode MS" charset="0"/>
              </a:rPr>
              <a:t>       Población </a:t>
            </a:r>
            <a:endParaRPr lang="es-MX" sz="1800" b="1" dirty="0">
              <a:latin typeface="Arial Unicode MS" charset="0"/>
            </a:endParaRPr>
          </a:p>
          <a:p>
            <a:pPr eaLnBrk="0" hangingPunct="0"/>
            <a:r>
              <a:rPr lang="es-MX" sz="1800" b="1" dirty="0" smtClean="0">
                <a:latin typeface="Arial Unicode MS" charset="0"/>
              </a:rPr>
              <a:t>      65 </a:t>
            </a:r>
            <a:r>
              <a:rPr lang="es-MX" sz="1800" b="1" dirty="0">
                <a:latin typeface="Arial Unicode MS" charset="0"/>
              </a:rPr>
              <a:t>años y más</a:t>
            </a:r>
          </a:p>
        </p:txBody>
      </p:sp>
      <p:sp>
        <p:nvSpPr>
          <p:cNvPr id="111637" name="Text Box 21"/>
          <p:cNvSpPr txBox="1">
            <a:spLocks noChangeArrowheads="1"/>
          </p:cNvSpPr>
          <p:nvPr/>
        </p:nvSpPr>
        <p:spPr bwMode="auto">
          <a:xfrm>
            <a:off x="366713" y="5824964"/>
            <a:ext cx="1766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2400" b="1" dirty="0" smtClean="0">
                <a:latin typeface="Arial Unicode MS" charset="0"/>
              </a:rPr>
              <a:t>          4.7  	millones</a:t>
            </a:r>
            <a:endParaRPr lang="es-MX" sz="2400" b="1" dirty="0">
              <a:latin typeface="Arial Unicode MS" charset="0"/>
            </a:endParaRPr>
          </a:p>
        </p:txBody>
      </p:sp>
      <p:sp>
        <p:nvSpPr>
          <p:cNvPr id="111638" name="Text Box 22"/>
          <p:cNvSpPr txBox="1">
            <a:spLocks noChangeArrowheads="1"/>
          </p:cNvSpPr>
          <p:nvPr/>
        </p:nvSpPr>
        <p:spPr bwMode="auto">
          <a:xfrm>
            <a:off x="6483349" y="5867827"/>
            <a:ext cx="20762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s-MX" sz="2400" b="1" dirty="0" smtClean="0">
                <a:latin typeface="Arial Unicode MS" charset="0"/>
              </a:rPr>
              <a:t>  27.8       millones</a:t>
            </a:r>
            <a:endParaRPr lang="es-MX" sz="2400" b="1" dirty="0">
              <a:latin typeface="Arial Unicode MS" charset="0"/>
            </a:endParaRPr>
          </a:p>
        </p:txBody>
      </p:sp>
      <p:sp>
        <p:nvSpPr>
          <p:cNvPr id="111639" name="Text Box 23"/>
          <p:cNvSpPr txBox="1">
            <a:spLocks noChangeArrowheads="1"/>
          </p:cNvSpPr>
          <p:nvPr/>
        </p:nvSpPr>
        <p:spPr bwMode="auto">
          <a:xfrm>
            <a:off x="2514600" y="3533775"/>
            <a:ext cx="3505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2400" b="1" dirty="0" smtClean="0">
                <a:latin typeface="Arial Unicode MS" charset="0"/>
              </a:rPr>
              <a:t>    </a:t>
            </a:r>
            <a:r>
              <a:rPr lang="es-MX" sz="2400" b="1" dirty="0" smtClean="0">
                <a:solidFill>
                  <a:srgbClr val="FFFF00"/>
                </a:solidFill>
                <a:latin typeface="Arial Unicode MS" charset="0"/>
              </a:rPr>
              <a:t>   Decremento </a:t>
            </a:r>
            <a:r>
              <a:rPr lang="es-MX" sz="2400" b="1" dirty="0">
                <a:solidFill>
                  <a:srgbClr val="FFFF00"/>
                </a:solidFill>
                <a:latin typeface="Arial Unicode MS" charset="0"/>
              </a:rPr>
              <a:t>del</a:t>
            </a:r>
          </a:p>
          <a:p>
            <a:pPr eaLnBrk="0" hangingPunct="0"/>
            <a:r>
              <a:rPr lang="es-MX" sz="3600" b="1" dirty="0">
                <a:solidFill>
                  <a:srgbClr val="FFFF00"/>
                </a:solidFill>
                <a:latin typeface="Arial Unicode MS" charset="0"/>
              </a:rPr>
              <a:t> </a:t>
            </a:r>
            <a:r>
              <a:rPr lang="es-MX" sz="3600" b="1" dirty="0" smtClean="0">
                <a:solidFill>
                  <a:srgbClr val="FFFF00"/>
                </a:solidFill>
                <a:latin typeface="Arial Unicode MS" charset="0"/>
              </a:rPr>
              <a:t>        35 </a:t>
            </a:r>
            <a:r>
              <a:rPr lang="es-MX" sz="3600" b="1" dirty="0">
                <a:solidFill>
                  <a:srgbClr val="FFFF00"/>
                </a:solidFill>
                <a:latin typeface="Arial Unicode MS" charset="0"/>
              </a:rPr>
              <a:t>%</a:t>
            </a:r>
          </a:p>
        </p:txBody>
      </p:sp>
      <p:sp>
        <p:nvSpPr>
          <p:cNvPr id="111640" name="Rectangle 24"/>
          <p:cNvSpPr>
            <a:spLocks noChangeArrowheads="1"/>
          </p:cNvSpPr>
          <p:nvPr/>
        </p:nvSpPr>
        <p:spPr bwMode="auto">
          <a:xfrm>
            <a:off x="409575" y="3302000"/>
            <a:ext cx="6257925" cy="1473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1641" name="Rectangle 25"/>
          <p:cNvSpPr>
            <a:spLocks noChangeArrowheads="1"/>
          </p:cNvSpPr>
          <p:nvPr/>
        </p:nvSpPr>
        <p:spPr bwMode="auto">
          <a:xfrm>
            <a:off x="409575" y="5105400"/>
            <a:ext cx="6257925" cy="1473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1642" name="AutoShape 26"/>
          <p:cNvSpPr>
            <a:spLocks noChangeArrowheads="1"/>
          </p:cNvSpPr>
          <p:nvPr/>
        </p:nvSpPr>
        <p:spPr bwMode="auto">
          <a:xfrm>
            <a:off x="2209800" y="5229225"/>
            <a:ext cx="4038600" cy="1187450"/>
          </a:xfrm>
          <a:prstGeom prst="chevron">
            <a:avLst>
              <a:gd name="adj" fmla="val 46969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1643" name="Text Box 27"/>
          <p:cNvSpPr txBox="1">
            <a:spLocks noChangeArrowheads="1"/>
          </p:cNvSpPr>
          <p:nvPr/>
        </p:nvSpPr>
        <p:spPr bwMode="auto">
          <a:xfrm>
            <a:off x="2971800" y="5275263"/>
            <a:ext cx="274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s-MX" sz="2400" b="1">
                <a:latin typeface="Arial Unicode MS" charset="0"/>
              </a:rPr>
              <a:t>Crecimiento del </a:t>
            </a:r>
          </a:p>
          <a:p>
            <a:pPr eaLnBrk="0" hangingPunct="0"/>
            <a:r>
              <a:rPr lang="es-MX" sz="3600" b="1">
                <a:latin typeface="Arial Unicode MS" charset="0"/>
              </a:rPr>
              <a:t>591 %</a:t>
            </a:r>
          </a:p>
        </p:txBody>
      </p:sp>
      <p:sp>
        <p:nvSpPr>
          <p:cNvPr id="111644" name="Rectangle 28"/>
          <p:cNvSpPr>
            <a:spLocks noChangeArrowheads="1"/>
          </p:cNvSpPr>
          <p:nvPr/>
        </p:nvSpPr>
        <p:spPr bwMode="auto">
          <a:xfrm>
            <a:off x="547688" y="2565400"/>
            <a:ext cx="1638300" cy="4095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1645" name="Rectangle 29"/>
          <p:cNvSpPr>
            <a:spLocks noChangeArrowheads="1"/>
          </p:cNvSpPr>
          <p:nvPr/>
        </p:nvSpPr>
        <p:spPr bwMode="auto">
          <a:xfrm>
            <a:off x="6437313" y="2565400"/>
            <a:ext cx="1638300" cy="4095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11646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298575"/>
            <a:ext cx="1643062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1647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1330325"/>
            <a:ext cx="1238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375481" y="952500"/>
            <a:ext cx="768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0090"/>
                </a:solidFill>
              </a:rPr>
              <a:t>4</a:t>
            </a:r>
            <a:endParaRPr lang="es-E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72676"/>
            <a:ext cx="837247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/>
              <a:t>Perfil </a:t>
            </a:r>
            <a:r>
              <a:rPr lang="es-ES" sz="3600" b="1" dirty="0"/>
              <a:t>del egresado</a:t>
            </a:r>
            <a:r>
              <a:rPr lang="es-ES" sz="3600" b="1" dirty="0" smtClean="0"/>
              <a:t>:</a:t>
            </a:r>
          </a:p>
          <a:p>
            <a:pPr algn="just"/>
            <a:endParaRPr lang="es-ES" sz="3600" b="1" dirty="0"/>
          </a:p>
          <a:p>
            <a:pPr algn="just"/>
            <a:r>
              <a:rPr lang="es-ES" sz="4400" b="1" dirty="0"/>
              <a:t>	- Pregrado</a:t>
            </a:r>
          </a:p>
          <a:p>
            <a:pPr lvl="1" algn="just"/>
            <a:r>
              <a:rPr lang="es-ES" sz="4400" b="1" dirty="0"/>
              <a:t>- Especialidad</a:t>
            </a:r>
          </a:p>
          <a:p>
            <a:pPr lvl="1" algn="just"/>
            <a:r>
              <a:rPr lang="es-ES" sz="4400" b="1" dirty="0"/>
              <a:t>- Alta especialidad</a:t>
            </a:r>
          </a:p>
          <a:p>
            <a:pPr lvl="1" algn="just"/>
            <a:r>
              <a:rPr lang="es-ES" sz="4400" b="1" dirty="0" smtClean="0"/>
              <a:t>- Maestrías </a:t>
            </a:r>
            <a:r>
              <a:rPr lang="es-ES" sz="4400" b="1" dirty="0"/>
              <a:t>y </a:t>
            </a:r>
            <a:r>
              <a:rPr lang="es-ES" sz="4400" b="1" dirty="0" smtClean="0"/>
              <a:t>Doctorados</a:t>
            </a:r>
          </a:p>
          <a:p>
            <a:pPr lvl="1" algn="just"/>
            <a:r>
              <a:rPr lang="es-ES" sz="4400" b="1" dirty="0" smtClean="0"/>
              <a:t>¿Cubre las necesidades locales, regionales, del país, del continente, universales?</a:t>
            </a:r>
          </a:p>
          <a:p>
            <a:pPr lvl="1" algn="just"/>
            <a:endParaRPr lang="es-ES" sz="3600" b="1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8315325" y="973611"/>
            <a:ext cx="719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0090"/>
                </a:solidFill>
              </a:rPr>
              <a:t>5</a:t>
            </a:r>
            <a:endParaRPr lang="es-E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2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72676"/>
            <a:ext cx="8372475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/>
              <a:t>Educación continua:</a:t>
            </a:r>
          </a:p>
          <a:p>
            <a:pPr algn="just"/>
            <a:endParaRPr lang="es-ES" sz="3600" b="1" dirty="0"/>
          </a:p>
          <a:p>
            <a:pPr algn="just"/>
            <a:endParaRPr lang="es-ES" sz="3600" b="1" dirty="0" smtClean="0"/>
          </a:p>
          <a:p>
            <a:pPr lvl="1" algn="just"/>
            <a:r>
              <a:rPr lang="es-ES" sz="4000" b="1" dirty="0" smtClean="0"/>
              <a:t>¿Está certificada la escuela ó facultad de medicina donde estudio?</a:t>
            </a:r>
          </a:p>
          <a:p>
            <a:pPr lvl="1" algn="just"/>
            <a:r>
              <a:rPr lang="es-ES" sz="4000" b="1" dirty="0" smtClean="0"/>
              <a:t>¿Está certificado el hospital donde trabaja?</a:t>
            </a:r>
          </a:p>
          <a:p>
            <a:pPr lvl="1" algn="just"/>
            <a:r>
              <a:rPr lang="es-ES" sz="4000" b="1" dirty="0"/>
              <a:t>¿Está certificado como profesional en su país?</a:t>
            </a:r>
          </a:p>
          <a:p>
            <a:pPr lvl="1" algn="just"/>
            <a:r>
              <a:rPr lang="es-ES" sz="4000" b="1" dirty="0" smtClean="0"/>
              <a:t>¿Cada cuándo se RE-CERTIFICA?</a:t>
            </a:r>
            <a:endParaRPr lang="es-ES" sz="4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8315325" y="973611"/>
            <a:ext cx="719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0009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5824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Marcador de contenido 2"/>
          <p:cNvSpPr>
            <a:spLocks noGrp="1"/>
          </p:cNvSpPr>
          <p:nvPr>
            <p:ph sz="half" idx="1"/>
          </p:nvPr>
        </p:nvSpPr>
        <p:spPr bwMode="auto">
          <a:xfrm>
            <a:off x="0" y="1240117"/>
            <a:ext cx="9144000" cy="53581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buFontTx/>
              <a:buNone/>
            </a:pPr>
            <a:r>
              <a:rPr lang="es-MX" sz="4400" b="1" dirty="0" smtClean="0">
                <a:solidFill>
                  <a:srgbClr val="002060"/>
                </a:solidFill>
                <a:ea typeface="ＭＳ Ｐゴシック" pitchFamily="34" charset="-128"/>
              </a:rPr>
              <a:t>RETO A SUPERAR: </a:t>
            </a:r>
          </a:p>
          <a:p>
            <a:pPr algn="ctr">
              <a:buFontTx/>
              <a:buNone/>
            </a:pPr>
            <a:r>
              <a:rPr lang="es-MX" sz="4400" b="1" dirty="0" smtClean="0">
                <a:ea typeface="ＭＳ Ｐゴシック" pitchFamily="34" charset="-128"/>
              </a:rPr>
              <a:t>La educación del MÉDICO moderno debe ser científica, actualizada, humanísta y social,</a:t>
            </a:r>
          </a:p>
          <a:p>
            <a:pPr algn="ctr">
              <a:buFontTx/>
              <a:buNone/>
            </a:pPr>
            <a:r>
              <a:rPr lang="es-MX" sz="4400" b="1" dirty="0" smtClean="0">
                <a:solidFill>
                  <a:srgbClr val="3366FF"/>
                </a:solidFill>
                <a:latin typeface="Brush Script MT Italic"/>
                <a:ea typeface="ＭＳ Ｐゴシック" pitchFamily="34" charset="-128"/>
                <a:cs typeface="Brush Script MT Italic"/>
              </a:rPr>
              <a:t>  </a:t>
            </a:r>
            <a:r>
              <a:rPr lang="es-MX" sz="4400" b="1" dirty="0" smtClean="0">
                <a:solidFill>
                  <a:srgbClr val="FF0000"/>
                </a:solidFill>
                <a:latin typeface="Apple Chancery"/>
                <a:ea typeface="ＭＳ Ｐゴシック" pitchFamily="34" charset="-128"/>
                <a:cs typeface="Apple Chancery"/>
              </a:rPr>
              <a:t>  </a:t>
            </a:r>
            <a:r>
              <a:rPr lang="es-MX" sz="6600" b="1" dirty="0" smtClean="0">
                <a:solidFill>
                  <a:srgbClr val="FF0000"/>
                </a:solidFill>
                <a:latin typeface="Apple Chancery"/>
                <a:ea typeface="ＭＳ Ｐゴシック" pitchFamily="34" charset="-128"/>
                <a:cs typeface="Apple Chancery"/>
              </a:rPr>
              <a:t> pero sobretodo ética</a:t>
            </a:r>
          </a:p>
          <a:p>
            <a:pPr algn="ctr">
              <a:buFontTx/>
              <a:buNone/>
            </a:pPr>
            <a:endParaRPr lang="es-MX" sz="6600" b="1" dirty="0">
              <a:solidFill>
                <a:srgbClr val="FF0000"/>
              </a:solidFill>
              <a:latin typeface="Apple Chancery"/>
              <a:ea typeface="ＭＳ Ｐゴシック" pitchFamily="34" charset="-128"/>
              <a:cs typeface="Apple Chancery"/>
            </a:endParaRPr>
          </a:p>
          <a:p>
            <a:pPr algn="ctr">
              <a:buFontTx/>
              <a:buNone/>
            </a:pPr>
            <a:r>
              <a:rPr lang="es-MX" sz="2000" b="1" dirty="0" smtClean="0">
                <a:solidFill>
                  <a:srgbClr val="800000"/>
                </a:solidFill>
                <a:ea typeface="ＭＳ Ｐゴシック" pitchFamily="34" charset="-128"/>
              </a:rPr>
              <a:t>Fernández Vázquez  JM: Código de Ética Médica. Soc Méd Orto, Méx, 2011:225-41 </a:t>
            </a:r>
          </a:p>
          <a:p>
            <a:pPr>
              <a:buFontTx/>
              <a:buNone/>
            </a:pPr>
            <a:endParaRPr lang="es-MX" dirty="0" smtClean="0">
              <a:ea typeface="ＭＳ Ｐゴシック" pitchFamily="34" charset="-128"/>
            </a:endParaRPr>
          </a:p>
        </p:txBody>
      </p:sp>
      <p:pic>
        <p:nvPicPr>
          <p:cNvPr id="4" name="Imagen 3" descr="l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04" y="141163"/>
            <a:ext cx="1084163" cy="1935661"/>
          </a:xfrm>
          <a:prstGeom prst="rect">
            <a:avLst/>
          </a:prstGeom>
        </p:spPr>
      </p:pic>
      <p:pic>
        <p:nvPicPr>
          <p:cNvPr id="5" name="Imagen 4" descr="logo_una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502" y="501416"/>
            <a:ext cx="1266740" cy="141763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238610" y="5216971"/>
            <a:ext cx="633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7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180416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Marcador de contenido 2"/>
          <p:cNvSpPr>
            <a:spLocks noGrp="1"/>
          </p:cNvSpPr>
          <p:nvPr>
            <p:ph sz="half" idx="1"/>
          </p:nvPr>
        </p:nvSpPr>
        <p:spPr bwMode="auto">
          <a:xfrm>
            <a:off x="457200" y="493060"/>
            <a:ext cx="8229600" cy="646952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algn="ctr">
              <a:buFontTx/>
              <a:buNone/>
            </a:pPr>
            <a:r>
              <a:rPr lang="es-ES_tradnl" sz="3800" b="1" dirty="0" smtClean="0">
                <a:solidFill>
                  <a:srgbClr val="800000"/>
                </a:solidFill>
                <a:ea typeface="ＭＳ Ｐゴシック" pitchFamily="34" charset="-128"/>
              </a:rPr>
              <a:t>¿Se ejerce la </a:t>
            </a:r>
          </a:p>
          <a:p>
            <a:pPr algn="ctr">
              <a:buFontTx/>
              <a:buNone/>
            </a:pPr>
            <a:r>
              <a:rPr lang="es-ES_tradnl" sz="3800" b="1" dirty="0" smtClean="0">
                <a:solidFill>
                  <a:srgbClr val="800000"/>
                </a:solidFill>
                <a:ea typeface="ＭＳ Ｐゴシック" pitchFamily="34" charset="-128"/>
              </a:rPr>
              <a:t>“LA ÉTICA DE LA ENSEÑANZA”?</a:t>
            </a:r>
          </a:p>
          <a:p>
            <a:pPr algn="ctr">
              <a:buFontTx/>
              <a:buNone/>
            </a:pPr>
            <a:endParaRPr lang="es-ES_tradnl" sz="3800" b="1" dirty="0" smtClean="0">
              <a:solidFill>
                <a:srgbClr val="800000"/>
              </a:solidFill>
              <a:ea typeface="ＭＳ Ｐゴシック" pitchFamily="34" charset="-128"/>
            </a:endParaRPr>
          </a:p>
          <a:p>
            <a:pPr algn="ctr">
              <a:buNone/>
            </a:pPr>
            <a:r>
              <a:rPr lang="es-ES_tradnl" sz="3800" b="1" dirty="0" smtClean="0">
                <a:ea typeface="ＭＳ Ｐゴシック" pitchFamily="34" charset="-128"/>
              </a:rPr>
              <a:t>¿Enseño con calidad?</a:t>
            </a:r>
          </a:p>
          <a:p>
            <a:pPr algn="ctr">
              <a:buNone/>
            </a:pPr>
            <a:r>
              <a:rPr lang="es-ES_tradnl" sz="3800" b="1" dirty="0" smtClean="0">
                <a:ea typeface="ＭＳ Ｐゴシック" pitchFamily="34" charset="-128"/>
              </a:rPr>
              <a:t>¿Dedico el tiempo suficiente a los alumnos?</a:t>
            </a:r>
          </a:p>
          <a:p>
            <a:pPr algn="ctr">
              <a:buNone/>
            </a:pPr>
            <a:r>
              <a:rPr lang="es-ES_tradnl" sz="3800" b="1" dirty="0" smtClean="0">
                <a:ea typeface="ＭＳ Ｐゴシック" pitchFamily="34" charset="-128"/>
              </a:rPr>
              <a:t>¿Empleo técnicas de aprendizaje adecuadas?</a:t>
            </a:r>
          </a:p>
          <a:p>
            <a:pPr algn="ctr">
              <a:buNone/>
            </a:pPr>
            <a:r>
              <a:rPr lang="es-ES_tradnl" sz="3800" b="1" dirty="0" smtClean="0">
                <a:ea typeface="ＭＳ Ｐゴシック" pitchFamily="34" charset="-128"/>
              </a:rPr>
              <a:t>¿Estimulo a mis alumnos?</a:t>
            </a:r>
          </a:p>
          <a:p>
            <a:pPr algn="ctr">
              <a:buNone/>
            </a:pPr>
            <a:r>
              <a:rPr lang="es-ES_tradnl" sz="3800" b="1" dirty="0" smtClean="0">
                <a:ea typeface="ＭＳ Ｐゴシック" pitchFamily="34" charset="-128"/>
              </a:rPr>
              <a:t> </a:t>
            </a:r>
            <a:r>
              <a:rPr lang="es-ES_tradnl" sz="3800" b="1" dirty="0">
                <a:ea typeface="ＭＳ Ｐゴシック" pitchFamily="34" charset="-128"/>
              </a:rPr>
              <a:t>¿Soy equitativo en mi interés por enseñar?</a:t>
            </a:r>
          </a:p>
          <a:p>
            <a:pPr algn="ctr">
              <a:buNone/>
            </a:pPr>
            <a:r>
              <a:rPr lang="es-ES_tradnl" sz="3800" b="1" dirty="0">
                <a:ea typeface="ＭＳ Ｐゴシック" pitchFamily="34" charset="-128"/>
              </a:rPr>
              <a:t>¿Soy justo al evaluar?</a:t>
            </a:r>
          </a:p>
          <a:p>
            <a:pPr algn="ctr">
              <a:buNone/>
            </a:pPr>
            <a:r>
              <a:rPr lang="es-ES_tradnl" sz="3800" b="1" dirty="0">
                <a:ea typeface="ＭＳ Ｐゴシック" pitchFamily="34" charset="-128"/>
              </a:rPr>
              <a:t>¿Utilizo el agotar, castigar y poner en evidencia,  como mecanismo educativo?</a:t>
            </a:r>
          </a:p>
          <a:p>
            <a:pPr algn="ctr">
              <a:buNone/>
            </a:pPr>
            <a:r>
              <a:rPr lang="es-ES_tradnl" sz="3800" b="1" dirty="0">
                <a:ea typeface="ＭＳ Ｐゴシック" pitchFamily="34" charset="-128"/>
              </a:rPr>
              <a:t>¿Discrimino?  </a:t>
            </a:r>
          </a:p>
          <a:p>
            <a:pPr algn="ctr">
              <a:buNone/>
            </a:pPr>
            <a:endParaRPr lang="es-ES_tradnl" b="1" dirty="0" smtClean="0">
              <a:ea typeface="ＭＳ Ｐゴシック" pitchFamily="34" charset="-128"/>
            </a:endParaRPr>
          </a:p>
          <a:p>
            <a:pPr algn="ctr">
              <a:buNone/>
            </a:pPr>
            <a:endParaRPr lang="es-ES_tradnl" b="1" dirty="0" smtClean="0">
              <a:ea typeface="ＭＳ Ｐゴシック" pitchFamily="34" charset="-128"/>
            </a:endParaRPr>
          </a:p>
          <a:p>
            <a:pPr algn="r">
              <a:buFontTx/>
              <a:buNone/>
            </a:pPr>
            <a:r>
              <a:rPr lang="es-ES_tradnl" sz="2000" b="1" dirty="0" err="1" smtClean="0">
                <a:solidFill>
                  <a:srgbClr val="002060"/>
                </a:solidFill>
                <a:ea typeface="ＭＳ Ｐゴシック" pitchFamily="34" charset="-128"/>
              </a:rPr>
              <a:t>Guinchard</a:t>
            </a:r>
            <a:r>
              <a:rPr lang="es-ES_tradnl" sz="2000" b="1" dirty="0" smtClean="0">
                <a:solidFill>
                  <a:srgbClr val="002060"/>
                </a:solidFill>
                <a:ea typeface="ＭＳ Ｐゴシック" pitchFamily="34" charset="-128"/>
              </a:rPr>
              <a:t> y Sánchez E Acta Orto Mex 2011;25:343-345</a:t>
            </a:r>
          </a:p>
        </p:txBody>
      </p:sp>
    </p:spTree>
    <p:extLst>
      <p:ext uri="{BB962C8B-B14F-4D97-AF65-F5344CB8AC3E}">
        <p14:creationId xmlns:p14="http://schemas.microsoft.com/office/powerpoint/2010/main" val="9381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937" y="4374545"/>
            <a:ext cx="5962232" cy="2161309"/>
          </a:xfrm>
          <a:prstGeom prst="rect">
            <a:avLst/>
          </a:prstGeom>
        </p:spPr>
      </p:pic>
      <p:pic>
        <p:nvPicPr>
          <p:cNvPr id="7" name="Picture 1027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2489" y="2628532"/>
            <a:ext cx="2486315" cy="1746011"/>
          </a:xfrm>
          <a:prstGeom prst="rect">
            <a:avLst/>
          </a:prstGeom>
          <a:noFill/>
        </p:spPr>
      </p:pic>
      <p:sp>
        <p:nvSpPr>
          <p:cNvPr id="3" name="CuadroTexto 2"/>
          <p:cNvSpPr txBox="1"/>
          <p:nvPr/>
        </p:nvSpPr>
        <p:spPr>
          <a:xfrm>
            <a:off x="771525" y="914400"/>
            <a:ext cx="7543799" cy="59436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s-ES" sz="4000" dirty="0" smtClean="0"/>
              <a:t>¿CERTIFICACIÓN INTERNACIONAL?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418512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5735" y="274577"/>
            <a:ext cx="7758113" cy="13245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s-MX" sz="4000" b="1" dirty="0" smtClean="0">
                <a:solidFill>
                  <a:srgbClr val="800000"/>
                </a:solidFill>
                <a:latin typeface="Calisto MT" charset="0"/>
                <a:ea typeface="ＭＳ Ｐゴシック" charset="0"/>
                <a:cs typeface="ＭＳ Ｐゴシック" charset="0"/>
              </a:rPr>
              <a:t>Ética en la Atención Médica</a:t>
            </a:r>
            <a:br>
              <a:rPr lang="es-MX" sz="4000" b="1" dirty="0" smtClean="0">
                <a:solidFill>
                  <a:srgbClr val="800000"/>
                </a:solidFill>
                <a:latin typeface="Calisto MT" charset="0"/>
                <a:ea typeface="ＭＳ Ｐゴシック" charset="0"/>
                <a:cs typeface="ＭＳ Ｐゴシック" charset="0"/>
              </a:rPr>
            </a:br>
            <a:r>
              <a:rPr lang="es-MX" sz="4000" b="1" dirty="0" smtClean="0">
                <a:solidFill>
                  <a:srgbClr val="800000"/>
                </a:solidFill>
                <a:latin typeface="Calisto MT" charset="0"/>
                <a:ea typeface="ＭＳ Ｐゴシック" charset="0"/>
                <a:cs typeface="ＭＳ Ｐゴシック" charset="0"/>
              </a:rPr>
              <a:t>Eventos Adversos</a:t>
            </a:r>
            <a:endParaRPr lang="es-ES" sz="4000" b="1" dirty="0">
              <a:solidFill>
                <a:srgbClr val="800000"/>
              </a:solidFill>
              <a:latin typeface="Calisto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-542552" y="1599079"/>
            <a:ext cx="8277225" cy="46612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>
              <a:lnSpc>
                <a:spcPct val="130000"/>
              </a:lnSpc>
              <a:buFont typeface="Wingdings" charset="0"/>
              <a:buNone/>
            </a:pPr>
            <a:r>
              <a:rPr lang="es-MX" dirty="0">
                <a:latin typeface="Arial" charset="0"/>
                <a:ea typeface="ＭＳ Ｐゴシック" charset="0"/>
                <a:cs typeface="ＭＳ Ｐゴシック" charset="0"/>
              </a:rPr>
              <a:t>8</a:t>
            </a:r>
            <a:r>
              <a:rPr lang="es-MX" baseline="30000" dirty="0"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s-MX" dirty="0">
                <a:latin typeface="Arial" charset="0"/>
                <a:ea typeface="ＭＳ Ｐゴシック" charset="0"/>
                <a:cs typeface="ＭＳ Ｐゴシック" charset="0"/>
              </a:rPr>
              <a:t> causa de muerte en los EUA (98,000)</a:t>
            </a:r>
          </a:p>
          <a:p>
            <a:pPr algn="ctr">
              <a:lnSpc>
                <a:spcPct val="130000"/>
              </a:lnSpc>
              <a:buFont typeface="Wingdings" charset="0"/>
              <a:buNone/>
            </a:pPr>
            <a:r>
              <a:rPr lang="es-MX" sz="36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IGUAL QUE LA UNIÓN DE: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s-MX" dirty="0">
                <a:latin typeface="Arial" charset="0"/>
                <a:ea typeface="ＭＳ Ｐゴシック" charset="0"/>
                <a:cs typeface="ＭＳ Ｐゴシック" charset="0"/>
              </a:rPr>
              <a:t>     Accidentes de auto (43,000)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s-MX" dirty="0">
                <a:latin typeface="Arial" charset="0"/>
                <a:ea typeface="ＭＳ Ｐゴシック" charset="0"/>
                <a:cs typeface="ＭＳ Ｐゴシック" charset="0"/>
              </a:rPr>
              <a:t>Cáncer de mama (42,000)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s-MX" dirty="0">
                <a:latin typeface="Arial" charset="0"/>
                <a:ea typeface="ＭＳ Ｐゴシック" charset="0"/>
                <a:cs typeface="ＭＳ Ｐゴシック" charset="0"/>
              </a:rPr>
              <a:t>SIDA (17,000)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s-MX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		    SIMILAR </a:t>
            </a:r>
            <a:r>
              <a:rPr lang="es-MX" sz="2800" b="1" dirty="0">
                <a:latin typeface="Arial" charset="0"/>
                <a:ea typeface="ＭＳ Ｐゴシック" charset="0"/>
                <a:cs typeface="ＭＳ Ｐゴシック" charset="0"/>
              </a:rPr>
              <a:t>A QUE SE </a:t>
            </a:r>
            <a:r>
              <a:rPr lang="es-MX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ACCIDENTARA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s-MX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        UN JET </a:t>
            </a:r>
            <a:r>
              <a:rPr lang="es-MX" sz="2800" b="1" dirty="0">
                <a:latin typeface="Arial" charset="0"/>
                <a:ea typeface="ＭＳ Ｐゴシック" charset="0"/>
                <a:cs typeface="ＭＳ Ｐゴシック" charset="0"/>
              </a:rPr>
              <a:t>727 CADA TERCER DÍA</a:t>
            </a:r>
            <a:endParaRPr lang="es-E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8 Imagen" descr="C:\Users\DR. HUGO LAPARRA\Documents\Cirugía\INVESTIGACIÓN\ÉTICA\FOTOS LIB\DSC06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863" y="2569882"/>
            <a:ext cx="2322137" cy="337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4576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23077" y="149225"/>
            <a:ext cx="799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PROBLEMAS DE MIGRACIÓN Y LENGUAJE</a:t>
            </a:r>
            <a:endParaRPr lang="es-ES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97750" y="1149417"/>
            <a:ext cx="8646250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¿Por qué emigrar?</a:t>
            </a:r>
            <a:r>
              <a:rPr lang="es-ES" sz="2400" dirty="0"/>
              <a:t> </a:t>
            </a:r>
            <a:r>
              <a:rPr lang="es-ES" sz="2400" dirty="0" smtClean="0"/>
              <a:t>Desempleo, Ingresos bajos o carentes.</a:t>
            </a:r>
          </a:p>
          <a:p>
            <a:r>
              <a:rPr lang="es-ES" sz="2400" dirty="0" smtClean="0"/>
              <a:t>Exclusión, segregación o marginación social</a:t>
            </a:r>
          </a:p>
          <a:p>
            <a:endParaRPr lang="es-ES" sz="2400" dirty="0"/>
          </a:p>
          <a:p>
            <a:r>
              <a:rPr lang="es-ES" sz="2400" dirty="0" smtClean="0"/>
              <a:t>PNUD (Programa de Naciones Unidas para el Desarrollo)</a:t>
            </a:r>
          </a:p>
          <a:p>
            <a:r>
              <a:rPr lang="es-ES" sz="2400" dirty="0" smtClean="0"/>
              <a:t>1 de cada 5 habitantes vive en pobreza o pobreza extrema</a:t>
            </a:r>
          </a:p>
          <a:p>
            <a:endParaRPr lang="es-ES" sz="2400" dirty="0"/>
          </a:p>
          <a:p>
            <a:r>
              <a:rPr lang="es-ES" sz="2400" dirty="0" smtClean="0"/>
              <a:t>1,500.000  NO ACCESO A: saneamiento, agua potable, electricidad, educación básica, sistemas de salud, no vida digna</a:t>
            </a:r>
          </a:p>
          <a:p>
            <a:endParaRPr lang="es-ES" sz="2400" dirty="0"/>
          </a:p>
          <a:p>
            <a:r>
              <a:rPr lang="es-ES" sz="2400" dirty="0" smtClean="0"/>
              <a:t>ADEMÁS:</a:t>
            </a:r>
          </a:p>
          <a:p>
            <a:r>
              <a:rPr lang="es-ES" sz="2400" dirty="0" smtClean="0"/>
              <a:t>Escasez, mala distribución, desplazamiento del campo rural al urbano</a:t>
            </a:r>
          </a:p>
          <a:p>
            <a:endParaRPr lang="es-ES" sz="2400" dirty="0"/>
          </a:p>
          <a:p>
            <a:r>
              <a:rPr lang="es-ES" sz="2400" dirty="0" smtClean="0"/>
              <a:t>PROFESIONALES MÉDICOS: 66.4% viene de países de bajos recursos</a:t>
            </a:r>
          </a:p>
          <a:p>
            <a:r>
              <a:rPr lang="es-ES" sz="2400" dirty="0" err="1"/>
              <a:t>www.thelancet.com</a:t>
            </a:r>
            <a:r>
              <a:rPr lang="es-ES" sz="2400" dirty="0"/>
              <a:t>/</a:t>
            </a:r>
            <a:r>
              <a:rPr lang="es-ES" sz="2400" dirty="0" err="1"/>
              <a:t>lancetgh</a:t>
            </a:r>
            <a:r>
              <a:rPr lang="es-ES" sz="2400" dirty="0"/>
              <a:t> </a:t>
            </a:r>
            <a:r>
              <a:rPr lang="es-ES" sz="2400" b="1" dirty="0" err="1"/>
              <a:t>Vol</a:t>
            </a:r>
            <a:r>
              <a:rPr lang="es-ES" sz="2400" b="1" dirty="0"/>
              <a:t> 3 (S2) </a:t>
            </a:r>
            <a:r>
              <a:rPr lang="es-ES" sz="2400" b="1" dirty="0" err="1"/>
              <a:t>April</a:t>
            </a:r>
            <a:r>
              <a:rPr lang="es-ES" sz="2400" b="1" dirty="0"/>
              <a:t> 2015 </a:t>
            </a:r>
            <a:endParaRPr lang="es-ES" sz="2400" dirty="0"/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7620715" y="1303867"/>
            <a:ext cx="114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0090"/>
                </a:solidFill>
              </a:rPr>
              <a:t>      8</a:t>
            </a:r>
            <a:endParaRPr lang="es-E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4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620088"/>
            <a:ext cx="82296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es-ES" sz="2800" b="1" dirty="0">
                <a:solidFill>
                  <a:srgbClr val="000090"/>
                </a:solidFill>
                <a:latin typeface="Arial" charset="0"/>
                <a:cs typeface="Times New Roman" charset="0"/>
              </a:rPr>
              <a:t>ABANDONO, NEGACIÓN Y PRÁCTICA INDEBIDA DEL SERVICIO MÉDICO</a:t>
            </a:r>
            <a:br>
              <a:rPr lang="es-ES" sz="2800" b="1" dirty="0">
                <a:solidFill>
                  <a:srgbClr val="000090"/>
                </a:solidFill>
                <a:latin typeface="Arial" charset="0"/>
                <a:cs typeface="Times New Roman" charset="0"/>
              </a:rPr>
            </a:br>
            <a:endParaRPr lang="es-ES" sz="2800" b="1" dirty="0">
              <a:solidFill>
                <a:srgbClr val="000090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14337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28600" y="1786981"/>
            <a:ext cx="8229600" cy="5081448"/>
          </a:xfrm>
          <a:noFill/>
          <a:ln/>
        </p:spPr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s-ES" sz="2400" b="1" dirty="0">
                <a:latin typeface="Arial" charset="0"/>
                <a:cs typeface="Times New Roman" charset="0"/>
              </a:rPr>
              <a:t>ARTÍCULO 324.</a:t>
            </a:r>
            <a:r>
              <a:rPr lang="es-ES" sz="2400" dirty="0">
                <a:latin typeface="Arial" charset="0"/>
                <a:cs typeface="Times New Roman" charset="0"/>
              </a:rPr>
              <a:t> Se impondrán prisión de uno a cuatro años, de cien a trescientos días multa y suspensión para ejercer la profesión, por un tiempo igual al de la pena de prisión, </a:t>
            </a:r>
            <a:r>
              <a:rPr lang="es-ES" sz="2400" b="1" dirty="0">
                <a:latin typeface="Arial" charset="0"/>
                <a:cs typeface="Times New Roman" charset="0"/>
              </a:rPr>
              <a:t>al médico</a:t>
            </a:r>
            <a:r>
              <a:rPr lang="es-ES" sz="2400" dirty="0">
                <a:latin typeface="Arial" charset="0"/>
                <a:cs typeface="Times New Roman" charset="0"/>
              </a:rPr>
              <a:t> en ejercicio que: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charset="0"/>
                <a:cs typeface="Times New Roman" charset="0"/>
              </a:rPr>
              <a:t>I. Estando en presencia de un lesionado o habiendo sido requerido para atender a éste, no lo atienda o no solicite el auxilio a la institución adecuada; o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charset="0"/>
                <a:cs typeface="Times New Roman" charset="0"/>
              </a:rPr>
              <a:t>II. Se niegue a prestar asistencia a un enfermo cuando éste corra peligro de muerte o de una enfermedad o daño más grave y por las circunstancias del caso, no pueda recurrir a otro médico ni a un servicio de salud. </a:t>
            </a:r>
          </a:p>
          <a:p>
            <a:endParaRPr lang="es-ES" sz="4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8084137" y="5791200"/>
            <a:ext cx="858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   9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85426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267200"/>
          </a:xfrm>
          <a:noFill/>
          <a:ln/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s-ES" sz="2800" dirty="0"/>
          </a:p>
          <a:p>
            <a:pPr lvl="1">
              <a:lnSpc>
                <a:spcPct val="80000"/>
              </a:lnSpc>
            </a:pPr>
            <a:r>
              <a:rPr lang="es-ES" dirty="0"/>
              <a:t>Liberación del comercio exterior</a:t>
            </a:r>
          </a:p>
          <a:p>
            <a:pPr lvl="1">
              <a:lnSpc>
                <a:spcPct val="80000"/>
              </a:lnSpc>
            </a:pPr>
            <a:r>
              <a:rPr lang="es-ES" dirty="0"/>
              <a:t>Facilidad en Importaciones</a:t>
            </a:r>
          </a:p>
          <a:p>
            <a:pPr lvl="1">
              <a:lnSpc>
                <a:spcPct val="80000"/>
              </a:lnSpc>
            </a:pPr>
            <a:r>
              <a:rPr lang="es-ES" dirty="0"/>
              <a:t>Reducir el Papel  Estado en el desarrollo económico.</a:t>
            </a:r>
          </a:p>
          <a:p>
            <a:pPr lvl="2">
              <a:lnSpc>
                <a:spcPct val="80000"/>
              </a:lnSpc>
            </a:pPr>
            <a:endParaRPr lang="es-ES" sz="2700" dirty="0"/>
          </a:p>
          <a:p>
            <a:pPr marL="914400" lvl="2" indent="0">
              <a:lnSpc>
                <a:spcPct val="80000"/>
              </a:lnSpc>
              <a:buNone/>
            </a:pPr>
            <a:endParaRPr lang="es-ES" sz="3200" b="1" i="1" dirty="0">
              <a:solidFill>
                <a:schemeClr val="accent1"/>
              </a:solidFill>
            </a:endParaRPr>
          </a:p>
          <a:p>
            <a:pPr lvl="2">
              <a:lnSpc>
                <a:spcPct val="80000"/>
              </a:lnSpc>
            </a:pPr>
            <a:r>
              <a:rPr lang="es-ES" sz="3200" b="1" i="1" dirty="0">
                <a:solidFill>
                  <a:schemeClr val="accent1"/>
                </a:solidFill>
              </a:rPr>
              <a:t>Reducción del poder adquisitivo del salario mínimo </a:t>
            </a:r>
            <a:r>
              <a:rPr lang="es-ES" sz="3600" i="1" dirty="0" smtClean="0">
                <a:solidFill>
                  <a:schemeClr val="accent1"/>
                </a:solidFill>
              </a:rPr>
              <a:t> </a:t>
            </a:r>
            <a:endParaRPr lang="es-ES" sz="3600" i="1" dirty="0">
              <a:solidFill>
                <a:schemeClr val="accent1"/>
              </a:solidFill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es-ES" sz="3200" i="1" dirty="0">
              <a:solidFill>
                <a:schemeClr val="accent1"/>
              </a:solidFill>
            </a:endParaRPr>
          </a:p>
        </p:txBody>
      </p:sp>
      <p:sp>
        <p:nvSpPr>
          <p:cNvPr id="122890" name="Rectangle 10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216025"/>
          </a:xfrm>
          <a:noFill/>
          <a:ln/>
        </p:spPr>
        <p:txBody>
          <a:bodyPr anchor="b"/>
          <a:lstStyle/>
          <a:p>
            <a:r>
              <a:rPr lang="es-ES" sz="4000"/>
              <a:t>Generalidades Macro</a:t>
            </a:r>
            <a:r>
              <a:rPr lang="es-MX" sz="4000"/>
              <a:t>económicas </a:t>
            </a:r>
            <a:endParaRPr lang="es-ES" sz="4000"/>
          </a:p>
        </p:txBody>
      </p:sp>
      <p:sp>
        <p:nvSpPr>
          <p:cNvPr id="2" name="CuadroTexto 1"/>
          <p:cNvSpPr txBox="1"/>
          <p:nvPr/>
        </p:nvSpPr>
        <p:spPr>
          <a:xfrm>
            <a:off x="7706534" y="5817609"/>
            <a:ext cx="143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0090"/>
                </a:solidFill>
              </a:rPr>
              <a:t>10</a:t>
            </a:r>
            <a:endParaRPr lang="es-E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1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9" grpId="0" build="p" autoUpdateAnimBg="0"/>
      <p:bldP spid="122890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817907"/>
            <a:ext cx="8229600" cy="50292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s-MX" sz="2800" dirty="0"/>
              <a:t>México ha suscrito 10 Tratados Internacionales de Libre Comercio, con 41 países.</a:t>
            </a:r>
          </a:p>
          <a:p>
            <a:pPr algn="just">
              <a:lnSpc>
                <a:spcPct val="90000"/>
              </a:lnSpc>
            </a:pPr>
            <a:endParaRPr lang="es-MX" sz="2800" dirty="0"/>
          </a:p>
          <a:p>
            <a:pPr algn="just">
              <a:lnSpc>
                <a:spcPct val="90000"/>
              </a:lnSpc>
            </a:pPr>
            <a:r>
              <a:rPr lang="es-MX" sz="2800" dirty="0"/>
              <a:t>Dichos Tratados consideran la posibilidad de ofrecer “servicios profesionales” entre países, para ello se considera necesario contar con esquemas confiables y reconocidos para: “</a:t>
            </a:r>
            <a:r>
              <a:rPr lang="es-MX" sz="3000" b="1" i="1" dirty="0"/>
              <a:t>el desarrollo profesional y renovación de la certificación: educación continua y los requisitos correspondientes para conservar el certificado profesional</a:t>
            </a:r>
            <a:r>
              <a:rPr lang="es-MX" sz="2800" dirty="0"/>
              <a:t>”.</a:t>
            </a:r>
          </a:p>
        </p:txBody>
      </p:sp>
      <p:grpSp>
        <p:nvGrpSpPr>
          <p:cNvPr id="351235" name="Group 3"/>
          <p:cNvGrpSpPr>
            <a:grpSpLocks/>
          </p:cNvGrpSpPr>
          <p:nvPr/>
        </p:nvGrpSpPr>
        <p:grpSpPr bwMode="auto">
          <a:xfrm>
            <a:off x="6191250" y="0"/>
            <a:ext cx="2952750" cy="1166813"/>
            <a:chOff x="3900" y="0"/>
            <a:chExt cx="1860" cy="735"/>
          </a:xfrm>
        </p:grpSpPr>
        <p:grpSp>
          <p:nvGrpSpPr>
            <p:cNvPr id="351236" name="Group 4"/>
            <p:cNvGrpSpPr>
              <a:grpSpLocks/>
            </p:cNvGrpSpPr>
            <p:nvPr/>
          </p:nvGrpSpPr>
          <p:grpSpPr bwMode="auto">
            <a:xfrm>
              <a:off x="3900" y="0"/>
              <a:ext cx="1678" cy="730"/>
              <a:chOff x="3878" y="210"/>
              <a:chExt cx="1678" cy="730"/>
            </a:xfrm>
          </p:grpSpPr>
          <p:pic>
            <p:nvPicPr>
              <p:cNvPr id="351237" name="Picture 5" descr="logo cop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8" y="210"/>
                <a:ext cx="1678" cy="7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1238" name="Text Box 6"/>
              <p:cNvSpPr txBox="1">
                <a:spLocks noChangeArrowheads="1"/>
              </p:cNvSpPr>
              <p:nvPr/>
            </p:nvSpPr>
            <p:spPr bwMode="auto">
              <a:xfrm>
                <a:off x="4038" y="543"/>
                <a:ext cx="7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lnSpc>
                    <a:spcPct val="55000"/>
                  </a:lnSpc>
                  <a:spcBef>
                    <a:spcPct val="50000"/>
                  </a:spcBef>
                </a:pPr>
                <a:r>
                  <a:rPr lang="es-MX" sz="500">
                    <a:latin typeface="Arial" charset="0"/>
                  </a:rPr>
                  <a:t>SECRETARÍA DE</a:t>
                </a:r>
              </a:p>
              <a:p>
                <a:pPr algn="r">
                  <a:lnSpc>
                    <a:spcPct val="55000"/>
                  </a:lnSpc>
                  <a:spcBef>
                    <a:spcPct val="50000"/>
                  </a:spcBef>
                </a:pPr>
                <a:r>
                  <a:rPr lang="es-MX" sz="500">
                    <a:latin typeface="Arial" charset="0"/>
                  </a:rPr>
                  <a:t> </a:t>
                </a:r>
                <a:r>
                  <a:rPr lang="es-MX" sz="500" b="1">
                    <a:latin typeface="Arial" charset="0"/>
                  </a:rPr>
                  <a:t>EDUCACIÓN</a:t>
                </a:r>
              </a:p>
              <a:p>
                <a:pPr algn="r">
                  <a:lnSpc>
                    <a:spcPct val="55000"/>
                  </a:lnSpc>
                  <a:spcBef>
                    <a:spcPct val="50000"/>
                  </a:spcBef>
                </a:pPr>
                <a:r>
                  <a:rPr lang="es-MX" sz="500" b="1">
                    <a:latin typeface="Arial" charset="0"/>
                  </a:rPr>
                  <a:t>PÚBLICA</a:t>
                </a:r>
              </a:p>
            </p:txBody>
          </p:sp>
        </p:grpSp>
        <p:sp>
          <p:nvSpPr>
            <p:cNvPr id="351239" name="Text Box 7"/>
            <p:cNvSpPr txBox="1">
              <a:spLocks noChangeArrowheads="1"/>
            </p:cNvSpPr>
            <p:nvPr/>
          </p:nvSpPr>
          <p:spPr bwMode="auto">
            <a:xfrm>
              <a:off x="4740" y="528"/>
              <a:ext cx="1020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es-MX" sz="300" b="1">
                <a:latin typeface="Arial" charset="0"/>
              </a:endParaRPr>
            </a:p>
            <a:p>
              <a:pPr algn="l">
                <a:spcBef>
                  <a:spcPct val="50000"/>
                </a:spcBef>
              </a:pPr>
              <a:r>
                <a:rPr lang="es-MX" sz="500" b="1">
                  <a:latin typeface="Arial" charset="0"/>
                </a:rPr>
                <a:t>SUBSECRETARÍA DE EDUCACIÓN SUPERIOR DIRECCIÓN GENERAL DE PROFESIONES</a:t>
              </a:r>
            </a:p>
          </p:txBody>
        </p:sp>
      </p:grpSp>
      <p:sp>
        <p:nvSpPr>
          <p:cNvPr id="351240" name="Rectangle 8"/>
          <p:cNvSpPr>
            <a:spLocks noChangeArrowheads="1"/>
          </p:cNvSpPr>
          <p:nvPr/>
        </p:nvSpPr>
        <p:spPr bwMode="auto">
          <a:xfrm>
            <a:off x="34925" y="318293"/>
            <a:ext cx="477520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87338" indent="-287338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es-ES" sz="30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CONVENIOS</a:t>
            </a:r>
            <a:endParaRPr lang="es-ES" sz="3000" b="1" dirty="0">
              <a:solidFill>
                <a:srgbClr val="800000"/>
              </a:solidFill>
              <a:latin typeface="Arial" charset="0"/>
              <a:cs typeface="Arial" charset="0"/>
            </a:endParaRPr>
          </a:p>
          <a:p>
            <a:pPr marL="287338" indent="-287338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es-ES" sz="3000" b="1" dirty="0">
                <a:solidFill>
                  <a:srgbClr val="800000"/>
                </a:solidFill>
                <a:latin typeface="Arial" charset="0"/>
                <a:cs typeface="Arial" charset="0"/>
              </a:rPr>
              <a:t> INTER</a:t>
            </a:r>
            <a:r>
              <a:rPr lang="es-MX" sz="3000" b="1" dirty="0">
                <a:solidFill>
                  <a:srgbClr val="800000"/>
                </a:solidFill>
                <a:latin typeface="Arial" charset="0"/>
                <a:cs typeface="Arial" charset="0"/>
              </a:rPr>
              <a:t>NACIONALES</a:t>
            </a:r>
            <a:endParaRPr lang="es-ES" sz="3000" b="1" dirty="0">
              <a:solidFill>
                <a:srgbClr val="8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740862" y="5783287"/>
            <a:ext cx="1114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0090"/>
                </a:solidFill>
              </a:rPr>
              <a:t>11</a:t>
            </a:r>
            <a:endParaRPr lang="es-E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2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71450"/>
            <a:ext cx="9036050" cy="131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r>
              <a:rPr lang="es-MX" sz="3600" b="1"/>
              <a:t>Obstáculos al comercio internacional </a:t>
            </a:r>
            <a:br>
              <a:rPr lang="es-MX" sz="3600" b="1"/>
            </a:br>
            <a:r>
              <a:rPr lang="es-MX" sz="3600" b="1"/>
              <a:t>de servicios profesionales</a:t>
            </a:r>
            <a:endParaRPr lang="es-ES" sz="3600" b="1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384" y="1807296"/>
            <a:ext cx="8478615" cy="51133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/>
              <a:t>Equivalencia y reconocimiento de </a:t>
            </a:r>
            <a:r>
              <a:rPr lang="es-MX" sz="2800" b="1" dirty="0" smtClean="0"/>
              <a:t>títulos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 smtClean="0"/>
              <a:t>Trato </a:t>
            </a:r>
            <a:r>
              <a:rPr lang="es-MX" sz="2800" b="1" dirty="0"/>
              <a:t>Nacional (Nacionalidad y/o residencia)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/>
              <a:t>Requisitos de exámenes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/>
              <a:t>Requisitos de educación, formación y experiencia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/>
              <a:t>Requisitos de idioma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/>
              <a:t>Membresía de instituciones y asociaciones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/>
              <a:t>Requisitos para obtener la visa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/>
              <a:t>Estándares </a:t>
            </a:r>
            <a:r>
              <a:rPr lang="es-MX" sz="2800" b="1" dirty="0" smtClean="0"/>
              <a:t>técnicos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 smtClean="0"/>
              <a:t>Condiciones </a:t>
            </a:r>
            <a:r>
              <a:rPr lang="es-MX" sz="2800" b="1" dirty="0"/>
              <a:t>de paridad del salario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Symbol" charset="0"/>
              <a:buChar char="Ö"/>
            </a:pPr>
            <a:r>
              <a:rPr lang="es-MX" sz="2800" b="1" dirty="0"/>
              <a:t>Otros...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2459452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5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5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5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5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5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5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5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5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5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5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5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5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5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5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5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5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5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5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5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5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5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5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5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0" grpId="0"/>
      <p:bldP spid="34509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farm4.static.flickr.com/3218/2447906379_63aba3fecc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19" y="-19992"/>
            <a:ext cx="5094940" cy="653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4 CuadroTexto"/>
          <p:cNvSpPr txBox="1">
            <a:spLocks noChangeArrowheads="1"/>
          </p:cNvSpPr>
          <p:nvPr/>
        </p:nvSpPr>
        <p:spPr bwMode="auto">
          <a:xfrm>
            <a:off x="0" y="6550223"/>
            <a:ext cx="6200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000090"/>
                </a:solidFill>
              </a:rPr>
              <a:t>http://www.ecuaderno.com/2008/04/28/50-razones-para-no-cambiar/</a:t>
            </a:r>
          </a:p>
        </p:txBody>
      </p:sp>
      <p:sp>
        <p:nvSpPr>
          <p:cNvPr id="63492" name="3 CuadroTexto"/>
          <p:cNvSpPr txBox="1">
            <a:spLocks noChangeArrowheads="1"/>
          </p:cNvSpPr>
          <p:nvPr/>
        </p:nvSpPr>
        <p:spPr bwMode="auto">
          <a:xfrm>
            <a:off x="5427196" y="391750"/>
            <a:ext cx="3535363" cy="618631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TIRAR PARADIGMAS </a:t>
            </a:r>
          </a:p>
          <a:p>
            <a:pPr algn="ctr"/>
            <a:r>
              <a:rPr lang="es-MX" b="1" dirty="0">
                <a:solidFill>
                  <a:srgbClr val="7030A0"/>
                </a:solidFill>
              </a:rPr>
              <a:t>NO ES TAREA FACIL</a:t>
            </a:r>
          </a:p>
          <a:p>
            <a:pPr>
              <a:buFontTx/>
              <a:buAutoNum type="arabicPeriod"/>
            </a:pPr>
            <a:r>
              <a:rPr lang="es-MX" dirty="0"/>
              <a:t>Es muy ambicioso</a:t>
            </a:r>
          </a:p>
          <a:p>
            <a:pPr>
              <a:buFontTx/>
              <a:buAutoNum type="arabicPeriod"/>
            </a:pPr>
            <a:r>
              <a:rPr lang="es-MX" dirty="0" smtClean="0"/>
              <a:t>Es </a:t>
            </a:r>
            <a:r>
              <a:rPr lang="es-MX" dirty="0"/>
              <a:t>imposible</a:t>
            </a:r>
          </a:p>
          <a:p>
            <a:pPr>
              <a:buFontTx/>
              <a:buAutoNum type="arabicPeriod"/>
            </a:pPr>
            <a:r>
              <a:rPr lang="es-MX" dirty="0"/>
              <a:t>Es muy costoso</a:t>
            </a:r>
          </a:p>
          <a:p>
            <a:pPr>
              <a:buFontTx/>
              <a:buAutoNum type="arabicPeriod"/>
            </a:pPr>
            <a:r>
              <a:rPr lang="es-MX" dirty="0"/>
              <a:t>No es mi problema</a:t>
            </a:r>
          </a:p>
          <a:p>
            <a:pPr>
              <a:buFontTx/>
              <a:buAutoNum type="arabicPeriod"/>
            </a:pPr>
            <a:r>
              <a:rPr lang="es-MX" dirty="0"/>
              <a:t>Es muy complicado</a:t>
            </a:r>
          </a:p>
          <a:p>
            <a:pPr>
              <a:buFontTx/>
              <a:buAutoNum type="arabicPeriod"/>
            </a:pPr>
            <a:r>
              <a:rPr lang="es-MX" dirty="0"/>
              <a:t>Es muy radical</a:t>
            </a:r>
          </a:p>
          <a:p>
            <a:pPr>
              <a:buFontTx/>
              <a:buAutoNum type="arabicPeriod"/>
            </a:pPr>
            <a:r>
              <a:rPr lang="es-MX" dirty="0"/>
              <a:t>Es contra las políticas</a:t>
            </a:r>
          </a:p>
          <a:p>
            <a:pPr>
              <a:buFontTx/>
              <a:buAutoNum type="arabicPeriod"/>
            </a:pPr>
            <a:r>
              <a:rPr lang="es-MX" dirty="0"/>
              <a:t>No se nos consulto</a:t>
            </a:r>
          </a:p>
          <a:p>
            <a:pPr>
              <a:buFontTx/>
              <a:buAutoNum type="arabicPeriod"/>
            </a:pPr>
            <a:r>
              <a:rPr lang="es-MX" dirty="0"/>
              <a:t>Es un capricho</a:t>
            </a:r>
          </a:p>
          <a:p>
            <a:pPr>
              <a:buFontTx/>
              <a:buAutoNum type="arabicPeriod"/>
            </a:pPr>
            <a:r>
              <a:rPr lang="es-MX" dirty="0"/>
              <a:t>Es solo una moda</a:t>
            </a:r>
          </a:p>
          <a:p>
            <a:pPr>
              <a:buFontTx/>
              <a:buAutoNum type="arabicPeriod"/>
            </a:pPr>
            <a:r>
              <a:rPr lang="es-MX" dirty="0"/>
              <a:t>No se puede</a:t>
            </a:r>
          </a:p>
          <a:p>
            <a:pPr>
              <a:buFontTx/>
              <a:buAutoNum type="arabicPeriod"/>
            </a:pPr>
            <a:r>
              <a:rPr lang="es-MX" dirty="0"/>
              <a:t>Requiere mayor esfuerzo</a:t>
            </a:r>
          </a:p>
          <a:p>
            <a:pPr>
              <a:buFontTx/>
              <a:buAutoNum type="arabicPeriod"/>
            </a:pPr>
            <a:r>
              <a:rPr lang="es-MX" dirty="0"/>
              <a:t>Lleva mucho tiempo</a:t>
            </a:r>
          </a:p>
          <a:p>
            <a:pPr>
              <a:buFontTx/>
              <a:buAutoNum type="arabicPeriod"/>
            </a:pPr>
            <a:r>
              <a:rPr lang="es-MX" dirty="0"/>
              <a:t>Espero las guías de trabajo</a:t>
            </a:r>
          </a:p>
          <a:p>
            <a:pPr>
              <a:buFontTx/>
              <a:buAutoNum type="arabicPeriod"/>
            </a:pPr>
            <a:r>
              <a:rPr lang="es-MX" dirty="0"/>
              <a:t>Nunca pasara</a:t>
            </a:r>
          </a:p>
          <a:p>
            <a:pPr>
              <a:buFontTx/>
              <a:buAutoNum type="arabicPeriod"/>
            </a:pPr>
            <a:r>
              <a:rPr lang="es-MX" dirty="0"/>
              <a:t>Es muy visionario</a:t>
            </a:r>
          </a:p>
          <a:p>
            <a:pPr>
              <a:buFontTx/>
              <a:buAutoNum type="arabicPeriod"/>
            </a:pPr>
            <a:r>
              <a:rPr lang="es-MX" dirty="0"/>
              <a:t>Ellos no quieren cambiar</a:t>
            </a:r>
          </a:p>
          <a:p>
            <a:pPr>
              <a:buFontTx/>
              <a:buAutoNum type="arabicPeriod"/>
            </a:pPr>
            <a:r>
              <a:rPr lang="es-MX" dirty="0"/>
              <a:t>Tal vez si, tal vez </a:t>
            </a:r>
            <a:r>
              <a:rPr lang="es-MX" dirty="0" smtClean="0"/>
              <a:t>no</a:t>
            </a:r>
          </a:p>
          <a:p>
            <a:pPr>
              <a:buFontTx/>
              <a:buAutoNum type="arabicPeriod"/>
            </a:pPr>
            <a:r>
              <a:rPr lang="es-MX" dirty="0"/>
              <a:t>No contamos con el </a:t>
            </a:r>
            <a:r>
              <a:rPr lang="es-MX" dirty="0" smtClean="0"/>
              <a:t>equipo</a:t>
            </a:r>
            <a:endParaRPr lang="es-MX" dirty="0"/>
          </a:p>
          <a:p>
            <a:pPr>
              <a:buFontTx/>
              <a:buAutoNum type="arabicPeriod"/>
            </a:pPr>
            <a:r>
              <a:rPr lang="es-MX" dirty="0"/>
              <a:t>Y si no funciona………etc.</a:t>
            </a:r>
          </a:p>
        </p:txBody>
      </p:sp>
    </p:spTree>
    <p:extLst>
      <p:ext uri="{BB962C8B-B14F-4D97-AF65-F5344CB8AC3E}">
        <p14:creationId xmlns:p14="http://schemas.microsoft.com/office/powerpoint/2010/main" val="74211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 rot="5400000">
            <a:off x="-2591555" y="3392188"/>
            <a:ext cx="6858001" cy="7362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874256" y="56137"/>
            <a:ext cx="7950200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00FF"/>
                </a:solidFill>
              </a:rPr>
              <a:t>CONCLUSIÓN</a:t>
            </a:r>
          </a:p>
          <a:p>
            <a:pPr algn="ctr"/>
            <a:endParaRPr lang="es-ES" sz="3200" b="1" dirty="0" smtClean="0">
              <a:solidFill>
                <a:srgbClr val="FF0000"/>
              </a:solidFill>
              <a:latin typeface="Apple Chancery"/>
              <a:cs typeface="Apple Chancery"/>
            </a:endParaRPr>
          </a:p>
          <a:p>
            <a:pPr algn="ctr"/>
            <a:r>
              <a:rPr lang="es-ES" sz="40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Certificación Internacional</a:t>
            </a:r>
          </a:p>
          <a:p>
            <a:endParaRPr lang="es-ES" sz="2800" b="1" dirty="0" smtClean="0">
              <a:solidFill>
                <a:srgbClr val="800000"/>
              </a:solidFill>
            </a:endParaRPr>
          </a:p>
          <a:p>
            <a:r>
              <a:rPr lang="es-ES" sz="4000" b="1" dirty="0" smtClean="0">
                <a:solidFill>
                  <a:srgbClr val="800000"/>
                </a:solidFill>
              </a:rPr>
              <a:t>ES DESEABLE</a:t>
            </a:r>
          </a:p>
          <a:p>
            <a:r>
              <a:rPr lang="es-ES" sz="4000" b="1" dirty="0" smtClean="0">
                <a:solidFill>
                  <a:srgbClr val="800000"/>
                </a:solidFill>
              </a:rPr>
              <a:t>PROBLEMA MULTIFACTORIAL</a:t>
            </a:r>
          </a:p>
          <a:p>
            <a:r>
              <a:rPr lang="es-ES" sz="4000" b="1" dirty="0" smtClean="0">
                <a:solidFill>
                  <a:srgbClr val="800000"/>
                </a:solidFill>
              </a:rPr>
              <a:t>ES UN NECESIDAD</a:t>
            </a:r>
            <a:r>
              <a:rPr lang="es-ES" sz="2800" b="1" dirty="0" smtClean="0"/>
              <a:t>						</a:t>
            </a:r>
          </a:p>
          <a:p>
            <a:r>
              <a:rPr lang="es-ES" sz="2800" b="1" dirty="0" smtClean="0">
                <a:solidFill>
                  <a:srgbClr val="008000"/>
                </a:solidFill>
              </a:rPr>
              <a:t>												</a:t>
            </a:r>
          </a:p>
          <a:p>
            <a:r>
              <a:rPr lang="es-ES" sz="2800" b="1" dirty="0" smtClean="0">
                <a:solidFill>
                  <a:srgbClr val="008000"/>
                </a:solidFill>
              </a:rPr>
              <a:t>						</a:t>
            </a:r>
            <a:endParaRPr lang="es-ES" sz="4000" b="1" dirty="0">
              <a:solidFill>
                <a:srgbClr val="008000"/>
              </a:solidFill>
            </a:endParaRPr>
          </a:p>
        </p:txBody>
      </p:sp>
      <p:pic>
        <p:nvPicPr>
          <p:cNvPr id="6" name="Imagen 5" descr="logo_una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2" y="1127982"/>
            <a:ext cx="674493" cy="754841"/>
          </a:xfrm>
          <a:prstGeom prst="rect">
            <a:avLst/>
          </a:prstGeom>
        </p:spPr>
      </p:pic>
      <p:pic>
        <p:nvPicPr>
          <p:cNvPr id="7" name="Picture 1" descr="stock photo : View from below of experienced surgeons with medical tools during oper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372" b="7289"/>
          <a:stretch>
            <a:fillRect/>
          </a:stretch>
        </p:blipFill>
        <p:spPr bwMode="auto">
          <a:xfrm>
            <a:off x="5114805" y="3481000"/>
            <a:ext cx="4029196" cy="336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1385246" y="5473004"/>
            <a:ext cx="2276697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</a:t>
            </a:r>
            <a:r>
              <a:rPr lang="es-ES_tradnl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racias</a:t>
            </a:r>
            <a:endParaRPr lang="es-ES_tradnl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Imagen 8" descr="l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42" y="4410399"/>
            <a:ext cx="589251" cy="9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1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6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5" name="Rectangle 9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  <a:noFill/>
          <a:ln/>
        </p:spPr>
        <p:txBody>
          <a:bodyPr/>
          <a:lstStyle/>
          <a:p>
            <a:r>
              <a:rPr lang="es-MX" b="1" dirty="0">
                <a:solidFill>
                  <a:srgbClr val="000090"/>
                </a:solidFill>
                <a:latin typeface="Arial" charset="0"/>
              </a:rPr>
              <a:t>DELITOS.</a:t>
            </a:r>
            <a:endParaRPr lang="es-ES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3210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534400" cy="41148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s-ES" sz="2400" b="1">
                <a:latin typeface="Arial" charset="0"/>
                <a:cs typeface="Times New Roman" charset="0"/>
              </a:rPr>
              <a:t>ARTÍCULO 326.</a:t>
            </a:r>
            <a:r>
              <a:rPr lang="es-ES" sz="2400">
                <a:latin typeface="Arial" charset="0"/>
                <a:cs typeface="Times New Roman" charset="0"/>
              </a:rPr>
              <a:t> Se impondrá de dos a seis años de prisión y de doscientos a cuatrocientos días </a:t>
            </a:r>
            <a:r>
              <a:rPr lang="es-MX" sz="2400">
                <a:latin typeface="Arial" charset="0"/>
                <a:cs typeface="Times New Roman" charset="0"/>
              </a:rPr>
              <a:t>de </a:t>
            </a:r>
            <a:r>
              <a:rPr lang="es-ES" sz="2400">
                <a:latin typeface="Arial" charset="0"/>
                <a:cs typeface="Times New Roman" charset="0"/>
              </a:rPr>
              <a:t>multa </a:t>
            </a:r>
            <a:r>
              <a:rPr lang="es-ES" sz="2400" b="1" u="sng">
                <a:latin typeface="Arial" charset="0"/>
                <a:cs typeface="Times New Roman" charset="0"/>
              </a:rPr>
              <a:t>al médico</a:t>
            </a:r>
            <a:r>
              <a:rPr lang="es-ES" sz="2400">
                <a:latin typeface="Arial" charset="0"/>
                <a:cs typeface="Times New Roman" charset="0"/>
              </a:rPr>
              <a:t> que: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s-ES" sz="2400" b="1">
                <a:latin typeface="Arial" charset="0"/>
                <a:cs typeface="Times New Roman" charset="0"/>
              </a:rPr>
              <a:t>I. </a:t>
            </a:r>
            <a:r>
              <a:rPr lang="es-ES" sz="2400">
                <a:latin typeface="Arial" charset="0"/>
                <a:cs typeface="Times New Roman" charset="0"/>
              </a:rPr>
              <a:t>Realice una operación quirúrgica innecesaria;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s-ES" sz="2400" b="1">
                <a:latin typeface="Arial" charset="0"/>
                <a:cs typeface="Times New Roman" charset="0"/>
              </a:rPr>
              <a:t>II.</a:t>
            </a:r>
            <a:r>
              <a:rPr lang="es-ES" sz="2400">
                <a:latin typeface="Arial" charset="0"/>
                <a:cs typeface="Times New Roman" charset="0"/>
              </a:rPr>
              <a:t> Simule la práctica de una intervención quirúrgica; o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s-ES" sz="2400" b="1">
                <a:latin typeface="Arial" charset="0"/>
                <a:cs typeface="Times New Roman" charset="0"/>
              </a:rPr>
              <a:t>III.</a:t>
            </a:r>
            <a:r>
              <a:rPr lang="es-ES" sz="2400">
                <a:latin typeface="Arial" charset="0"/>
                <a:cs typeface="Times New Roman" charset="0"/>
              </a:rPr>
              <a:t> Sin autorización del paciente o de la persona que ante la imposibilidad o incapacidad de aquél pueda legítimamente otorgarla, </a:t>
            </a:r>
            <a:r>
              <a:rPr lang="es-ES" sz="2400" b="1">
                <a:latin typeface="Arial" charset="0"/>
                <a:cs typeface="Times New Roman" charset="0"/>
              </a:rPr>
              <a:t>salvo en casos de urgencia</a:t>
            </a:r>
            <a:r>
              <a:rPr lang="es-ES" sz="2400">
                <a:latin typeface="Arial" charset="0"/>
                <a:cs typeface="Times New Roman" charset="0"/>
              </a:rPr>
              <a:t>, realice una operación quirúrgica que por su naturaleza ponga en peligro la vida del enfermo o cause la pérdida de un miembro o afecte la integridad de una función vital.</a:t>
            </a:r>
          </a:p>
          <a:p>
            <a:endParaRPr lang="es-ES" sz="3600"/>
          </a:p>
        </p:txBody>
      </p:sp>
      <p:sp>
        <p:nvSpPr>
          <p:cNvPr id="2" name="CuadroTexto 1"/>
          <p:cNvSpPr txBox="1"/>
          <p:nvPr/>
        </p:nvSpPr>
        <p:spPr>
          <a:xfrm>
            <a:off x="7105802" y="549155"/>
            <a:ext cx="1276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0090"/>
                </a:solidFill>
              </a:rPr>
              <a:t>9</a:t>
            </a:r>
            <a:endParaRPr lang="es-E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4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87701" y="11"/>
            <a:ext cx="7856299" cy="714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400" b="1" dirty="0" smtClean="0">
                <a:solidFill>
                  <a:srgbClr val="800000"/>
                </a:solidFill>
              </a:rPr>
              <a:t>            ALCANCES</a:t>
            </a:r>
          </a:p>
          <a:p>
            <a:pPr algn="ctr"/>
            <a:endParaRPr lang="es-ES" sz="3600" b="1" dirty="0"/>
          </a:p>
          <a:p>
            <a:pPr marL="285750" indent="-285750" algn="just">
              <a:buFontTx/>
              <a:buChar char="-"/>
            </a:pPr>
            <a:r>
              <a:rPr lang="es-ES" sz="3600" b="1" dirty="0" smtClean="0"/>
              <a:t>LIBERTAD EN MOVILIDAD</a:t>
            </a:r>
          </a:p>
          <a:p>
            <a:pPr marL="285750" indent="-285750" algn="just">
              <a:buFontTx/>
              <a:buChar char="-"/>
            </a:pPr>
            <a:r>
              <a:rPr lang="es-ES" sz="3600" b="1" dirty="0" smtClean="0"/>
              <a:t>INTERCAMBIO ACADÉMICO</a:t>
            </a:r>
          </a:p>
          <a:p>
            <a:pPr marL="285750" indent="-285750" algn="just">
              <a:buFontTx/>
              <a:buChar char="-"/>
            </a:pPr>
            <a:r>
              <a:rPr lang="es-ES" sz="3600" b="1" dirty="0" smtClean="0"/>
              <a:t>CONOCIMIENTO ACELERADO</a:t>
            </a:r>
          </a:p>
          <a:p>
            <a:pPr marL="285750" indent="-285750" algn="just">
              <a:buFontTx/>
              <a:buChar char="-"/>
            </a:pPr>
            <a:r>
              <a:rPr lang="es-ES" sz="3600" b="1" dirty="0" smtClean="0"/>
              <a:t>APRENDIZAJE UNIVERSAL </a:t>
            </a:r>
          </a:p>
          <a:p>
            <a:pPr algn="just"/>
            <a:r>
              <a:rPr lang="es-ES" sz="3600" b="1" dirty="0"/>
              <a:t>	</a:t>
            </a:r>
            <a:r>
              <a:rPr lang="es-ES" sz="3600" b="1" dirty="0" smtClean="0"/>
              <a:t>DE LA MEDICINA</a:t>
            </a:r>
          </a:p>
          <a:p>
            <a:pPr marL="285750" indent="-285750" algn="just">
              <a:buFontTx/>
              <a:buChar char="-"/>
            </a:pPr>
            <a:r>
              <a:rPr lang="es-ES" sz="3600" b="1" dirty="0" smtClean="0"/>
              <a:t>MEJORÍA EN LA CALIDAD </a:t>
            </a:r>
          </a:p>
          <a:p>
            <a:pPr algn="just"/>
            <a:r>
              <a:rPr lang="es-ES" sz="3600" b="1" dirty="0"/>
              <a:t>	</a:t>
            </a:r>
            <a:r>
              <a:rPr lang="es-ES" sz="3600" b="1" dirty="0" smtClean="0"/>
              <a:t> DE LA ATENCIÓN MÉDICA</a:t>
            </a:r>
          </a:p>
          <a:p>
            <a:pPr algn="just"/>
            <a:r>
              <a:rPr lang="es-ES" sz="3600" b="1" dirty="0" smtClean="0"/>
              <a:t>-  DESARROLLO ACELERADO </a:t>
            </a:r>
          </a:p>
          <a:p>
            <a:pPr algn="just"/>
            <a:r>
              <a:rPr lang="es-ES" sz="3600" b="1" dirty="0"/>
              <a:t>	</a:t>
            </a:r>
            <a:r>
              <a:rPr lang="es-ES" sz="3600" b="1" dirty="0" smtClean="0"/>
              <a:t> DE LA MEDICINA</a:t>
            </a:r>
          </a:p>
          <a:p>
            <a:pPr marL="285750" indent="-285750" algn="just">
              <a:buFontTx/>
              <a:buChar char="-"/>
            </a:pPr>
            <a:r>
              <a:rPr lang="es-ES" sz="3600" b="1" dirty="0" smtClean="0"/>
              <a:t>UN MUNDO INTEGRADO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512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1143000" y="990600"/>
            <a:ext cx="7070725" cy="4213225"/>
          </a:xfrm>
          <a:prstGeom prst="rect">
            <a:avLst/>
          </a:prstGeom>
          <a:noFill/>
          <a:ln w="9525">
            <a:solidFill>
              <a:srgbClr val="8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MX" sz="5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Clonación</a:t>
            </a:r>
          </a:p>
          <a:p>
            <a:pPr eaLnBrk="0" hangingPunct="0"/>
            <a:r>
              <a:rPr lang="es-MX" sz="5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Trasplantes</a:t>
            </a:r>
          </a:p>
          <a:p>
            <a:pPr eaLnBrk="0" hangingPunct="0"/>
            <a:r>
              <a:rPr lang="es-MX" sz="5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Ingeniería genética</a:t>
            </a:r>
          </a:p>
          <a:p>
            <a:pPr eaLnBrk="0" hangingPunct="0"/>
            <a:r>
              <a:rPr lang="es-MX" sz="5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Prolongación de la vida</a:t>
            </a:r>
          </a:p>
          <a:p>
            <a:pPr eaLnBrk="0" hangingPunct="0"/>
            <a:r>
              <a:rPr lang="es-MX" sz="5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Asignación de recursos</a:t>
            </a:r>
            <a:endParaRPr lang="es-ES" sz="5400" b="1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121866" name="Text Box 10" descr="Papel carta"/>
          <p:cNvSpPr txBox="1">
            <a:spLocks noChangeArrowheads="1"/>
          </p:cNvSpPr>
          <p:nvPr/>
        </p:nvSpPr>
        <p:spPr bwMode="auto">
          <a:xfrm>
            <a:off x="0" y="457200"/>
            <a:ext cx="9144000" cy="156966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MX" sz="2400" b="1" dirty="0"/>
              <a:t>AAA. Alquilo matriz</a:t>
            </a:r>
            <a:r>
              <a:rPr lang="es-MX" sz="2400" dirty="0"/>
              <a:t> en buen estado, sin fibromas ni papilomavirus. Papanicolaou clase I. Capacidad para embarazo múltiple. Buena nutrición. Responsabilidad para acudir a control prenatal. Absoluta seriedad. Bromistas abstenerse</a:t>
            </a:r>
            <a:endParaRPr lang="en-US" sz="2400" b="1" dirty="0"/>
          </a:p>
        </p:txBody>
      </p:sp>
      <p:sp>
        <p:nvSpPr>
          <p:cNvPr id="121868" name="Text Box 12" descr="Papel carta"/>
          <p:cNvSpPr txBox="1">
            <a:spLocks noChangeArrowheads="1"/>
          </p:cNvSpPr>
          <p:nvPr/>
        </p:nvSpPr>
        <p:spPr bwMode="auto">
          <a:xfrm>
            <a:off x="0" y="1981200"/>
            <a:ext cx="9144000" cy="830997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MX" sz="2400" b="1" dirty="0">
                <a:solidFill>
                  <a:srgbClr val="000000"/>
                </a:solidFill>
              </a:rPr>
              <a:t>AAA. Embriones sobrantes. </a:t>
            </a:r>
            <a:r>
              <a:rPr lang="es-MX" sz="2400" dirty="0">
                <a:solidFill>
                  <a:srgbClr val="000000"/>
                </a:solidFill>
              </a:rPr>
              <a:t>Ofrezco cinco embriones criopreservados. No se qué hacer con ellos. Buenas condiciones. Acepto auto a cambio.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1870" name="Text Box 14" descr="Papel carta"/>
          <p:cNvSpPr txBox="1">
            <a:spLocks noChangeArrowheads="1"/>
          </p:cNvSpPr>
          <p:nvPr/>
        </p:nvSpPr>
        <p:spPr bwMode="auto">
          <a:xfrm>
            <a:off x="0" y="2880027"/>
            <a:ext cx="9144000" cy="156966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MX" sz="2400" b="1" dirty="0">
                <a:solidFill>
                  <a:srgbClr val="000000"/>
                </a:solidFill>
              </a:rPr>
              <a:t>AAA. Genoma de primera...</a:t>
            </a:r>
            <a:r>
              <a:rPr lang="es-MX" sz="2400" dirty="0">
                <a:solidFill>
                  <a:srgbClr val="000000"/>
                </a:solidFill>
              </a:rPr>
              <a:t> Escoja, conjunto haploide o diploide, libre de riesgos genéticos. Dotación masculina de naturaleza emprendedora, triunfadora, deportista y delgado. Dotación femenina a escoger entre sometida y agresiva. Ambos con IQ mayor de 100. Ofrezca.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1872" name="Text Box 16" descr="Papel carta"/>
          <p:cNvSpPr txBox="1">
            <a:spLocks noChangeArrowheads="1"/>
          </p:cNvSpPr>
          <p:nvPr/>
        </p:nvSpPr>
        <p:spPr bwMode="auto">
          <a:xfrm>
            <a:off x="0" y="4449687"/>
            <a:ext cx="9144000" cy="830997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MX" sz="2400" b="1" dirty="0">
                <a:solidFill>
                  <a:srgbClr val="000000"/>
                </a:solidFill>
              </a:rPr>
              <a:t>AAA. Vendo células germinales</a:t>
            </a:r>
            <a:r>
              <a:rPr lang="es-MX" sz="2400" dirty="0">
                <a:solidFill>
                  <a:srgbClr val="000000"/>
                </a:solidFill>
              </a:rPr>
              <a:t>, seleccionadas de los mejores sementales y las hembras mejor dotadas.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1874" name="Text Box 18" descr="Papel carta"/>
          <p:cNvSpPr txBox="1">
            <a:spLocks noChangeArrowheads="1"/>
          </p:cNvSpPr>
          <p:nvPr/>
        </p:nvSpPr>
        <p:spPr bwMode="auto">
          <a:xfrm>
            <a:off x="0" y="5343693"/>
            <a:ext cx="9144000" cy="101566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MX" sz="2400" b="1" dirty="0">
                <a:solidFill>
                  <a:srgbClr val="000000"/>
                </a:solidFill>
              </a:rPr>
              <a:t>AAA. Aproveche. Fragmento de hígado de abstemio</a:t>
            </a:r>
            <a:r>
              <a:rPr lang="es-MX" sz="2400" dirty="0">
                <a:solidFill>
                  <a:srgbClr val="000000"/>
                </a:solidFill>
              </a:rPr>
              <a:t>,</a:t>
            </a:r>
          </a:p>
          <a:p>
            <a:pPr algn="l">
              <a:spcBef>
                <a:spcPct val="50000"/>
              </a:spcBef>
            </a:pPr>
            <a:r>
              <a:rPr lang="es-MX" sz="2400" dirty="0">
                <a:solidFill>
                  <a:srgbClr val="000000"/>
                </a:solidFill>
              </a:rPr>
              <a:t> sin virus C, garantizado.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1875" name="Text Box 19" descr="Papel carta"/>
          <p:cNvSpPr txBox="1">
            <a:spLocks noChangeArrowheads="1"/>
          </p:cNvSpPr>
          <p:nvPr/>
        </p:nvSpPr>
        <p:spPr bwMode="auto">
          <a:xfrm>
            <a:off x="2438400" y="0"/>
            <a:ext cx="40386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400" b="1" dirty="0">
                <a:solidFill>
                  <a:srgbClr val="000000"/>
                </a:solidFill>
              </a:rPr>
              <a:t>EL AVISO OPORTUNO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2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76" grpId="0" animBg="1" autoUpdateAnimBg="0"/>
      <p:bldP spid="121866" grpId="0" animBg="1" autoUpdateAnimBg="0"/>
      <p:bldP spid="121868" grpId="0" animBg="1" autoUpdateAnimBg="0"/>
      <p:bldP spid="121870" grpId="0" animBg="1" autoUpdateAnimBg="0"/>
      <p:bldP spid="121872" grpId="0" animBg="1" autoUpdateAnimBg="0"/>
      <p:bldP spid="121874" grpId="0" animBg="1" autoUpdateAnimBg="0"/>
      <p:bldP spid="121875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logo Asociación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5" t="20018" r="22002" b="11993"/>
          <a:stretch>
            <a:fillRect/>
          </a:stretch>
        </p:blipFill>
        <p:spPr bwMode="auto">
          <a:xfrm>
            <a:off x="1801813" y="333375"/>
            <a:ext cx="5375275" cy="67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8785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b="1">
                <a:latin typeface="Arial" charset="0"/>
              </a:rPr>
              <a:t>ASOCIACIÓN MEXICANA DE CIRUGIA GENERAL A.C.</a:t>
            </a:r>
          </a:p>
        </p:txBody>
      </p:sp>
    </p:spTree>
    <p:extLst>
      <p:ext uri="{BB962C8B-B14F-4D97-AF65-F5344CB8AC3E}">
        <p14:creationId xmlns:p14="http://schemas.microsoft.com/office/powerpoint/2010/main" val="343582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LOGO CPCG PROPUEST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765175"/>
            <a:ext cx="4822825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875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8785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b="1">
                <a:latin typeface="Arial" charset="0"/>
              </a:rPr>
              <a:t>COLEGIO DE POSTGRADUADOS EN CIRUGÍA GENERAL A.C.</a:t>
            </a:r>
          </a:p>
        </p:txBody>
      </p:sp>
    </p:spTree>
    <p:extLst>
      <p:ext uri="{BB962C8B-B14F-4D97-AF65-F5344CB8AC3E}">
        <p14:creationId xmlns:p14="http://schemas.microsoft.com/office/powerpoint/2010/main" val="217728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LOGO FNCAECG PROPUEST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5175"/>
            <a:ext cx="503555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8785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b="1">
                <a:latin typeface="Arial" charset="0"/>
              </a:rPr>
              <a:t>FEDERACIÓN NACIONAL DE COLEGIOS Y ASOCIACIONES DE ESPECIALISTAS EN CIRUGÍA GENERAL A.C.</a:t>
            </a:r>
          </a:p>
        </p:txBody>
      </p:sp>
    </p:spTree>
    <p:extLst>
      <p:ext uri="{BB962C8B-B14F-4D97-AF65-F5344CB8AC3E}">
        <p14:creationId xmlns:p14="http://schemas.microsoft.com/office/powerpoint/2010/main" val="356288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_MG_94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966" y="1608111"/>
            <a:ext cx="7443034" cy="4962022"/>
          </a:xfrm>
          <a:prstGeom prst="rect">
            <a:avLst/>
          </a:prstGeom>
        </p:spPr>
      </p:pic>
      <p:pic>
        <p:nvPicPr>
          <p:cNvPr id="2" name="Imagen 1" descr="l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" y="794426"/>
            <a:ext cx="674493" cy="1088397"/>
          </a:xfrm>
          <a:prstGeom prst="rect">
            <a:avLst/>
          </a:prstGeom>
        </p:spPr>
      </p:pic>
      <p:pic>
        <p:nvPicPr>
          <p:cNvPr id="3" name="Picture 4" descr="http://laguna.fmedic.unam.mx/~leonor/index_archivos/FINAL_MEDICINA.g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2" y="5306866"/>
            <a:ext cx="598176" cy="66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MG_047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2533"/>
            <a:ext cx="4648200" cy="6197600"/>
          </a:xfrm>
          <a:prstGeom prst="rect">
            <a:avLst/>
          </a:prstGeom>
        </p:spPr>
      </p:pic>
      <p:pic>
        <p:nvPicPr>
          <p:cNvPr id="7" name="0 Imagen" descr="CiruLogoTrans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66512" y="152981"/>
            <a:ext cx="1277488" cy="12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5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G_19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30" y="649498"/>
            <a:ext cx="6175170" cy="4631377"/>
          </a:xfrm>
          <a:prstGeom prst="rect">
            <a:avLst/>
          </a:prstGeom>
        </p:spPr>
      </p:pic>
      <p:pic>
        <p:nvPicPr>
          <p:cNvPr id="2" name="Imagen 1" descr="l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" y="794426"/>
            <a:ext cx="674493" cy="1088397"/>
          </a:xfrm>
          <a:prstGeom prst="rect">
            <a:avLst/>
          </a:prstGeom>
        </p:spPr>
      </p:pic>
      <p:pic>
        <p:nvPicPr>
          <p:cNvPr id="3" name="Picture 4" descr="http://laguna.fmedic.unam.mx/~leonor/index_archivos/FINAL_MEDICINA.g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2" y="5306866"/>
            <a:ext cx="598176" cy="66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/>
          <p:cNvCxnSpPr/>
          <p:nvPr/>
        </p:nvCxnSpPr>
        <p:spPr>
          <a:xfrm rot="5400000">
            <a:off x="-2591555" y="3392188"/>
            <a:ext cx="6858001" cy="7362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Imagen 4" descr="_MG_95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800100"/>
            <a:ext cx="5647931" cy="3765287"/>
          </a:xfrm>
          <a:prstGeom prst="rect">
            <a:avLst/>
          </a:prstGeom>
        </p:spPr>
      </p:pic>
      <p:pic>
        <p:nvPicPr>
          <p:cNvPr id="8" name="Imagen 7" descr="IMG_03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692400"/>
            <a:ext cx="5554133" cy="4165600"/>
          </a:xfrm>
          <a:prstGeom prst="rect">
            <a:avLst/>
          </a:prstGeom>
        </p:spPr>
      </p:pic>
      <p:pic>
        <p:nvPicPr>
          <p:cNvPr id="10" name="0 Imagen" descr="CiruLogoTrans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66512" y="5575110"/>
            <a:ext cx="1277488" cy="12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6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ciclosdeporte.files.wordpress.com/2009/06/tij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268413"/>
            <a:ext cx="2947987" cy="324167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5" name="Picture 4" descr="http://farm1.static.flickr.com/6/6832476_b3f1c7d48e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286000" y="3099170"/>
            <a:ext cx="3537664" cy="28218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http://1.bp.blogspot.com/_LZrWBTnQJKU/TMGZlwiCR2I/AAAAAAAAACM/8J4_bH8dur4/s320/salto%2Balto%2Bmujer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410200" y="3962400"/>
            <a:ext cx="3581400" cy="2701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9397" name="6 CuadroTexto"/>
          <p:cNvSpPr txBox="1">
            <a:spLocks noChangeArrowheads="1"/>
          </p:cNvSpPr>
          <p:nvPr/>
        </p:nvSpPr>
        <p:spPr bwMode="auto">
          <a:xfrm>
            <a:off x="3733800" y="1371600"/>
            <a:ext cx="5410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MX" sz="2800" b="1" dirty="0">
                <a:solidFill>
                  <a:srgbClr val="000000"/>
                </a:solidFill>
                <a:latin typeface="Algerian" pitchFamily="82" charset="0"/>
              </a:rPr>
              <a:t>PARA MEJORAR LOS RESULTADOS, DEBEMOS CAMBIAR LAS </a:t>
            </a:r>
            <a:r>
              <a:rPr lang="es-MX" sz="2800" b="1" dirty="0" smtClean="0">
                <a:solidFill>
                  <a:srgbClr val="000000"/>
                </a:solidFill>
                <a:latin typeface="Algerian" pitchFamily="82" charset="0"/>
              </a:rPr>
              <a:t>ESTRATEGIAS</a:t>
            </a:r>
          </a:p>
          <a:p>
            <a:endParaRPr lang="es-MX" sz="2800" dirty="0" smtClean="0">
              <a:latin typeface="Algerian" pitchFamily="82" charset="0"/>
            </a:endParaRPr>
          </a:p>
          <a:p>
            <a:r>
              <a:rPr lang="es-MX" sz="2800" dirty="0" smtClean="0">
                <a:latin typeface="Algerian" pitchFamily="82" charset="0"/>
              </a:rPr>
              <a:t>                          </a:t>
            </a:r>
            <a:endParaRPr lang="es-MX" sz="2800" dirty="0">
              <a:solidFill>
                <a:srgbClr val="800000"/>
              </a:solidFill>
              <a:latin typeface="Brush Script MT Italic"/>
              <a:cs typeface="Brush Script MT Italic"/>
            </a:endParaRPr>
          </a:p>
        </p:txBody>
      </p:sp>
      <p:pic>
        <p:nvPicPr>
          <p:cNvPr id="7" name="Imagen 6" descr="logo_unam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8" y="186688"/>
            <a:ext cx="926259" cy="1036598"/>
          </a:xfrm>
          <a:prstGeom prst="rect">
            <a:avLst/>
          </a:prstGeom>
        </p:spPr>
      </p:pic>
      <p:pic>
        <p:nvPicPr>
          <p:cNvPr id="8" name="Imagen 7" descr="l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883" y="186688"/>
            <a:ext cx="873730" cy="14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84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22011" y="890145"/>
            <a:ext cx="865054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 smtClean="0"/>
              <a:t>Diferencias en la relación </a:t>
            </a:r>
            <a:r>
              <a:rPr lang="es-ES_tradnl" sz="2800" dirty="0"/>
              <a:t>médico </a:t>
            </a:r>
            <a:r>
              <a:rPr lang="es-ES_tradnl" sz="2800" dirty="0" smtClean="0"/>
              <a:t>paciente.</a:t>
            </a:r>
          </a:p>
          <a:p>
            <a:r>
              <a:rPr lang="es-ES_tradnl" sz="2800" dirty="0" smtClean="0"/>
              <a:t> </a:t>
            </a:r>
            <a:endParaRPr lang="es-ES_tradnl" sz="2800" dirty="0"/>
          </a:p>
          <a:p>
            <a:r>
              <a:rPr lang="es-ES_tradnl" sz="2800" dirty="0"/>
              <a:t>Falta de calidad, cobertura e igualdad en la atención médico-quirúrgica</a:t>
            </a:r>
            <a:r>
              <a:rPr lang="es-ES_tradnl" sz="2800" dirty="0" smtClean="0"/>
              <a:t>.</a:t>
            </a:r>
          </a:p>
          <a:p>
            <a:endParaRPr lang="es-ES_tradnl" sz="2800" dirty="0"/>
          </a:p>
          <a:p>
            <a:r>
              <a:rPr lang="es-ES_tradnl" sz="2800" dirty="0"/>
              <a:t>Problemas de comunicación, información, confidencialidad, trato </a:t>
            </a:r>
            <a:r>
              <a:rPr lang="es-ES_tradnl" sz="2800" dirty="0" smtClean="0"/>
              <a:t>individualizado </a:t>
            </a:r>
            <a:r>
              <a:rPr lang="es-ES_tradnl" sz="2800" dirty="0"/>
              <a:t>hacia el paciente</a:t>
            </a:r>
            <a:r>
              <a:rPr lang="es-ES_tradnl" sz="2800" dirty="0" smtClean="0"/>
              <a:t>.</a:t>
            </a:r>
          </a:p>
          <a:p>
            <a:endParaRPr lang="es-ES_tradnl" sz="2800" dirty="0"/>
          </a:p>
          <a:p>
            <a:r>
              <a:rPr lang="es-ES_tradnl" sz="2800" dirty="0"/>
              <a:t>Ineficiente manejo del dolor, </a:t>
            </a:r>
            <a:r>
              <a:rPr lang="es-ES_tradnl" sz="2800" dirty="0" smtClean="0"/>
              <a:t>cuidados paliativos </a:t>
            </a:r>
            <a:r>
              <a:rPr lang="es-ES_tradnl" sz="2800" dirty="0"/>
              <a:t>y muerte digna</a:t>
            </a:r>
            <a:r>
              <a:rPr lang="es-ES_tradnl" sz="2800" dirty="0" smtClean="0"/>
              <a:t>.</a:t>
            </a:r>
          </a:p>
          <a:p>
            <a:endParaRPr lang="es-ES_tradnl" sz="2800" dirty="0"/>
          </a:p>
          <a:p>
            <a:r>
              <a:rPr lang="es-ES_tradnl" sz="2800" dirty="0"/>
              <a:t>Deficiencias en la atención médica oportuna y referencia adecuadas</a:t>
            </a:r>
            <a:r>
              <a:rPr lang="es-ES_tradnl" sz="2800" dirty="0" smtClean="0"/>
              <a:t>.</a:t>
            </a:r>
          </a:p>
          <a:p>
            <a:r>
              <a:rPr lang="es-ES_tradnl" sz="2800" dirty="0" smtClean="0"/>
              <a:t>  </a:t>
            </a:r>
            <a:endParaRPr lang="es-ES_tradnl" sz="2800" dirty="0"/>
          </a:p>
        </p:txBody>
      </p:sp>
      <p:sp>
        <p:nvSpPr>
          <p:cNvPr id="3" name="Rectángulo 2"/>
          <p:cNvSpPr/>
          <p:nvPr/>
        </p:nvSpPr>
        <p:spPr>
          <a:xfrm>
            <a:off x="2980276" y="105013"/>
            <a:ext cx="1567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dirty="0" smtClean="0"/>
              <a:t>RETOS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53212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12356" y="1152490"/>
            <a:ext cx="8731644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/>
              <a:t>Falta de protección a la dignidad, salario profesional,  conflicto de intereses y problemas médico-legales de la profesión médica.</a:t>
            </a:r>
          </a:p>
          <a:p>
            <a:endParaRPr lang="es-ES_tradnl" sz="2800" dirty="0"/>
          </a:p>
          <a:p>
            <a:r>
              <a:rPr lang="es-ES_tradnl" sz="2800" dirty="0"/>
              <a:t>Problemas diversos en el desarrollo de la investigación, básica, clínica y experimental. </a:t>
            </a:r>
            <a:endParaRPr lang="es-ES_tradnl" sz="2800" dirty="0" smtClean="0"/>
          </a:p>
          <a:p>
            <a:endParaRPr lang="es-ES_tradnl" sz="2800" dirty="0"/>
          </a:p>
          <a:p>
            <a:r>
              <a:rPr lang="es-ES_tradnl" sz="2800" dirty="0" smtClean="0"/>
              <a:t>Fallas </a:t>
            </a:r>
            <a:r>
              <a:rPr lang="es-ES_tradnl" sz="2800" dirty="0"/>
              <a:t>en la  calidad de los médicos egresados, persistente deficiencia en estrategias educativas sobretodo para la adquisición de habilidades </a:t>
            </a:r>
            <a:r>
              <a:rPr lang="es-ES_tradnl" sz="2800" dirty="0" smtClean="0"/>
              <a:t>quirúrgicas.</a:t>
            </a:r>
          </a:p>
          <a:p>
            <a:endParaRPr lang="es-ES" sz="2800" dirty="0"/>
          </a:p>
          <a:p>
            <a:r>
              <a:rPr lang="es-ES" sz="2800" dirty="0"/>
              <a:t>S</a:t>
            </a:r>
            <a:r>
              <a:rPr lang="es-ES_tradnl" sz="2800" dirty="0" err="1" smtClean="0"/>
              <a:t>istemas</a:t>
            </a:r>
            <a:r>
              <a:rPr lang="es-ES_tradnl" sz="2800" dirty="0" smtClean="0"/>
              <a:t> </a:t>
            </a:r>
            <a:r>
              <a:rPr lang="es-ES_tradnl" sz="2800" dirty="0"/>
              <a:t>de evaluación justos y </a:t>
            </a:r>
            <a:r>
              <a:rPr lang="es-ES_tradnl" sz="2800" dirty="0" smtClean="0"/>
              <a:t>objetivos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36034" y="149225"/>
            <a:ext cx="66141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/>
              <a:t>RETOS </a:t>
            </a:r>
            <a:endParaRPr lang="es-ES" sz="40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00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1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46259" y="1152490"/>
            <a:ext cx="882217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dirty="0" smtClean="0"/>
              <a:t>Limitaciones en:</a:t>
            </a:r>
          </a:p>
          <a:p>
            <a:r>
              <a:rPr lang="es-ES_tradnl" sz="3200" dirty="0" smtClean="0"/>
              <a:t>Certificación </a:t>
            </a:r>
            <a:r>
              <a:rPr lang="es-ES_tradnl" sz="3200" dirty="0"/>
              <a:t>de escuelas y </a:t>
            </a:r>
            <a:r>
              <a:rPr lang="es-ES_tradnl" sz="3200" dirty="0" smtClean="0"/>
              <a:t>facultades </a:t>
            </a:r>
            <a:r>
              <a:rPr lang="es-ES_tradnl" sz="3200" dirty="0"/>
              <a:t>de </a:t>
            </a:r>
            <a:r>
              <a:rPr lang="es-ES_tradnl" sz="3200" dirty="0" smtClean="0"/>
              <a:t>medicina. </a:t>
            </a:r>
            <a:endParaRPr lang="es-ES_tradnl" sz="3200" dirty="0"/>
          </a:p>
          <a:p>
            <a:r>
              <a:rPr lang="es-ES_tradnl" sz="3200" dirty="0" smtClean="0"/>
              <a:t>Certificación de </a:t>
            </a:r>
            <a:r>
              <a:rPr lang="es-ES_tradnl" sz="3200" dirty="0"/>
              <a:t>consejos médico-</a:t>
            </a:r>
            <a:r>
              <a:rPr lang="es-ES_tradnl" sz="3200" dirty="0" smtClean="0"/>
              <a:t>quirúrgicos. </a:t>
            </a:r>
            <a:endParaRPr lang="es-ES_tradnl" sz="3200" dirty="0"/>
          </a:p>
          <a:p>
            <a:r>
              <a:rPr lang="es-ES_tradnl" sz="3200" dirty="0" smtClean="0"/>
              <a:t>Certificación de unidades hospitalarias. </a:t>
            </a:r>
          </a:p>
          <a:p>
            <a:endParaRPr lang="es-ES_tradnl" sz="3200" dirty="0"/>
          </a:p>
          <a:p>
            <a:r>
              <a:rPr lang="es-ES_tradnl" sz="3200" dirty="0"/>
              <a:t>M</a:t>
            </a:r>
            <a:r>
              <a:rPr lang="es-ES_tradnl" sz="3200" dirty="0" smtClean="0"/>
              <a:t>odelos </a:t>
            </a:r>
            <a:r>
              <a:rPr lang="es-ES_tradnl" sz="3200" dirty="0"/>
              <a:t>de atención médica </a:t>
            </a:r>
            <a:r>
              <a:rPr lang="es-ES_tradnl" sz="3200" dirty="0" smtClean="0"/>
              <a:t>similares: preventivos</a:t>
            </a:r>
            <a:r>
              <a:rPr lang="es-ES_tradnl" sz="3200" dirty="0"/>
              <a:t>, propositivos, </a:t>
            </a:r>
            <a:r>
              <a:rPr lang="es-ES_tradnl" sz="3200" dirty="0" smtClean="0"/>
              <a:t>transparentes</a:t>
            </a:r>
            <a:r>
              <a:rPr lang="es-ES_tradnl" sz="3200" dirty="0"/>
              <a:t>.</a:t>
            </a:r>
            <a:endParaRPr lang="es-ES_tradnl" sz="3200" dirty="0" smtClean="0"/>
          </a:p>
          <a:p>
            <a:endParaRPr lang="es-ES_tradnl" sz="3200" dirty="0" smtClean="0"/>
          </a:p>
          <a:p>
            <a:r>
              <a:rPr lang="es-ES_tradnl" sz="3200" dirty="0"/>
              <a:t>P</a:t>
            </a:r>
            <a:r>
              <a:rPr lang="es-ES_tradnl" sz="3200" dirty="0" smtClean="0"/>
              <a:t>rincipios </a:t>
            </a:r>
            <a:r>
              <a:rPr lang="es-ES_tradnl" sz="3200" dirty="0"/>
              <a:t>morales, éticos y bioéticos, que permitan autonomía, justicia y beneficencia para los </a:t>
            </a:r>
            <a:r>
              <a:rPr lang="es-ES_tradnl" sz="3200" dirty="0" smtClean="0"/>
              <a:t>pacientes</a:t>
            </a:r>
            <a:r>
              <a:rPr lang="es-ES_tradnl" sz="3200" dirty="0"/>
              <a:t>.</a:t>
            </a:r>
            <a:r>
              <a:rPr lang="es-ES_tradnl" sz="3200" dirty="0" smtClean="0"/>
              <a:t> </a:t>
            </a:r>
            <a:endParaRPr lang="es-ES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336034" y="149225"/>
            <a:ext cx="66141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/>
              <a:t>RETOS</a:t>
            </a:r>
            <a:endParaRPr lang="es-ES" sz="40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693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149225"/>
            <a:ext cx="649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7" name="Conector recto 9"/>
          <p:cNvCxnSpPr>
            <a:cxnSpLocks noChangeShapeType="1"/>
          </p:cNvCxnSpPr>
          <p:nvPr/>
        </p:nvCxnSpPr>
        <p:spPr bwMode="auto">
          <a:xfrm>
            <a:off x="771525" y="914400"/>
            <a:ext cx="7543800" cy="1588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 descr="l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4" y="0"/>
            <a:ext cx="589251" cy="9736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71526" y="36052"/>
            <a:ext cx="7543800" cy="6370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LIMITACIONES</a:t>
            </a:r>
          </a:p>
          <a:p>
            <a:pPr algn="ctr"/>
            <a:r>
              <a:rPr lang="es-ES" sz="3600" b="1" dirty="0" smtClean="0"/>
              <a:t>  </a:t>
            </a:r>
          </a:p>
          <a:p>
            <a:pPr marL="514350" indent="-514350" algn="just">
              <a:buFontTx/>
              <a:buAutoNum type="arabicPeriod"/>
            </a:pPr>
            <a:r>
              <a:rPr lang="es-ES" sz="2800" dirty="0" smtClean="0"/>
              <a:t>Calidad en conocimientos no compatible, </a:t>
            </a:r>
            <a:r>
              <a:rPr lang="es-ES" sz="2800" dirty="0"/>
              <a:t>Pregrado, Especialidad, Alta especialidad, Maestrías y </a:t>
            </a:r>
            <a:r>
              <a:rPr lang="es-ES" sz="2800" dirty="0" smtClean="0"/>
              <a:t>Doctorado</a:t>
            </a:r>
          </a:p>
          <a:p>
            <a:pPr marL="342900" indent="-342900" algn="just">
              <a:buAutoNum type="arabicPeriod"/>
            </a:pPr>
            <a:r>
              <a:rPr lang="es-ES" sz="2800" dirty="0"/>
              <a:t>H</a:t>
            </a:r>
            <a:r>
              <a:rPr lang="es-ES" sz="2800" dirty="0" smtClean="0"/>
              <a:t>abilidades médico-quirúrgicas no similares</a:t>
            </a:r>
          </a:p>
          <a:p>
            <a:pPr marL="342900" indent="-342900" algn="just">
              <a:buAutoNum type="arabicPeriod"/>
            </a:pPr>
            <a:r>
              <a:rPr lang="es-ES" sz="2800" dirty="0" smtClean="0"/>
              <a:t>Diferentes tipo de problemas de salud pública</a:t>
            </a:r>
          </a:p>
          <a:p>
            <a:pPr marL="342900" indent="-342900" algn="just">
              <a:buAutoNum type="arabicPeriod"/>
            </a:pPr>
            <a:r>
              <a:rPr lang="es-ES" sz="2800" dirty="0" smtClean="0"/>
              <a:t>Diversidad en las características demográficas</a:t>
            </a:r>
          </a:p>
          <a:p>
            <a:pPr marL="342900" indent="-342900" algn="just">
              <a:buAutoNum type="arabicPeriod"/>
            </a:pPr>
            <a:r>
              <a:rPr lang="es-ES" sz="2800" dirty="0" smtClean="0"/>
              <a:t>Educación continua irregular</a:t>
            </a:r>
          </a:p>
          <a:p>
            <a:pPr algn="just"/>
            <a:r>
              <a:rPr lang="es-ES" sz="2800" dirty="0" smtClean="0"/>
              <a:t>7. Situación moral y ética local</a:t>
            </a:r>
          </a:p>
          <a:p>
            <a:pPr algn="just"/>
            <a:r>
              <a:rPr lang="es-ES" sz="2800" dirty="0" smtClean="0"/>
              <a:t>8. Problemas de migración y lenguaje</a:t>
            </a:r>
          </a:p>
          <a:p>
            <a:pPr algn="just"/>
            <a:r>
              <a:rPr lang="es-ES" sz="2800" dirty="0" smtClean="0"/>
              <a:t>9. Diferente marco legal de cada país</a:t>
            </a:r>
          </a:p>
          <a:p>
            <a:pPr algn="just"/>
            <a:r>
              <a:rPr lang="es-ES" sz="2800" dirty="0" smtClean="0"/>
              <a:t>10. Problemas económicos diversos</a:t>
            </a:r>
          </a:p>
          <a:p>
            <a:pPr algn="just"/>
            <a:r>
              <a:rPr lang="es-ES" sz="2800" dirty="0" smtClean="0"/>
              <a:t>11. Convenios internacionales y políticas de estado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18512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3631377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428564" y="6334780"/>
            <a:ext cx="8286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Friedlander MJ, Andrews L, Armstrong EG,  et al.  What can medical education learn from the neurobiology of learning? </a:t>
            </a:r>
            <a:r>
              <a:rPr lang="en-US" sz="1400" i="1" dirty="0">
                <a:solidFill>
                  <a:srgbClr val="FF0000"/>
                </a:solidFill>
              </a:rPr>
              <a:t> </a:t>
            </a:r>
            <a:r>
              <a:rPr lang="en-US" sz="1400" i="1" dirty="0" err="1">
                <a:solidFill>
                  <a:srgbClr val="FF0000"/>
                </a:solidFill>
              </a:rPr>
              <a:t>Acad</a:t>
            </a:r>
            <a:r>
              <a:rPr lang="en-US" sz="1400" i="1" dirty="0">
                <a:solidFill>
                  <a:srgbClr val="FF0000"/>
                </a:solidFill>
              </a:rPr>
              <a:t> Med</a:t>
            </a:r>
            <a:r>
              <a:rPr lang="en-US" sz="1400" dirty="0">
                <a:solidFill>
                  <a:srgbClr val="FF0000"/>
                </a:solidFill>
              </a:rPr>
              <a:t>. 2011;86(4):415-420</a:t>
            </a:r>
            <a:endParaRPr lang="es-MX" sz="1400" dirty="0">
              <a:solidFill>
                <a:srgbClr val="FF0000"/>
              </a:solidFill>
            </a:endParaRPr>
          </a:p>
        </p:txBody>
      </p:sp>
      <p:pic>
        <p:nvPicPr>
          <p:cNvPr id="8" name="1 Imagen" descr="FacmedTrans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1521" y="260648"/>
            <a:ext cx="1413965" cy="133748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184839" y="5309988"/>
            <a:ext cx="53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0090"/>
                </a:solidFill>
              </a:rPr>
              <a:t>1</a:t>
            </a:r>
            <a:endParaRPr lang="es-E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33284-EAC9-4D52-8375-24987EC59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AE00B6-879F-40CE-9764-A25281967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455629-9621-4EBB-AEF2-4A0C266C5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EB63D5-6FD2-45BD-AAFE-041872BD2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7A2905-D666-46F0-BCAA-9A14641B35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6F9158-1218-4B3C-A48F-F0571C238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F1F8B0-A2A7-4A28-B957-2F6CE82E5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E547CC-9AB6-4C75-BE1C-818621B60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594E7E-63A6-4E36-AF8B-B915983947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3240D1-07C0-401B-9EED-C4416FFCF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D18E42-4E47-45B4-A0B7-10FB76A9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1321724"/>
            <a:ext cx="9144000" cy="347948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Tx/>
              <a:buNone/>
            </a:pPr>
            <a:r>
              <a:rPr lang="es-MX" sz="1200" dirty="0"/>
              <a:t>                                                              </a:t>
            </a:r>
            <a:r>
              <a:rPr lang="es-MX" sz="1300" b="1" dirty="0"/>
              <a:t>                             </a:t>
            </a:r>
            <a:r>
              <a:rPr lang="es-MX" sz="1600" b="1" dirty="0"/>
              <a:t>   </a:t>
            </a:r>
            <a:r>
              <a:rPr lang="es-MX" sz="1600" b="1" dirty="0" smtClean="0"/>
              <a:t> </a:t>
            </a:r>
            <a:r>
              <a:rPr lang="es-MX" sz="1600" b="1" dirty="0"/>
              <a:t>Bioética        Telemedicina</a:t>
            </a:r>
          </a:p>
          <a:p>
            <a:pPr>
              <a:buFontTx/>
              <a:buNone/>
            </a:pPr>
            <a:r>
              <a:rPr lang="es-MX" sz="1600" b="1" dirty="0"/>
              <a:t>                                             </a:t>
            </a:r>
            <a:r>
              <a:rPr lang="es-MX" sz="1600" b="1" dirty="0" smtClean="0"/>
              <a:t> </a:t>
            </a:r>
            <a:r>
              <a:rPr lang="es-MX" sz="1600" b="1" dirty="0">
                <a:solidFill>
                  <a:srgbClr val="002060"/>
                </a:solidFill>
              </a:rPr>
              <a:t>Informática  médica                        </a:t>
            </a:r>
            <a:r>
              <a:rPr lang="es-MX" sz="1600" b="1" dirty="0" smtClean="0">
                <a:solidFill>
                  <a:srgbClr val="002060"/>
                </a:solidFill>
              </a:rPr>
              <a:t> </a:t>
            </a:r>
            <a:r>
              <a:rPr lang="es-MX" sz="1600" b="1" dirty="0"/>
              <a:t>Robótica</a:t>
            </a:r>
          </a:p>
          <a:p>
            <a:pPr>
              <a:buFontTx/>
              <a:buNone/>
            </a:pPr>
            <a:r>
              <a:rPr lang="es-MX" sz="1600" b="1" dirty="0"/>
              <a:t>                                     </a:t>
            </a:r>
            <a:r>
              <a:rPr lang="es-MX" sz="1600" b="1" dirty="0" smtClean="0"/>
              <a:t>  </a:t>
            </a:r>
            <a:r>
              <a:rPr lang="es-MX" sz="1600" b="1" dirty="0"/>
              <a:t>Ingeniería de tejidos                                   </a:t>
            </a:r>
            <a:r>
              <a:rPr lang="es-MX" sz="1600" b="1" dirty="0" smtClean="0"/>
              <a:t>    </a:t>
            </a:r>
            <a:r>
              <a:rPr lang="es-MX" sz="1600" b="1" dirty="0">
                <a:solidFill>
                  <a:srgbClr val="002060"/>
                </a:solidFill>
              </a:rPr>
              <a:t>Planes por competencia  </a:t>
            </a:r>
          </a:p>
          <a:p>
            <a:pPr>
              <a:buFontTx/>
              <a:buNone/>
            </a:pPr>
            <a:r>
              <a:rPr lang="es-MX" sz="1600" b="1" dirty="0"/>
              <a:t>                                           </a:t>
            </a:r>
            <a:r>
              <a:rPr lang="es-MX" sz="1600" b="1" dirty="0" smtClean="0"/>
              <a:t>Medicina </a:t>
            </a:r>
            <a:r>
              <a:rPr lang="es-MX" sz="1600" b="1" dirty="0"/>
              <a:t>molecular                                </a:t>
            </a:r>
            <a:r>
              <a:rPr lang="es-MX" sz="1600" b="1" dirty="0" smtClean="0"/>
              <a:t> </a:t>
            </a:r>
            <a:r>
              <a:rPr lang="es-MX" sz="1600" b="1" dirty="0"/>
              <a:t>Nanomedicina</a:t>
            </a:r>
          </a:p>
          <a:p>
            <a:pPr>
              <a:buFontTx/>
              <a:buNone/>
            </a:pPr>
            <a:r>
              <a:rPr lang="es-MX" sz="1600" b="1" dirty="0"/>
              <a:t>                                                 </a:t>
            </a:r>
            <a:r>
              <a:rPr lang="es-MX" sz="1600" b="1" dirty="0" smtClean="0"/>
              <a:t>  Medicina </a:t>
            </a:r>
            <a:r>
              <a:rPr lang="es-MX" sz="1600" b="1" dirty="0"/>
              <a:t>genómica 	   </a:t>
            </a:r>
            <a:r>
              <a:rPr lang="es-MX" sz="1600" b="1" dirty="0" smtClean="0"/>
              <a:t>             Mediadores inflamatorios</a:t>
            </a:r>
            <a:endParaRPr lang="es-MX" sz="1600" b="1" dirty="0"/>
          </a:p>
          <a:p>
            <a:pPr>
              <a:buFontTx/>
              <a:buNone/>
            </a:pPr>
            <a:r>
              <a:rPr lang="es-MX" sz="1600" b="1" dirty="0"/>
              <a:t>					                </a:t>
            </a:r>
            <a:r>
              <a:rPr lang="es-MX" sz="1600" b="1" dirty="0" smtClean="0"/>
              <a:t>                        Cirugía </a:t>
            </a:r>
            <a:r>
              <a:rPr lang="es-MX" sz="1600" b="1" dirty="0"/>
              <a:t>endoscópica     </a:t>
            </a:r>
            <a:endParaRPr lang="es-MX" sz="16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s-MX" sz="1600" b="1" dirty="0">
                <a:solidFill>
                  <a:srgbClr val="002060"/>
                </a:solidFill>
              </a:rPr>
              <a:t> </a:t>
            </a:r>
            <a:r>
              <a:rPr lang="es-MX" sz="1600" b="1" dirty="0" smtClean="0">
                <a:solidFill>
                  <a:srgbClr val="002060"/>
                </a:solidFill>
              </a:rPr>
              <a:t>                                              ABP </a:t>
            </a:r>
            <a:r>
              <a:rPr lang="es-MX" sz="1600" b="1" dirty="0">
                <a:solidFill>
                  <a:srgbClr val="002060"/>
                </a:solidFill>
              </a:rPr>
              <a:t>(apren/bas/prob) </a:t>
            </a:r>
            <a:r>
              <a:rPr lang="es-MX" sz="1600" b="1" dirty="0" smtClean="0">
                <a:solidFill>
                  <a:srgbClr val="002060"/>
                </a:solidFill>
              </a:rPr>
              <a:t>    Medicina </a:t>
            </a:r>
            <a:r>
              <a:rPr lang="es-MX" sz="1600" b="1" dirty="0">
                <a:solidFill>
                  <a:srgbClr val="002060"/>
                </a:solidFill>
              </a:rPr>
              <a:t>basada en </a:t>
            </a:r>
            <a:r>
              <a:rPr lang="es-MX" sz="1600" b="1" dirty="0" smtClean="0">
                <a:solidFill>
                  <a:srgbClr val="002060"/>
                </a:solidFill>
              </a:rPr>
              <a:t>evidencias</a:t>
            </a:r>
            <a:endParaRPr lang="es-MX" sz="1600" b="1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es-MX" sz="1600" b="1" dirty="0">
                <a:solidFill>
                  <a:srgbClr val="002060"/>
                </a:solidFill>
              </a:rPr>
              <a:t>                                                            </a:t>
            </a:r>
            <a:r>
              <a:rPr lang="es-MX" sz="1600" b="1" dirty="0" smtClean="0">
                <a:solidFill>
                  <a:srgbClr val="002060"/>
                </a:solidFill>
              </a:rPr>
              <a:t> </a:t>
            </a:r>
            <a:r>
              <a:rPr lang="es-MX" sz="1600" b="1" dirty="0">
                <a:solidFill>
                  <a:srgbClr val="002060"/>
                </a:solidFill>
              </a:rPr>
              <a:t>Simulación biológica y no biológica </a:t>
            </a:r>
            <a:endParaRPr lang="es-MX" sz="1600" b="1" dirty="0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es-MX" sz="1600" b="1" dirty="0">
                <a:solidFill>
                  <a:srgbClr val="002060"/>
                </a:solidFill>
              </a:rPr>
              <a:t>	</a:t>
            </a:r>
            <a:r>
              <a:rPr lang="es-MX" sz="1600" b="1" dirty="0" smtClean="0">
                <a:solidFill>
                  <a:srgbClr val="002060"/>
                </a:solidFill>
              </a:rPr>
              <a:t>						  Enseñanza </a:t>
            </a:r>
            <a:r>
              <a:rPr lang="es-MX" sz="1600" b="1" dirty="0">
                <a:solidFill>
                  <a:srgbClr val="002060"/>
                </a:solidFill>
              </a:rPr>
              <a:t>centrada en el alumno</a:t>
            </a:r>
          </a:p>
          <a:p>
            <a:pPr>
              <a:buFontTx/>
              <a:buNone/>
            </a:pPr>
            <a:r>
              <a:rPr lang="es-MX" sz="1600" b="1" dirty="0">
                <a:solidFill>
                  <a:srgbClr val="002060"/>
                </a:solidFill>
              </a:rPr>
              <a:t>					   </a:t>
            </a:r>
            <a:r>
              <a:rPr lang="es-MX" sz="1600" b="1" dirty="0" smtClean="0">
                <a:solidFill>
                  <a:srgbClr val="002060"/>
                </a:solidFill>
              </a:rPr>
              <a:t>                                      </a:t>
            </a:r>
            <a:r>
              <a:rPr lang="es-MX" sz="1300" b="1" dirty="0">
                <a:solidFill>
                  <a:srgbClr val="FF0000"/>
                </a:solidFill>
              </a:rPr>
              <a:t>						          </a:t>
            </a:r>
            <a:r>
              <a:rPr lang="es-MX" sz="1300" b="1" dirty="0" smtClean="0">
                <a:solidFill>
                  <a:srgbClr val="FF0000"/>
                </a:solidFill>
              </a:rPr>
              <a:t> 			    </a:t>
            </a:r>
            <a:endParaRPr lang="es-MX" sz="13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s-MX" sz="1300" b="1" dirty="0"/>
              <a:t>                                                                                                         </a:t>
            </a:r>
          </a:p>
          <a:p>
            <a:pPr>
              <a:buFontTx/>
              <a:buNone/>
            </a:pPr>
            <a:endParaRPr lang="es-MX" sz="1200" dirty="0"/>
          </a:p>
        </p:txBody>
      </p:sp>
      <p:sp>
        <p:nvSpPr>
          <p:cNvPr id="1028" name="2 CuadroTexto"/>
          <p:cNvSpPr txBox="1">
            <a:spLocks noChangeArrowheads="1"/>
          </p:cNvSpPr>
          <p:nvPr/>
        </p:nvSpPr>
        <p:spPr bwMode="auto">
          <a:xfrm>
            <a:off x="6902450" y="3319463"/>
            <a:ext cx="1963738" cy="1476375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20000">
                <a:srgbClr val="F7F7F7"/>
              </a:gs>
              <a:gs pos="100000">
                <a:srgbClr val="BDBDBD"/>
              </a:gs>
            </a:gsLst>
            <a:lin ang="5400000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MX" b="1"/>
              <a:t>Dos nuevas investigaciones médicas aparecen cada minuto</a:t>
            </a:r>
          </a:p>
        </p:txBody>
      </p:sp>
      <p:cxnSp>
        <p:nvCxnSpPr>
          <p:cNvPr id="2053" name="8 Conector recto de flecha"/>
          <p:cNvCxnSpPr>
            <a:cxnSpLocks noChangeShapeType="1"/>
          </p:cNvCxnSpPr>
          <p:nvPr/>
        </p:nvCxnSpPr>
        <p:spPr bwMode="auto">
          <a:xfrm flipV="1">
            <a:off x="4284663" y="1573213"/>
            <a:ext cx="4857750" cy="3357562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2054" name="9 Sol"/>
          <p:cNvSpPr>
            <a:spLocks noChangeArrowheads="1"/>
          </p:cNvSpPr>
          <p:nvPr/>
        </p:nvSpPr>
        <p:spPr bwMode="auto">
          <a:xfrm>
            <a:off x="3834280" y="1802747"/>
            <a:ext cx="1214438" cy="785812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s-MX"/>
          </a:p>
        </p:txBody>
      </p:sp>
      <p:cxnSp>
        <p:nvCxnSpPr>
          <p:cNvPr id="2055" name="11 Conector recto de flecha"/>
          <p:cNvCxnSpPr>
            <a:cxnSpLocks noChangeShapeType="1"/>
          </p:cNvCxnSpPr>
          <p:nvPr/>
        </p:nvCxnSpPr>
        <p:spPr bwMode="auto">
          <a:xfrm rot="5400000" flipH="1" flipV="1">
            <a:off x="4249738" y="4965700"/>
            <a:ext cx="71438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2056" name="13 Conector recto de flecha"/>
          <p:cNvCxnSpPr>
            <a:cxnSpLocks noChangeShapeType="1"/>
          </p:cNvCxnSpPr>
          <p:nvPr/>
        </p:nvCxnSpPr>
        <p:spPr bwMode="auto">
          <a:xfrm rot="10800000">
            <a:off x="-1588" y="1562100"/>
            <a:ext cx="4286251" cy="33575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15" name="14 Arco de bloque"/>
          <p:cNvSpPr/>
          <p:nvPr/>
        </p:nvSpPr>
        <p:spPr bwMode="auto">
          <a:xfrm>
            <a:off x="3392488" y="3919538"/>
            <a:ext cx="1785937" cy="1000125"/>
          </a:xfrm>
          <a:prstGeom prst="blockArc">
            <a:avLst/>
          </a:prstGeom>
          <a:solidFill>
            <a:srgbClr val="339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defRPr/>
            </a:pPr>
            <a:endParaRPr lang="es-MX">
              <a:ea typeface="+mn-ea"/>
              <a:cs typeface="+mn-cs"/>
            </a:endParaRPr>
          </a:p>
        </p:txBody>
      </p:sp>
      <p:sp>
        <p:nvSpPr>
          <p:cNvPr id="2058" name="16 CuadroTexto"/>
          <p:cNvSpPr txBox="1">
            <a:spLocks noChangeArrowheads="1"/>
          </p:cNvSpPr>
          <p:nvPr/>
        </p:nvSpPr>
        <p:spPr bwMode="auto">
          <a:xfrm>
            <a:off x="2346326" y="4419600"/>
            <a:ext cx="45561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MX" sz="2000" b="1" dirty="0" smtClean="0">
                <a:solidFill>
                  <a:srgbClr val="7030A0"/>
                </a:solidFill>
              </a:rPr>
              <a:t>    </a:t>
            </a:r>
            <a:r>
              <a:rPr lang="es-MX" sz="2400" b="1" dirty="0" smtClean="0">
                <a:solidFill>
                  <a:srgbClr val="7030A0"/>
                </a:solidFill>
              </a:rPr>
              <a:t>MÉDICO                    1970</a:t>
            </a:r>
            <a:endParaRPr lang="es-MX" sz="2400" b="1" dirty="0">
              <a:solidFill>
                <a:srgbClr val="7030A0"/>
              </a:solidFill>
            </a:endParaRPr>
          </a:p>
          <a:p>
            <a:endParaRPr lang="es-MX" dirty="0"/>
          </a:p>
        </p:txBody>
      </p:sp>
      <p:sp>
        <p:nvSpPr>
          <p:cNvPr id="18" name="17 Arco de bloque"/>
          <p:cNvSpPr/>
          <p:nvPr/>
        </p:nvSpPr>
        <p:spPr bwMode="auto">
          <a:xfrm>
            <a:off x="810280" y="472236"/>
            <a:ext cx="7429500" cy="2179727"/>
          </a:xfrm>
          <a:prstGeom prst="blockArc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s-MX" b="1" dirty="0"/>
              <a:t>                        </a:t>
            </a:r>
            <a:r>
              <a:rPr lang="es-MX" sz="2400" b="1" dirty="0" smtClean="0">
                <a:solidFill>
                  <a:srgbClr val="FFFF00"/>
                </a:solidFill>
              </a:rPr>
              <a:t> </a:t>
            </a:r>
            <a:r>
              <a:rPr lang="es-MX" sz="2800" b="1" dirty="0">
                <a:solidFill>
                  <a:srgbClr val="FFFF00"/>
                </a:solidFill>
              </a:rPr>
              <a:t> </a:t>
            </a:r>
            <a:r>
              <a:rPr lang="es-MX" sz="2800" b="1" dirty="0" smtClean="0">
                <a:solidFill>
                  <a:srgbClr val="FFFF00"/>
                </a:solidFill>
              </a:rPr>
              <a:t>           MÉDICO </a:t>
            </a:r>
            <a:r>
              <a:rPr lang="es-MX" sz="2800" b="1" dirty="0">
                <a:solidFill>
                  <a:srgbClr val="FFFF00"/>
                </a:solidFill>
              </a:rPr>
              <a:t>SIGLO XXI</a:t>
            </a:r>
            <a:endParaRPr lang="es-MX" sz="2800" dirty="0">
              <a:solidFill>
                <a:srgbClr val="FFFF00"/>
              </a:solidFill>
            </a:endParaRPr>
          </a:p>
        </p:txBody>
      </p:sp>
      <p:sp>
        <p:nvSpPr>
          <p:cNvPr id="2060" name="18 CuadroTexto"/>
          <p:cNvSpPr txBox="1">
            <a:spLocks noChangeArrowheads="1"/>
          </p:cNvSpPr>
          <p:nvPr/>
        </p:nvSpPr>
        <p:spPr bwMode="auto">
          <a:xfrm>
            <a:off x="0" y="2479675"/>
            <a:ext cx="171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MX" b="1"/>
              <a:t>CIENCIAS </a:t>
            </a:r>
          </a:p>
          <a:p>
            <a:r>
              <a:rPr lang="es-MX" b="1"/>
              <a:t>BÁSICAS</a:t>
            </a:r>
          </a:p>
        </p:txBody>
      </p:sp>
      <p:sp>
        <p:nvSpPr>
          <p:cNvPr id="2061" name="19 CuadroTexto"/>
          <p:cNvSpPr txBox="1">
            <a:spLocks noChangeArrowheads="1"/>
          </p:cNvSpPr>
          <p:nvPr/>
        </p:nvSpPr>
        <p:spPr bwMode="auto">
          <a:xfrm>
            <a:off x="7885113" y="2395538"/>
            <a:ext cx="15065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MX" b="1"/>
              <a:t>CIENCIAS CLÍNICAS </a:t>
            </a:r>
          </a:p>
          <a:p>
            <a:r>
              <a:rPr lang="es-MX" b="1"/>
              <a:t>Y CIRUGÍA</a:t>
            </a:r>
          </a:p>
        </p:txBody>
      </p:sp>
      <p:sp>
        <p:nvSpPr>
          <p:cNvPr id="36883" name="23 CuadroTexto"/>
          <p:cNvSpPr txBox="1">
            <a:spLocks noChangeArrowheads="1"/>
          </p:cNvSpPr>
          <p:nvPr/>
        </p:nvSpPr>
        <p:spPr bwMode="auto">
          <a:xfrm>
            <a:off x="93663" y="3319463"/>
            <a:ext cx="2101850" cy="14763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MX" b="1" dirty="0">
                <a:solidFill>
                  <a:srgbClr val="000000"/>
                </a:solidFill>
              </a:rPr>
              <a:t>Leer el total de escritos médicos del año pasado, requeriría más de 100 años.</a:t>
            </a:r>
          </a:p>
        </p:txBody>
      </p:sp>
      <p:pic>
        <p:nvPicPr>
          <p:cNvPr id="2063" name="Picture 6" descr="his385"/>
          <p:cNvPicPr>
            <a:picLocks noChangeAspect="1" noChangeArrowheads="1"/>
          </p:cNvPicPr>
          <p:nvPr/>
        </p:nvPicPr>
        <p:blipFill>
          <a:blip r:embed="rId3" cstate="print"/>
          <a:srcRect l="21404" t="5708" b="53523"/>
          <a:stretch>
            <a:fillRect/>
          </a:stretch>
        </p:blipFill>
        <p:spPr bwMode="auto">
          <a:xfrm>
            <a:off x="93663" y="5002213"/>
            <a:ext cx="1908455" cy="18573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64" name="Picture 4" descr="robot zeu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2118" y="5000625"/>
            <a:ext cx="1538941" cy="18573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605366"/>
              </p:ext>
            </p:extLst>
          </p:nvPr>
        </p:nvGraphicFramePr>
        <p:xfrm>
          <a:off x="3675063" y="4949826"/>
          <a:ext cx="1503362" cy="190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Photo Editor Photo" r:id="rId5" imgW="3428571" imgH="4990476" progId="">
                  <p:embed/>
                </p:oleObj>
              </mc:Choice>
              <mc:Fallback>
                <p:oleObj name="Photo Editor Photo" r:id="rId5" imgW="3428571" imgH="49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5063" y="4949826"/>
                        <a:ext cx="1503362" cy="1909762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6" name="Picture 2" descr="C:\Users\DR. HUGO LAPARRA\Documents\Cirugía\INVESTIGACIÓN\ÉTICA\FOTOS LIB\DSC069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4475" y="4983163"/>
            <a:ext cx="2547938" cy="19097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2" descr="http://upload.wikimedia.org/wikipedia/commons/9/98/Sanzio_01_Plato_Aristotl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1391" y="5000625"/>
            <a:ext cx="1433572" cy="187413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6035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1700</Words>
  <Application>Microsoft Macintosh PowerPoint</Application>
  <PresentationFormat>Presentación en pantalla (4:3)</PresentationFormat>
  <Paragraphs>315</Paragraphs>
  <Slides>36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Tema de Office</vt:lpstr>
      <vt:lpstr>Photo Editor Photo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APRENDIZAJE POR COMPETENCIAS   </vt:lpstr>
      <vt:lpstr>Simuladores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Ética en la Atención Médica Eventos Adversos</vt:lpstr>
      <vt:lpstr>Presentación de PowerPoint</vt:lpstr>
      <vt:lpstr>ABANDONO, NEGACIÓN Y PRÁCTICA INDEBIDA DEL SERVICIO MÉDICO </vt:lpstr>
      <vt:lpstr>Generalidades Macroeconómicas </vt:lpstr>
      <vt:lpstr>Presentación de PowerPoint</vt:lpstr>
      <vt:lpstr>Obstáculos al comercio internacional  de servicios profesionales</vt:lpstr>
      <vt:lpstr>Presentación de PowerPoint</vt:lpstr>
      <vt:lpstr>Presentación de PowerPoint</vt:lpstr>
      <vt:lpstr>Presentación de PowerPoint</vt:lpstr>
      <vt:lpstr>DELITOS.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Jesús Tapia Jurado</dc:creator>
  <cp:lastModifiedBy>Jesús Tapia Jurado</cp:lastModifiedBy>
  <cp:revision>40</cp:revision>
  <dcterms:created xsi:type="dcterms:W3CDTF">2016-05-23T23:23:59Z</dcterms:created>
  <dcterms:modified xsi:type="dcterms:W3CDTF">2016-06-15T11:48:11Z</dcterms:modified>
</cp:coreProperties>
</file>