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jpe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82" r:id="rId1"/>
  </p:sldMasterIdLst>
  <p:notesMasterIdLst>
    <p:notesMasterId r:id="rId39"/>
  </p:notesMasterIdLst>
  <p:sldIdLst>
    <p:sldId id="271" r:id="rId2"/>
    <p:sldId id="358" r:id="rId3"/>
    <p:sldId id="370" r:id="rId4"/>
    <p:sldId id="377" r:id="rId5"/>
    <p:sldId id="385" r:id="rId6"/>
    <p:sldId id="381" r:id="rId7"/>
    <p:sldId id="372" r:id="rId8"/>
    <p:sldId id="389" r:id="rId9"/>
    <p:sldId id="378" r:id="rId10"/>
    <p:sldId id="373" r:id="rId11"/>
    <p:sldId id="374" r:id="rId12"/>
    <p:sldId id="343" r:id="rId13"/>
    <p:sldId id="379" r:id="rId14"/>
    <p:sldId id="369" r:id="rId15"/>
    <p:sldId id="336" r:id="rId16"/>
    <p:sldId id="388" r:id="rId17"/>
    <p:sldId id="387" r:id="rId18"/>
    <p:sldId id="351" r:id="rId19"/>
    <p:sldId id="268" r:id="rId20"/>
    <p:sldId id="323" r:id="rId21"/>
    <p:sldId id="294" r:id="rId22"/>
    <p:sldId id="299" r:id="rId23"/>
    <p:sldId id="324" r:id="rId24"/>
    <p:sldId id="280" r:id="rId25"/>
    <p:sldId id="380" r:id="rId26"/>
    <p:sldId id="295" r:id="rId27"/>
    <p:sldId id="383" r:id="rId28"/>
    <p:sldId id="281" r:id="rId29"/>
    <p:sldId id="382" r:id="rId30"/>
    <p:sldId id="322" r:id="rId31"/>
    <p:sldId id="321" r:id="rId32"/>
    <p:sldId id="384" r:id="rId33"/>
    <p:sldId id="391" r:id="rId34"/>
    <p:sldId id="390" r:id="rId35"/>
    <p:sldId id="368" r:id="rId36"/>
    <p:sldId id="316" r:id="rId37"/>
    <p:sldId id="284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  <a:srgbClr val="CCFFCC"/>
    <a:srgbClr val="FFFFCC"/>
    <a:srgbClr val="CCECFF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25" d="100"/>
          <a:sy n="25" d="100"/>
        </p:scale>
        <p:origin x="32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931C0E-AD53-4E0E-B4D0-DA123DFB58B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A0C09CB-DF25-47D3-BF84-F1B35E463AF6}">
      <dgm:prSet phldrT="[Texto]"/>
      <dgm:spPr/>
      <dgm:t>
        <a:bodyPr/>
        <a:lstStyle/>
        <a:p>
          <a:r>
            <a:rPr lang="es-ES" dirty="0"/>
            <a:t>El aprendiz </a:t>
          </a:r>
          <a:r>
            <a:rPr lang="es-ES" dirty="0" err="1"/>
            <a:t>prosumidor</a:t>
          </a:r>
          <a:endParaRPr lang="es-ES" dirty="0"/>
        </a:p>
      </dgm:t>
    </dgm:pt>
    <dgm:pt modelId="{A0A2CD97-4251-4FE0-BBE2-4849325325F3}" type="parTrans" cxnId="{CC2EB3F7-7ADB-459F-8F27-7DDAC446B0AD}">
      <dgm:prSet/>
      <dgm:spPr/>
      <dgm:t>
        <a:bodyPr/>
        <a:lstStyle/>
        <a:p>
          <a:endParaRPr lang="es-ES"/>
        </a:p>
      </dgm:t>
    </dgm:pt>
    <dgm:pt modelId="{A577ED97-A52A-4CED-BC6D-5BD0857B4EDB}" type="sibTrans" cxnId="{CC2EB3F7-7ADB-459F-8F27-7DDAC446B0AD}">
      <dgm:prSet/>
      <dgm:spPr/>
      <dgm:t>
        <a:bodyPr/>
        <a:lstStyle/>
        <a:p>
          <a:endParaRPr lang="es-ES"/>
        </a:p>
      </dgm:t>
    </dgm:pt>
    <dgm:pt modelId="{BE557927-56F1-4BAB-9E6C-B5F65C6E633E}">
      <dgm:prSet phldrT="[Texto]"/>
      <dgm:spPr/>
      <dgm:t>
        <a:bodyPr/>
        <a:lstStyle/>
        <a:p>
          <a:r>
            <a:rPr lang="es-ES" dirty="0"/>
            <a:t>Nueva ecología y personalización</a:t>
          </a:r>
        </a:p>
      </dgm:t>
    </dgm:pt>
    <dgm:pt modelId="{58A11E61-736E-4EED-92F7-E95C6A0AC825}" type="parTrans" cxnId="{97B324A1-10FA-46FB-9FC4-CF5FFD433E19}">
      <dgm:prSet/>
      <dgm:spPr/>
      <dgm:t>
        <a:bodyPr/>
        <a:lstStyle/>
        <a:p>
          <a:endParaRPr lang="es-ES"/>
        </a:p>
      </dgm:t>
    </dgm:pt>
    <dgm:pt modelId="{33545D61-879D-419E-8FC9-D2959775BB08}" type="sibTrans" cxnId="{97B324A1-10FA-46FB-9FC4-CF5FFD433E19}">
      <dgm:prSet/>
      <dgm:spPr/>
      <dgm:t>
        <a:bodyPr/>
        <a:lstStyle/>
        <a:p>
          <a:endParaRPr lang="es-ES"/>
        </a:p>
      </dgm:t>
    </dgm:pt>
    <dgm:pt modelId="{25143FCF-A40D-484D-BD0C-DAC79DEBC228}">
      <dgm:prSet phldrT="[Texto]"/>
      <dgm:spPr/>
      <dgm:t>
        <a:bodyPr/>
        <a:lstStyle/>
        <a:p>
          <a:r>
            <a:rPr lang="es-ES" dirty="0"/>
            <a:t>Principios psicoeducativos</a:t>
          </a:r>
        </a:p>
      </dgm:t>
    </dgm:pt>
    <dgm:pt modelId="{E8924798-228F-47D8-AC89-3C216BC7BD02}" type="parTrans" cxnId="{28DC324E-BE3A-4437-8A7B-5509BFA40A6F}">
      <dgm:prSet/>
      <dgm:spPr/>
      <dgm:t>
        <a:bodyPr/>
        <a:lstStyle/>
        <a:p>
          <a:endParaRPr lang="es-ES"/>
        </a:p>
      </dgm:t>
    </dgm:pt>
    <dgm:pt modelId="{80237EFF-6081-4628-B29B-7BCAEC034B93}" type="sibTrans" cxnId="{28DC324E-BE3A-4437-8A7B-5509BFA40A6F}">
      <dgm:prSet/>
      <dgm:spPr/>
      <dgm:t>
        <a:bodyPr/>
        <a:lstStyle/>
        <a:p>
          <a:endParaRPr lang="es-ES"/>
        </a:p>
      </dgm:t>
    </dgm:pt>
    <dgm:pt modelId="{5462BE08-4689-4AED-9DE2-EB40D60AA75D}">
      <dgm:prSet phldrT="[Texto]"/>
      <dgm:spPr/>
      <dgm:t>
        <a:bodyPr/>
        <a:lstStyle/>
        <a:p>
          <a:r>
            <a:rPr lang="es-ES" dirty="0"/>
            <a:t>Ejemplos de estrategias</a:t>
          </a:r>
        </a:p>
      </dgm:t>
    </dgm:pt>
    <dgm:pt modelId="{51BB74CA-6BD2-46DD-8B42-10AB37D96744}" type="parTrans" cxnId="{4DB362A7-3AF6-4D73-A414-97EDED00565A}">
      <dgm:prSet/>
      <dgm:spPr/>
      <dgm:t>
        <a:bodyPr/>
        <a:lstStyle/>
        <a:p>
          <a:endParaRPr lang="es-ES"/>
        </a:p>
      </dgm:t>
    </dgm:pt>
    <dgm:pt modelId="{124A9BC5-D4D9-4AEE-A6AD-957FF6AEC50C}" type="sibTrans" cxnId="{4DB362A7-3AF6-4D73-A414-97EDED00565A}">
      <dgm:prSet/>
      <dgm:spPr/>
      <dgm:t>
        <a:bodyPr/>
        <a:lstStyle/>
        <a:p>
          <a:endParaRPr lang="es-ES"/>
        </a:p>
      </dgm:t>
    </dgm:pt>
    <dgm:pt modelId="{E54B289B-2F1B-4294-ADFE-72AD551E6653}" type="pres">
      <dgm:prSet presAssocID="{16931C0E-AD53-4E0E-B4D0-DA123DFB58B7}" presName="diagram" presStyleCnt="0">
        <dgm:presLayoutVars>
          <dgm:dir/>
          <dgm:resizeHandles val="exact"/>
        </dgm:presLayoutVars>
      </dgm:prSet>
      <dgm:spPr/>
    </dgm:pt>
    <dgm:pt modelId="{116B30A8-692B-4137-AF3B-E1B68D27EAA9}" type="pres">
      <dgm:prSet presAssocID="{1A0C09CB-DF25-47D3-BF84-F1B35E463AF6}" presName="node" presStyleLbl="node1" presStyleIdx="0" presStyleCnt="4">
        <dgm:presLayoutVars>
          <dgm:bulletEnabled val="1"/>
        </dgm:presLayoutVars>
      </dgm:prSet>
      <dgm:spPr/>
    </dgm:pt>
    <dgm:pt modelId="{1A184C60-8C29-46B2-BA2E-41B5D3D09B1C}" type="pres">
      <dgm:prSet presAssocID="{A577ED97-A52A-4CED-BC6D-5BD0857B4EDB}" presName="sibTrans" presStyleCnt="0"/>
      <dgm:spPr/>
    </dgm:pt>
    <dgm:pt modelId="{014E3693-DA4E-4860-A9DB-4A058CE49BDF}" type="pres">
      <dgm:prSet presAssocID="{BE557927-56F1-4BAB-9E6C-B5F65C6E633E}" presName="node" presStyleLbl="node1" presStyleIdx="1" presStyleCnt="4">
        <dgm:presLayoutVars>
          <dgm:bulletEnabled val="1"/>
        </dgm:presLayoutVars>
      </dgm:prSet>
      <dgm:spPr/>
    </dgm:pt>
    <dgm:pt modelId="{6C867856-BBDF-4CD0-BE0F-A7CA4B7FD4E1}" type="pres">
      <dgm:prSet presAssocID="{33545D61-879D-419E-8FC9-D2959775BB08}" presName="sibTrans" presStyleCnt="0"/>
      <dgm:spPr/>
    </dgm:pt>
    <dgm:pt modelId="{93729272-FA15-4D34-8162-C7CED2DEE11B}" type="pres">
      <dgm:prSet presAssocID="{25143FCF-A40D-484D-BD0C-DAC79DEBC228}" presName="node" presStyleLbl="node1" presStyleIdx="2" presStyleCnt="4">
        <dgm:presLayoutVars>
          <dgm:bulletEnabled val="1"/>
        </dgm:presLayoutVars>
      </dgm:prSet>
      <dgm:spPr/>
    </dgm:pt>
    <dgm:pt modelId="{DE55936D-6AF6-402B-A37F-E171A9FC51ED}" type="pres">
      <dgm:prSet presAssocID="{80237EFF-6081-4628-B29B-7BCAEC034B93}" presName="sibTrans" presStyleCnt="0"/>
      <dgm:spPr/>
    </dgm:pt>
    <dgm:pt modelId="{E0AFFD18-88F1-4892-881B-0425748D3FA3}" type="pres">
      <dgm:prSet presAssocID="{5462BE08-4689-4AED-9DE2-EB40D60AA75D}" presName="node" presStyleLbl="node1" presStyleIdx="3" presStyleCnt="4" custLinFactNeighborX="950">
        <dgm:presLayoutVars>
          <dgm:bulletEnabled val="1"/>
        </dgm:presLayoutVars>
      </dgm:prSet>
      <dgm:spPr/>
    </dgm:pt>
  </dgm:ptLst>
  <dgm:cxnLst>
    <dgm:cxn modelId="{380F8DD4-F61F-45C2-8601-6A0B6C3BEDBC}" type="presOf" srcId="{16931C0E-AD53-4E0E-B4D0-DA123DFB58B7}" destId="{E54B289B-2F1B-4294-ADFE-72AD551E6653}" srcOrd="0" destOrd="0" presId="urn:microsoft.com/office/officeart/2005/8/layout/default"/>
    <dgm:cxn modelId="{03F246F7-90B5-490F-A332-3C308A4CBC1E}" type="presOf" srcId="{25143FCF-A40D-484D-BD0C-DAC79DEBC228}" destId="{93729272-FA15-4D34-8162-C7CED2DEE11B}" srcOrd="0" destOrd="0" presId="urn:microsoft.com/office/officeart/2005/8/layout/default"/>
    <dgm:cxn modelId="{28DC324E-BE3A-4437-8A7B-5509BFA40A6F}" srcId="{16931C0E-AD53-4E0E-B4D0-DA123DFB58B7}" destId="{25143FCF-A40D-484D-BD0C-DAC79DEBC228}" srcOrd="2" destOrd="0" parTransId="{E8924798-228F-47D8-AC89-3C216BC7BD02}" sibTransId="{80237EFF-6081-4628-B29B-7BCAEC034B93}"/>
    <dgm:cxn modelId="{436C3061-54F6-4567-9CB9-C404C170A5BA}" type="presOf" srcId="{BE557927-56F1-4BAB-9E6C-B5F65C6E633E}" destId="{014E3693-DA4E-4860-A9DB-4A058CE49BDF}" srcOrd="0" destOrd="0" presId="urn:microsoft.com/office/officeart/2005/8/layout/default"/>
    <dgm:cxn modelId="{00213EBF-8A84-4797-863E-49B9F4C019F4}" type="presOf" srcId="{5462BE08-4689-4AED-9DE2-EB40D60AA75D}" destId="{E0AFFD18-88F1-4892-881B-0425748D3FA3}" srcOrd="0" destOrd="0" presId="urn:microsoft.com/office/officeart/2005/8/layout/default"/>
    <dgm:cxn modelId="{97B324A1-10FA-46FB-9FC4-CF5FFD433E19}" srcId="{16931C0E-AD53-4E0E-B4D0-DA123DFB58B7}" destId="{BE557927-56F1-4BAB-9E6C-B5F65C6E633E}" srcOrd="1" destOrd="0" parTransId="{58A11E61-736E-4EED-92F7-E95C6A0AC825}" sibTransId="{33545D61-879D-419E-8FC9-D2959775BB08}"/>
    <dgm:cxn modelId="{4DB362A7-3AF6-4D73-A414-97EDED00565A}" srcId="{16931C0E-AD53-4E0E-B4D0-DA123DFB58B7}" destId="{5462BE08-4689-4AED-9DE2-EB40D60AA75D}" srcOrd="3" destOrd="0" parTransId="{51BB74CA-6BD2-46DD-8B42-10AB37D96744}" sibTransId="{124A9BC5-D4D9-4AEE-A6AD-957FF6AEC50C}"/>
    <dgm:cxn modelId="{5569824E-51A9-4F68-9EB9-853345C1E0A0}" type="presOf" srcId="{1A0C09CB-DF25-47D3-BF84-F1B35E463AF6}" destId="{116B30A8-692B-4137-AF3B-E1B68D27EAA9}" srcOrd="0" destOrd="0" presId="urn:microsoft.com/office/officeart/2005/8/layout/default"/>
    <dgm:cxn modelId="{CC2EB3F7-7ADB-459F-8F27-7DDAC446B0AD}" srcId="{16931C0E-AD53-4E0E-B4D0-DA123DFB58B7}" destId="{1A0C09CB-DF25-47D3-BF84-F1B35E463AF6}" srcOrd="0" destOrd="0" parTransId="{A0A2CD97-4251-4FE0-BBE2-4849325325F3}" sibTransId="{A577ED97-A52A-4CED-BC6D-5BD0857B4EDB}"/>
    <dgm:cxn modelId="{2E44CDBB-265D-4BF7-B06B-9FCD5DA9898E}" type="presParOf" srcId="{E54B289B-2F1B-4294-ADFE-72AD551E6653}" destId="{116B30A8-692B-4137-AF3B-E1B68D27EAA9}" srcOrd="0" destOrd="0" presId="urn:microsoft.com/office/officeart/2005/8/layout/default"/>
    <dgm:cxn modelId="{88758912-CBBA-4D08-946A-A9D9C5C949EE}" type="presParOf" srcId="{E54B289B-2F1B-4294-ADFE-72AD551E6653}" destId="{1A184C60-8C29-46B2-BA2E-41B5D3D09B1C}" srcOrd="1" destOrd="0" presId="urn:microsoft.com/office/officeart/2005/8/layout/default"/>
    <dgm:cxn modelId="{4579ECD8-5EEB-400F-AAC5-5B0D39216C56}" type="presParOf" srcId="{E54B289B-2F1B-4294-ADFE-72AD551E6653}" destId="{014E3693-DA4E-4860-A9DB-4A058CE49BDF}" srcOrd="2" destOrd="0" presId="urn:microsoft.com/office/officeart/2005/8/layout/default"/>
    <dgm:cxn modelId="{FD277685-5DA0-49CD-B4F6-4088A9BBDC23}" type="presParOf" srcId="{E54B289B-2F1B-4294-ADFE-72AD551E6653}" destId="{6C867856-BBDF-4CD0-BE0F-A7CA4B7FD4E1}" srcOrd="3" destOrd="0" presId="urn:microsoft.com/office/officeart/2005/8/layout/default"/>
    <dgm:cxn modelId="{270F86FA-2EB8-490D-A434-BFA14D600186}" type="presParOf" srcId="{E54B289B-2F1B-4294-ADFE-72AD551E6653}" destId="{93729272-FA15-4D34-8162-C7CED2DEE11B}" srcOrd="4" destOrd="0" presId="urn:microsoft.com/office/officeart/2005/8/layout/default"/>
    <dgm:cxn modelId="{207F5BD6-C075-4DFD-9C95-C249DDA477F0}" type="presParOf" srcId="{E54B289B-2F1B-4294-ADFE-72AD551E6653}" destId="{DE55936D-6AF6-402B-A37F-E171A9FC51ED}" srcOrd="5" destOrd="0" presId="urn:microsoft.com/office/officeart/2005/8/layout/default"/>
    <dgm:cxn modelId="{1FFC825D-46DA-48B9-A64E-437DAE5C0DE7}" type="presParOf" srcId="{E54B289B-2F1B-4294-ADFE-72AD551E6653}" destId="{E0AFFD18-88F1-4892-881B-0425748D3FA3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C55723-4B00-4F1B-97C0-DB99B51D88B5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240D0C31-DED7-4C0F-B6B0-F78A207A12D3}">
      <dgm:prSet phldrT="[Texto]" custT="1"/>
      <dgm:spPr/>
      <dgm:t>
        <a:bodyPr/>
        <a:lstStyle/>
        <a:p>
          <a:pPr algn="l"/>
          <a:r>
            <a:rPr lang="es-ES" sz="3200" b="1" dirty="0">
              <a:solidFill>
                <a:srgbClr val="0070C0"/>
              </a:solidFill>
            </a:rPr>
            <a:t>CONSUMIR</a:t>
          </a:r>
        </a:p>
        <a:p>
          <a:pPr algn="ctr"/>
          <a:r>
            <a:rPr lang="es-ES" sz="2000" b="1" dirty="0"/>
            <a:t>DESCARGAR, USAR Y PRACTICAR INFORMACIÓN</a:t>
          </a:r>
        </a:p>
      </dgm:t>
    </dgm:pt>
    <dgm:pt modelId="{1484ACD6-D77B-45C2-8B7C-124B55B11CED}" type="parTrans" cxnId="{895A9210-5CDF-4EA8-833F-F49D3498C2C1}">
      <dgm:prSet/>
      <dgm:spPr/>
      <dgm:t>
        <a:bodyPr/>
        <a:lstStyle/>
        <a:p>
          <a:endParaRPr lang="es-ES"/>
        </a:p>
      </dgm:t>
    </dgm:pt>
    <dgm:pt modelId="{234B4E74-1B6E-4E2E-969E-FBB737C8136B}" type="sibTrans" cxnId="{895A9210-5CDF-4EA8-833F-F49D3498C2C1}">
      <dgm:prSet/>
      <dgm:spPr/>
      <dgm:t>
        <a:bodyPr/>
        <a:lstStyle/>
        <a:p>
          <a:endParaRPr lang="es-ES"/>
        </a:p>
      </dgm:t>
    </dgm:pt>
    <dgm:pt modelId="{E78C3A15-1055-4908-A421-5E65185B8BB3}">
      <dgm:prSet phldrT="[Texto]" custT="1"/>
      <dgm:spPr/>
      <dgm:t>
        <a:bodyPr/>
        <a:lstStyle/>
        <a:p>
          <a:r>
            <a:rPr lang="es-ES" sz="3200" b="1" dirty="0">
              <a:solidFill>
                <a:srgbClr val="0070C0"/>
              </a:solidFill>
            </a:rPr>
            <a:t>COLABORAR</a:t>
          </a:r>
        </a:p>
        <a:p>
          <a:r>
            <a:rPr lang="es-ES" sz="2000" b="1" dirty="0"/>
            <a:t>CONTACTAR, COMENTAR, CONTRIBUIR</a:t>
          </a:r>
        </a:p>
      </dgm:t>
    </dgm:pt>
    <dgm:pt modelId="{98B2423D-06A3-4C5B-83D1-E828767AFE32}" type="parTrans" cxnId="{C1CF2D02-D56F-429F-A4EE-C9E4FCD538FB}">
      <dgm:prSet/>
      <dgm:spPr/>
      <dgm:t>
        <a:bodyPr/>
        <a:lstStyle/>
        <a:p>
          <a:endParaRPr lang="es-ES"/>
        </a:p>
      </dgm:t>
    </dgm:pt>
    <dgm:pt modelId="{A2FFACD7-4CCF-4DC9-9870-C44AA7AF29ED}" type="sibTrans" cxnId="{C1CF2D02-D56F-429F-A4EE-C9E4FCD538FB}">
      <dgm:prSet/>
      <dgm:spPr/>
      <dgm:t>
        <a:bodyPr/>
        <a:lstStyle/>
        <a:p>
          <a:endParaRPr lang="es-ES"/>
        </a:p>
      </dgm:t>
    </dgm:pt>
    <dgm:pt modelId="{13E3B3DF-DF8A-497D-8C75-8E50314C7649}">
      <dgm:prSet phldrT="[Texto]" custT="1"/>
      <dgm:spPr/>
      <dgm:t>
        <a:bodyPr/>
        <a:lstStyle/>
        <a:p>
          <a:r>
            <a:rPr lang="es-ES" sz="3200" b="1" dirty="0">
              <a:solidFill>
                <a:srgbClr val="0070C0"/>
              </a:solidFill>
            </a:rPr>
            <a:t>PRODUCIR</a:t>
          </a:r>
        </a:p>
        <a:p>
          <a:r>
            <a:rPr lang="es-ES" sz="2000" b="1" dirty="0">
              <a:solidFill>
                <a:schemeClr val="tx1"/>
              </a:solidFill>
            </a:rPr>
            <a:t>CREAR PARA GENERAR CONOCIMIENTO Y PUBLICAR PARA COMPARTIRLO</a:t>
          </a:r>
        </a:p>
      </dgm:t>
    </dgm:pt>
    <dgm:pt modelId="{A8A7A5B7-1B72-46CA-9440-520863CA2DE7}" type="parTrans" cxnId="{FB89963D-67E2-43F5-992B-BC0550645F3A}">
      <dgm:prSet/>
      <dgm:spPr/>
      <dgm:t>
        <a:bodyPr/>
        <a:lstStyle/>
        <a:p>
          <a:endParaRPr lang="es-ES"/>
        </a:p>
      </dgm:t>
    </dgm:pt>
    <dgm:pt modelId="{54F916E5-6C8B-44BF-8B48-C6225EE38583}" type="sibTrans" cxnId="{FB89963D-67E2-43F5-992B-BC0550645F3A}">
      <dgm:prSet/>
      <dgm:spPr/>
      <dgm:t>
        <a:bodyPr/>
        <a:lstStyle/>
        <a:p>
          <a:endParaRPr lang="es-ES"/>
        </a:p>
      </dgm:t>
    </dgm:pt>
    <dgm:pt modelId="{A618C3C8-2902-40A4-B897-C116C34F71D8}" type="pres">
      <dgm:prSet presAssocID="{A4C55723-4B00-4F1B-97C0-DB99B51D88B5}" presName="arrowDiagram" presStyleCnt="0">
        <dgm:presLayoutVars>
          <dgm:chMax val="5"/>
          <dgm:dir/>
          <dgm:resizeHandles val="exact"/>
        </dgm:presLayoutVars>
      </dgm:prSet>
      <dgm:spPr/>
    </dgm:pt>
    <dgm:pt modelId="{A3C16814-D136-4BDA-8DD8-2307408D0FD5}" type="pres">
      <dgm:prSet presAssocID="{A4C55723-4B00-4F1B-97C0-DB99B51D88B5}" presName="arrow" presStyleLbl="bgShp" presStyleIdx="0" presStyleCnt="1" custLinFactNeighborX="-1087" custLinFactNeighborY="-1740"/>
      <dgm:spPr/>
    </dgm:pt>
    <dgm:pt modelId="{A79D37D8-D7B6-4E12-8287-A13D6A390F52}" type="pres">
      <dgm:prSet presAssocID="{A4C55723-4B00-4F1B-97C0-DB99B51D88B5}" presName="arrowDiagram3" presStyleCnt="0"/>
      <dgm:spPr/>
    </dgm:pt>
    <dgm:pt modelId="{41FE5F33-1476-437E-B94E-B4C6AC92F58D}" type="pres">
      <dgm:prSet presAssocID="{240D0C31-DED7-4C0F-B6B0-F78A207A12D3}" presName="bullet3a" presStyleLbl="node1" presStyleIdx="0" presStyleCnt="3"/>
      <dgm:spPr/>
    </dgm:pt>
    <dgm:pt modelId="{0DB18837-1F76-4F86-A315-930C21A72221}" type="pres">
      <dgm:prSet presAssocID="{240D0C31-DED7-4C0F-B6B0-F78A207A12D3}" presName="textBox3a" presStyleLbl="revTx" presStyleIdx="0" presStyleCnt="3" custScaleX="165541" custLinFactNeighborX="33848" custLinFactNeighborY="642">
        <dgm:presLayoutVars>
          <dgm:bulletEnabled val="1"/>
        </dgm:presLayoutVars>
      </dgm:prSet>
      <dgm:spPr/>
    </dgm:pt>
    <dgm:pt modelId="{20B19174-C992-44AA-988C-BEEE93B75DC8}" type="pres">
      <dgm:prSet presAssocID="{E78C3A15-1055-4908-A421-5E65185B8BB3}" presName="bullet3b" presStyleLbl="node1" presStyleIdx="1" presStyleCnt="3"/>
      <dgm:spPr/>
    </dgm:pt>
    <dgm:pt modelId="{5C2FA01F-276F-4AFC-B034-4543960B9ACA}" type="pres">
      <dgm:prSet presAssocID="{E78C3A15-1055-4908-A421-5E65185B8BB3}" presName="textBox3b" presStyleLbl="revTx" presStyleIdx="1" presStyleCnt="3" custScaleX="157861" custLinFactNeighborX="25612" custLinFactNeighborY="2388">
        <dgm:presLayoutVars>
          <dgm:bulletEnabled val="1"/>
        </dgm:presLayoutVars>
      </dgm:prSet>
      <dgm:spPr/>
    </dgm:pt>
    <dgm:pt modelId="{9A69FCF2-805A-4004-A6A5-5A55C3C74580}" type="pres">
      <dgm:prSet presAssocID="{13E3B3DF-DF8A-497D-8C75-8E50314C7649}" presName="bullet3c" presStyleLbl="node1" presStyleIdx="2" presStyleCnt="3"/>
      <dgm:spPr/>
    </dgm:pt>
    <dgm:pt modelId="{C040F63E-78AF-4233-930A-7E5A10DD28AE}" type="pres">
      <dgm:prSet presAssocID="{13E3B3DF-DF8A-497D-8C75-8E50314C7649}" presName="textBox3c" presStyleLbl="revTx" presStyleIdx="2" presStyleCnt="3" custScaleX="156186" custLinFactNeighborX="44278" custLinFactNeighborY="-11014">
        <dgm:presLayoutVars>
          <dgm:bulletEnabled val="1"/>
        </dgm:presLayoutVars>
      </dgm:prSet>
      <dgm:spPr/>
    </dgm:pt>
  </dgm:ptLst>
  <dgm:cxnLst>
    <dgm:cxn modelId="{33BA8D2A-2B3C-40A0-AD71-DE0291B9448F}" type="presOf" srcId="{13E3B3DF-DF8A-497D-8C75-8E50314C7649}" destId="{C040F63E-78AF-4233-930A-7E5A10DD28AE}" srcOrd="0" destOrd="0" presId="urn:microsoft.com/office/officeart/2005/8/layout/arrow2"/>
    <dgm:cxn modelId="{2C34F353-914F-4F89-AD45-E091AC4DFB3C}" type="presOf" srcId="{240D0C31-DED7-4C0F-B6B0-F78A207A12D3}" destId="{0DB18837-1F76-4F86-A315-930C21A72221}" srcOrd="0" destOrd="0" presId="urn:microsoft.com/office/officeart/2005/8/layout/arrow2"/>
    <dgm:cxn modelId="{C1CF2D02-D56F-429F-A4EE-C9E4FCD538FB}" srcId="{A4C55723-4B00-4F1B-97C0-DB99B51D88B5}" destId="{E78C3A15-1055-4908-A421-5E65185B8BB3}" srcOrd="1" destOrd="0" parTransId="{98B2423D-06A3-4C5B-83D1-E828767AFE32}" sibTransId="{A2FFACD7-4CCF-4DC9-9870-C44AA7AF29ED}"/>
    <dgm:cxn modelId="{895A9210-5CDF-4EA8-833F-F49D3498C2C1}" srcId="{A4C55723-4B00-4F1B-97C0-DB99B51D88B5}" destId="{240D0C31-DED7-4C0F-B6B0-F78A207A12D3}" srcOrd="0" destOrd="0" parTransId="{1484ACD6-D77B-45C2-8B7C-124B55B11CED}" sibTransId="{234B4E74-1B6E-4E2E-969E-FBB737C8136B}"/>
    <dgm:cxn modelId="{FB89963D-67E2-43F5-992B-BC0550645F3A}" srcId="{A4C55723-4B00-4F1B-97C0-DB99B51D88B5}" destId="{13E3B3DF-DF8A-497D-8C75-8E50314C7649}" srcOrd="2" destOrd="0" parTransId="{A8A7A5B7-1B72-46CA-9440-520863CA2DE7}" sibTransId="{54F916E5-6C8B-44BF-8B48-C6225EE38583}"/>
    <dgm:cxn modelId="{535004AE-0C92-4081-BE3E-547048F5E55C}" type="presOf" srcId="{A4C55723-4B00-4F1B-97C0-DB99B51D88B5}" destId="{A618C3C8-2902-40A4-B897-C116C34F71D8}" srcOrd="0" destOrd="0" presId="urn:microsoft.com/office/officeart/2005/8/layout/arrow2"/>
    <dgm:cxn modelId="{8DD280C6-12DA-45C9-925E-4C2E78724693}" type="presOf" srcId="{E78C3A15-1055-4908-A421-5E65185B8BB3}" destId="{5C2FA01F-276F-4AFC-B034-4543960B9ACA}" srcOrd="0" destOrd="0" presId="urn:microsoft.com/office/officeart/2005/8/layout/arrow2"/>
    <dgm:cxn modelId="{A762FDEF-2B42-457F-A6DE-7B2F0DCFE547}" type="presParOf" srcId="{A618C3C8-2902-40A4-B897-C116C34F71D8}" destId="{A3C16814-D136-4BDA-8DD8-2307408D0FD5}" srcOrd="0" destOrd="0" presId="urn:microsoft.com/office/officeart/2005/8/layout/arrow2"/>
    <dgm:cxn modelId="{708A713E-98ED-46AE-9E1B-1B9F385DDC6F}" type="presParOf" srcId="{A618C3C8-2902-40A4-B897-C116C34F71D8}" destId="{A79D37D8-D7B6-4E12-8287-A13D6A390F52}" srcOrd="1" destOrd="0" presId="urn:microsoft.com/office/officeart/2005/8/layout/arrow2"/>
    <dgm:cxn modelId="{0EF5465B-EE9E-444F-9BB0-138701C5A663}" type="presParOf" srcId="{A79D37D8-D7B6-4E12-8287-A13D6A390F52}" destId="{41FE5F33-1476-437E-B94E-B4C6AC92F58D}" srcOrd="0" destOrd="0" presId="urn:microsoft.com/office/officeart/2005/8/layout/arrow2"/>
    <dgm:cxn modelId="{5AAEAF8C-1AB6-41BF-B17F-161896FAFBA7}" type="presParOf" srcId="{A79D37D8-D7B6-4E12-8287-A13D6A390F52}" destId="{0DB18837-1F76-4F86-A315-930C21A72221}" srcOrd="1" destOrd="0" presId="urn:microsoft.com/office/officeart/2005/8/layout/arrow2"/>
    <dgm:cxn modelId="{500C483B-7C4E-4DC7-A372-6AE132C48832}" type="presParOf" srcId="{A79D37D8-D7B6-4E12-8287-A13D6A390F52}" destId="{20B19174-C992-44AA-988C-BEEE93B75DC8}" srcOrd="2" destOrd="0" presId="urn:microsoft.com/office/officeart/2005/8/layout/arrow2"/>
    <dgm:cxn modelId="{C6242B9B-9170-417B-9311-4E3734C0146F}" type="presParOf" srcId="{A79D37D8-D7B6-4E12-8287-A13D6A390F52}" destId="{5C2FA01F-276F-4AFC-B034-4543960B9ACA}" srcOrd="3" destOrd="0" presId="urn:microsoft.com/office/officeart/2005/8/layout/arrow2"/>
    <dgm:cxn modelId="{B4078264-F306-40E9-A952-2F8F3D0D2A3C}" type="presParOf" srcId="{A79D37D8-D7B6-4E12-8287-A13D6A390F52}" destId="{9A69FCF2-805A-4004-A6A5-5A55C3C74580}" srcOrd="4" destOrd="0" presId="urn:microsoft.com/office/officeart/2005/8/layout/arrow2"/>
    <dgm:cxn modelId="{D15AFD15-47AC-4F32-8599-96F1DF0E322D}" type="presParOf" srcId="{A79D37D8-D7B6-4E12-8287-A13D6A390F52}" destId="{C040F63E-78AF-4233-930A-7E5A10DD28AE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AFE863-C0A9-4EB1-87DA-CBA33B36EE1E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1476556-0A74-40FA-B218-C19FCEC67C9C}">
      <dgm:prSet phldrT="[Texto]"/>
      <dgm:spPr/>
      <dgm:t>
        <a:bodyPr/>
        <a:lstStyle/>
        <a:p>
          <a:r>
            <a:rPr lang="es-ES" dirty="0"/>
            <a:t>Portafolios electrónicos</a:t>
          </a:r>
        </a:p>
      </dgm:t>
    </dgm:pt>
    <dgm:pt modelId="{62481BE8-BBF4-4BF3-B2D2-419B3975357C}" type="parTrans" cxnId="{A1677929-63E3-42D4-A858-FA70DBFEA141}">
      <dgm:prSet/>
      <dgm:spPr/>
      <dgm:t>
        <a:bodyPr/>
        <a:lstStyle/>
        <a:p>
          <a:endParaRPr lang="es-ES"/>
        </a:p>
      </dgm:t>
    </dgm:pt>
    <dgm:pt modelId="{707B1D11-1720-4FCF-B14F-ECD0AED71CB2}" type="sibTrans" cxnId="{A1677929-63E3-42D4-A858-FA70DBFEA141}">
      <dgm:prSet/>
      <dgm:spPr/>
      <dgm:t>
        <a:bodyPr/>
        <a:lstStyle/>
        <a:p>
          <a:endParaRPr lang="es-ES"/>
        </a:p>
      </dgm:t>
    </dgm:pt>
    <dgm:pt modelId="{3C9B82E3-9640-4F17-9774-ACA2F53E1E0F}">
      <dgm:prSet phldrT="[Texto]"/>
      <dgm:spPr/>
      <dgm:t>
        <a:bodyPr/>
        <a:lstStyle/>
        <a:p>
          <a:r>
            <a:rPr lang="es-ES" dirty="0"/>
            <a:t>Entornos personales PLE</a:t>
          </a:r>
        </a:p>
      </dgm:t>
    </dgm:pt>
    <dgm:pt modelId="{A7D8C103-A8BE-4104-90F1-A2E8677728E4}" type="parTrans" cxnId="{B52A1C42-3AAB-4CA2-BDDC-FD6D4B907E7F}">
      <dgm:prSet/>
      <dgm:spPr/>
      <dgm:t>
        <a:bodyPr/>
        <a:lstStyle/>
        <a:p>
          <a:endParaRPr lang="es-ES"/>
        </a:p>
      </dgm:t>
    </dgm:pt>
    <dgm:pt modelId="{9C9F5787-A94A-48D2-9BDB-76F8DAA01A44}" type="sibTrans" cxnId="{B52A1C42-3AAB-4CA2-BDDC-FD6D4B907E7F}">
      <dgm:prSet/>
      <dgm:spPr/>
      <dgm:t>
        <a:bodyPr/>
        <a:lstStyle/>
        <a:p>
          <a:endParaRPr lang="es-ES"/>
        </a:p>
      </dgm:t>
    </dgm:pt>
    <dgm:pt modelId="{120D94B2-5300-4C80-BDBB-B441699A33B9}">
      <dgm:prSet phldrT="[Texto]"/>
      <dgm:spPr/>
      <dgm:t>
        <a:bodyPr/>
        <a:lstStyle/>
        <a:p>
          <a:r>
            <a:rPr lang="es-ES" dirty="0"/>
            <a:t>Animación sociocultural en redes sociales</a:t>
          </a:r>
        </a:p>
      </dgm:t>
    </dgm:pt>
    <dgm:pt modelId="{5FD2E7E0-4E1F-47E6-A358-AE8B26905C58}" type="parTrans" cxnId="{EC7FC5D8-DC1D-4E05-A49D-8C3C3AB0E107}">
      <dgm:prSet/>
      <dgm:spPr/>
      <dgm:t>
        <a:bodyPr/>
        <a:lstStyle/>
        <a:p>
          <a:endParaRPr lang="es-ES"/>
        </a:p>
      </dgm:t>
    </dgm:pt>
    <dgm:pt modelId="{13CB5D15-53B7-40E0-99E6-855A669A47FC}" type="sibTrans" cxnId="{EC7FC5D8-DC1D-4E05-A49D-8C3C3AB0E107}">
      <dgm:prSet/>
      <dgm:spPr/>
      <dgm:t>
        <a:bodyPr/>
        <a:lstStyle/>
        <a:p>
          <a:endParaRPr lang="es-ES"/>
        </a:p>
      </dgm:t>
    </dgm:pt>
    <dgm:pt modelId="{ADB6DE10-DF90-4F48-A76F-BEA68946B521}">
      <dgm:prSet phldrT="[Texto]"/>
      <dgm:spPr/>
      <dgm:t>
        <a:bodyPr/>
        <a:lstStyle/>
        <a:p>
          <a:r>
            <a:rPr lang="es-ES" dirty="0" err="1"/>
            <a:t>Sinéctica</a:t>
          </a:r>
          <a:r>
            <a:rPr lang="es-ES" dirty="0"/>
            <a:t> y multimedia</a:t>
          </a:r>
        </a:p>
      </dgm:t>
    </dgm:pt>
    <dgm:pt modelId="{51ACE56A-CD5E-4CA6-9D96-08D912AF275A}" type="parTrans" cxnId="{794A814E-7FAC-4B73-BA30-AF517DBF5D36}">
      <dgm:prSet/>
      <dgm:spPr/>
      <dgm:t>
        <a:bodyPr/>
        <a:lstStyle/>
        <a:p>
          <a:endParaRPr lang="es-ES"/>
        </a:p>
      </dgm:t>
    </dgm:pt>
    <dgm:pt modelId="{59BA1B72-DC85-47D8-AAAB-8280C277C14B}" type="sibTrans" cxnId="{794A814E-7FAC-4B73-BA30-AF517DBF5D36}">
      <dgm:prSet/>
      <dgm:spPr/>
      <dgm:t>
        <a:bodyPr/>
        <a:lstStyle/>
        <a:p>
          <a:endParaRPr lang="es-ES"/>
        </a:p>
      </dgm:t>
    </dgm:pt>
    <dgm:pt modelId="{6521AC20-AE9A-4FCB-A390-1D6064F01A4D}">
      <dgm:prSet phldrT="[Texto]"/>
      <dgm:spPr/>
      <dgm:t>
        <a:bodyPr/>
        <a:lstStyle/>
        <a:p>
          <a:r>
            <a:rPr lang="es-ES" dirty="0"/>
            <a:t>Aprendizaje invertido, MOOCS,</a:t>
          </a:r>
        </a:p>
      </dgm:t>
    </dgm:pt>
    <dgm:pt modelId="{ED2120EB-D049-4E7B-8621-62E039008875}" type="parTrans" cxnId="{D7D4DAF9-7898-42EE-8C26-8F8D4D365099}">
      <dgm:prSet/>
      <dgm:spPr/>
      <dgm:t>
        <a:bodyPr/>
        <a:lstStyle/>
        <a:p>
          <a:endParaRPr lang="es-ES"/>
        </a:p>
      </dgm:t>
    </dgm:pt>
    <dgm:pt modelId="{7C9A64BB-6615-4D47-A02D-87EB308A3160}" type="sibTrans" cxnId="{D7D4DAF9-7898-42EE-8C26-8F8D4D365099}">
      <dgm:prSet/>
      <dgm:spPr/>
      <dgm:t>
        <a:bodyPr/>
        <a:lstStyle/>
        <a:p>
          <a:endParaRPr lang="es-ES"/>
        </a:p>
      </dgm:t>
    </dgm:pt>
    <dgm:pt modelId="{F039E05C-CAE7-4EF2-849C-0D2E42F859FB}">
      <dgm:prSet phldrT="[Texto]"/>
      <dgm:spPr/>
      <dgm:t>
        <a:bodyPr/>
        <a:lstStyle/>
        <a:p>
          <a:r>
            <a:rPr lang="es-ES" dirty="0"/>
            <a:t>Proyectos</a:t>
          </a:r>
        </a:p>
        <a:p>
          <a:r>
            <a:rPr lang="es-ES" dirty="0" err="1"/>
            <a:t>WebQuest</a:t>
          </a:r>
          <a:endParaRPr lang="es-ES" dirty="0"/>
        </a:p>
      </dgm:t>
    </dgm:pt>
    <dgm:pt modelId="{8612159D-B7F2-4BEC-8E6D-52F24A3F80FC}" type="parTrans" cxnId="{0FFE1981-9103-43FE-8E18-ECC2A826005D}">
      <dgm:prSet/>
      <dgm:spPr/>
      <dgm:t>
        <a:bodyPr/>
        <a:lstStyle/>
        <a:p>
          <a:endParaRPr lang="es-ES"/>
        </a:p>
      </dgm:t>
    </dgm:pt>
    <dgm:pt modelId="{56844DB4-EF40-4DC6-9A86-05F9CB0FB97E}" type="sibTrans" cxnId="{0FFE1981-9103-43FE-8E18-ECC2A826005D}">
      <dgm:prSet/>
      <dgm:spPr/>
      <dgm:t>
        <a:bodyPr/>
        <a:lstStyle/>
        <a:p>
          <a:endParaRPr lang="es-ES"/>
        </a:p>
      </dgm:t>
    </dgm:pt>
    <dgm:pt modelId="{2DD5BF6B-1E3A-4AB9-99AF-FE47E0BA16E9}">
      <dgm:prSet phldrT="[Texto]"/>
      <dgm:spPr/>
      <dgm:t>
        <a:bodyPr/>
        <a:lstStyle/>
        <a:p>
          <a:r>
            <a:rPr lang="es-ES" dirty="0"/>
            <a:t>Solución de casos, problemas</a:t>
          </a:r>
        </a:p>
      </dgm:t>
    </dgm:pt>
    <dgm:pt modelId="{5D449C90-13C7-49CA-9863-FB350F5E6836}" type="parTrans" cxnId="{AAA9D122-403A-45FF-85B8-2B7A457A4EF7}">
      <dgm:prSet/>
      <dgm:spPr/>
      <dgm:t>
        <a:bodyPr/>
        <a:lstStyle/>
        <a:p>
          <a:endParaRPr lang="es-ES"/>
        </a:p>
      </dgm:t>
    </dgm:pt>
    <dgm:pt modelId="{3C5E52D7-16B4-4912-BB2A-DC3B99B58028}" type="sibTrans" cxnId="{AAA9D122-403A-45FF-85B8-2B7A457A4EF7}">
      <dgm:prSet/>
      <dgm:spPr/>
      <dgm:t>
        <a:bodyPr/>
        <a:lstStyle/>
        <a:p>
          <a:endParaRPr lang="es-ES"/>
        </a:p>
      </dgm:t>
    </dgm:pt>
    <dgm:pt modelId="{0FC883F8-E352-4B0A-9AB3-8183BD9961D7}">
      <dgm:prSet phldrT="[Texto]"/>
      <dgm:spPr/>
      <dgm:t>
        <a:bodyPr/>
        <a:lstStyle/>
        <a:p>
          <a:r>
            <a:rPr lang="es-ES" dirty="0"/>
            <a:t>Relatos digitales personales</a:t>
          </a:r>
        </a:p>
      </dgm:t>
    </dgm:pt>
    <dgm:pt modelId="{988DE959-A309-403B-B29D-A3D38F089BD1}" type="parTrans" cxnId="{20B35394-B16B-4383-A325-BE59E4B9F562}">
      <dgm:prSet/>
      <dgm:spPr/>
      <dgm:t>
        <a:bodyPr/>
        <a:lstStyle/>
        <a:p>
          <a:endParaRPr lang="es-ES"/>
        </a:p>
      </dgm:t>
    </dgm:pt>
    <dgm:pt modelId="{75849B9C-E83B-4938-94A5-8C6D9BFF5489}" type="sibTrans" cxnId="{20B35394-B16B-4383-A325-BE59E4B9F562}">
      <dgm:prSet/>
      <dgm:spPr/>
      <dgm:t>
        <a:bodyPr/>
        <a:lstStyle/>
        <a:p>
          <a:endParaRPr lang="es-ES"/>
        </a:p>
      </dgm:t>
    </dgm:pt>
    <dgm:pt modelId="{3684A339-9796-473D-B30F-CE96A6DDEB6A}">
      <dgm:prSet phldrT="[Texto]"/>
      <dgm:spPr/>
      <dgm:t>
        <a:bodyPr/>
        <a:lstStyle/>
        <a:p>
          <a:r>
            <a:rPr lang="es-ES" dirty="0"/>
            <a:t>Juegos serios, videos y de rol, simuladores</a:t>
          </a:r>
        </a:p>
      </dgm:t>
    </dgm:pt>
    <dgm:pt modelId="{6B89435D-A090-4D68-BD9B-FB3BA13467B3}" type="parTrans" cxnId="{14519E1C-B7E3-434F-A1F0-564EA010C130}">
      <dgm:prSet/>
      <dgm:spPr/>
      <dgm:t>
        <a:bodyPr/>
        <a:lstStyle/>
        <a:p>
          <a:endParaRPr lang="es-ES"/>
        </a:p>
      </dgm:t>
    </dgm:pt>
    <dgm:pt modelId="{55A85F06-F215-4FC0-9A41-CCCBFCD61170}" type="sibTrans" cxnId="{14519E1C-B7E3-434F-A1F0-564EA010C130}">
      <dgm:prSet/>
      <dgm:spPr/>
      <dgm:t>
        <a:bodyPr/>
        <a:lstStyle/>
        <a:p>
          <a:endParaRPr lang="es-ES"/>
        </a:p>
      </dgm:t>
    </dgm:pt>
    <dgm:pt modelId="{C8B98494-687F-4540-9B1E-BD6203A20B5C}" type="pres">
      <dgm:prSet presAssocID="{B4AFE863-C0A9-4EB1-87DA-CBA33B36EE1E}" presName="Name0" presStyleCnt="0">
        <dgm:presLayoutVars>
          <dgm:dir/>
          <dgm:resizeHandles/>
        </dgm:presLayoutVars>
      </dgm:prSet>
      <dgm:spPr/>
    </dgm:pt>
    <dgm:pt modelId="{3AE2485D-5BE5-4792-9528-55992271327F}" type="pres">
      <dgm:prSet presAssocID="{01476556-0A74-40FA-B218-C19FCEC67C9C}" presName="compNode" presStyleCnt="0"/>
      <dgm:spPr/>
    </dgm:pt>
    <dgm:pt modelId="{3933F6CB-C4AF-4A53-BEAB-CE130458F633}" type="pres">
      <dgm:prSet presAssocID="{01476556-0A74-40FA-B218-C19FCEC67C9C}" presName="dummyConnPt" presStyleCnt="0"/>
      <dgm:spPr/>
    </dgm:pt>
    <dgm:pt modelId="{5884077C-C65E-496B-A1D6-300BE3B0A763}" type="pres">
      <dgm:prSet presAssocID="{01476556-0A74-40FA-B218-C19FCEC67C9C}" presName="node" presStyleLbl="node1" presStyleIdx="0" presStyleCnt="9">
        <dgm:presLayoutVars>
          <dgm:bulletEnabled val="1"/>
        </dgm:presLayoutVars>
      </dgm:prSet>
      <dgm:spPr/>
    </dgm:pt>
    <dgm:pt modelId="{899B72D1-5015-47D4-A161-A939E5A34554}" type="pres">
      <dgm:prSet presAssocID="{707B1D11-1720-4FCF-B14F-ECD0AED71CB2}" presName="sibTrans" presStyleLbl="bgSibTrans2D1" presStyleIdx="0" presStyleCnt="8"/>
      <dgm:spPr/>
    </dgm:pt>
    <dgm:pt modelId="{79701756-FBF8-4273-A1D9-1575A765A0C4}" type="pres">
      <dgm:prSet presAssocID="{3C9B82E3-9640-4F17-9774-ACA2F53E1E0F}" presName="compNode" presStyleCnt="0"/>
      <dgm:spPr/>
    </dgm:pt>
    <dgm:pt modelId="{DF4E4546-BB4E-4E9B-BE92-581DF1369698}" type="pres">
      <dgm:prSet presAssocID="{3C9B82E3-9640-4F17-9774-ACA2F53E1E0F}" presName="dummyConnPt" presStyleCnt="0"/>
      <dgm:spPr/>
    </dgm:pt>
    <dgm:pt modelId="{726ACBEB-E0B2-4FAB-9097-7729ABED29F7}" type="pres">
      <dgm:prSet presAssocID="{3C9B82E3-9640-4F17-9774-ACA2F53E1E0F}" presName="node" presStyleLbl="node1" presStyleIdx="1" presStyleCnt="9">
        <dgm:presLayoutVars>
          <dgm:bulletEnabled val="1"/>
        </dgm:presLayoutVars>
      </dgm:prSet>
      <dgm:spPr/>
    </dgm:pt>
    <dgm:pt modelId="{EBE54CF2-DDD5-4746-A554-DB544AAFEE5E}" type="pres">
      <dgm:prSet presAssocID="{9C9F5787-A94A-48D2-9BDB-76F8DAA01A44}" presName="sibTrans" presStyleLbl="bgSibTrans2D1" presStyleIdx="1" presStyleCnt="8"/>
      <dgm:spPr/>
    </dgm:pt>
    <dgm:pt modelId="{F30A0847-ECEA-4B54-9529-D694E078B7B6}" type="pres">
      <dgm:prSet presAssocID="{120D94B2-5300-4C80-BDBB-B441699A33B9}" presName="compNode" presStyleCnt="0"/>
      <dgm:spPr/>
    </dgm:pt>
    <dgm:pt modelId="{CBAC8CB3-34FF-49DD-AE3D-77AE3F27AE0C}" type="pres">
      <dgm:prSet presAssocID="{120D94B2-5300-4C80-BDBB-B441699A33B9}" presName="dummyConnPt" presStyleCnt="0"/>
      <dgm:spPr/>
    </dgm:pt>
    <dgm:pt modelId="{D06AD1E6-039E-4730-8849-7F2AC560E4A7}" type="pres">
      <dgm:prSet presAssocID="{120D94B2-5300-4C80-BDBB-B441699A33B9}" presName="node" presStyleLbl="node1" presStyleIdx="2" presStyleCnt="9">
        <dgm:presLayoutVars>
          <dgm:bulletEnabled val="1"/>
        </dgm:presLayoutVars>
      </dgm:prSet>
      <dgm:spPr/>
    </dgm:pt>
    <dgm:pt modelId="{CE770E93-8955-4DF4-9226-8954BC10C6FB}" type="pres">
      <dgm:prSet presAssocID="{13CB5D15-53B7-40E0-99E6-855A669A47FC}" presName="sibTrans" presStyleLbl="bgSibTrans2D1" presStyleIdx="2" presStyleCnt="8"/>
      <dgm:spPr/>
    </dgm:pt>
    <dgm:pt modelId="{4901D0DE-51F4-4BD6-B784-A31734921D17}" type="pres">
      <dgm:prSet presAssocID="{ADB6DE10-DF90-4F48-A76F-BEA68946B521}" presName="compNode" presStyleCnt="0"/>
      <dgm:spPr/>
    </dgm:pt>
    <dgm:pt modelId="{E7A7351F-E23C-4F77-B161-2A5AA224381F}" type="pres">
      <dgm:prSet presAssocID="{ADB6DE10-DF90-4F48-A76F-BEA68946B521}" presName="dummyConnPt" presStyleCnt="0"/>
      <dgm:spPr/>
    </dgm:pt>
    <dgm:pt modelId="{388658DA-08A7-4D2D-91A1-B4F01D25531B}" type="pres">
      <dgm:prSet presAssocID="{ADB6DE10-DF90-4F48-A76F-BEA68946B521}" presName="node" presStyleLbl="node1" presStyleIdx="3" presStyleCnt="9">
        <dgm:presLayoutVars>
          <dgm:bulletEnabled val="1"/>
        </dgm:presLayoutVars>
      </dgm:prSet>
      <dgm:spPr/>
    </dgm:pt>
    <dgm:pt modelId="{E9EE6486-5E65-4821-B508-1BF659857DC7}" type="pres">
      <dgm:prSet presAssocID="{59BA1B72-DC85-47D8-AAAB-8280C277C14B}" presName="sibTrans" presStyleLbl="bgSibTrans2D1" presStyleIdx="3" presStyleCnt="8"/>
      <dgm:spPr/>
    </dgm:pt>
    <dgm:pt modelId="{F2DC6073-3EA1-4643-9C2F-48B46DC32BE4}" type="pres">
      <dgm:prSet presAssocID="{6521AC20-AE9A-4FCB-A390-1D6064F01A4D}" presName="compNode" presStyleCnt="0"/>
      <dgm:spPr/>
    </dgm:pt>
    <dgm:pt modelId="{DB3F18FC-BF81-4AC8-9176-4464E74EFABF}" type="pres">
      <dgm:prSet presAssocID="{6521AC20-AE9A-4FCB-A390-1D6064F01A4D}" presName="dummyConnPt" presStyleCnt="0"/>
      <dgm:spPr/>
    </dgm:pt>
    <dgm:pt modelId="{2EAB44AF-56ED-4DEB-B7A4-82BF5A3CA86D}" type="pres">
      <dgm:prSet presAssocID="{6521AC20-AE9A-4FCB-A390-1D6064F01A4D}" presName="node" presStyleLbl="node1" presStyleIdx="4" presStyleCnt="9">
        <dgm:presLayoutVars>
          <dgm:bulletEnabled val="1"/>
        </dgm:presLayoutVars>
      </dgm:prSet>
      <dgm:spPr/>
    </dgm:pt>
    <dgm:pt modelId="{6C142A42-AFDD-4E0F-BFD6-EF73ABDD5CFD}" type="pres">
      <dgm:prSet presAssocID="{7C9A64BB-6615-4D47-A02D-87EB308A3160}" presName="sibTrans" presStyleLbl="bgSibTrans2D1" presStyleIdx="4" presStyleCnt="8"/>
      <dgm:spPr/>
    </dgm:pt>
    <dgm:pt modelId="{6798BEF8-1534-46E0-A93F-6543FE157BED}" type="pres">
      <dgm:prSet presAssocID="{F039E05C-CAE7-4EF2-849C-0D2E42F859FB}" presName="compNode" presStyleCnt="0"/>
      <dgm:spPr/>
    </dgm:pt>
    <dgm:pt modelId="{EBFA01AB-6F37-4FA5-9748-A2C15A9C6534}" type="pres">
      <dgm:prSet presAssocID="{F039E05C-CAE7-4EF2-849C-0D2E42F859FB}" presName="dummyConnPt" presStyleCnt="0"/>
      <dgm:spPr/>
    </dgm:pt>
    <dgm:pt modelId="{B88F8E92-D0B6-4F13-B266-DF4DB9549A57}" type="pres">
      <dgm:prSet presAssocID="{F039E05C-CAE7-4EF2-849C-0D2E42F859FB}" presName="node" presStyleLbl="node1" presStyleIdx="5" presStyleCnt="9">
        <dgm:presLayoutVars>
          <dgm:bulletEnabled val="1"/>
        </dgm:presLayoutVars>
      </dgm:prSet>
      <dgm:spPr/>
    </dgm:pt>
    <dgm:pt modelId="{D0390A77-8A08-4B1B-8A0E-35D41E85BDBC}" type="pres">
      <dgm:prSet presAssocID="{56844DB4-EF40-4DC6-9A86-05F9CB0FB97E}" presName="sibTrans" presStyleLbl="bgSibTrans2D1" presStyleIdx="5" presStyleCnt="8"/>
      <dgm:spPr/>
    </dgm:pt>
    <dgm:pt modelId="{C349944D-9EA6-4316-8333-C40F07B058C4}" type="pres">
      <dgm:prSet presAssocID="{2DD5BF6B-1E3A-4AB9-99AF-FE47E0BA16E9}" presName="compNode" presStyleCnt="0"/>
      <dgm:spPr/>
    </dgm:pt>
    <dgm:pt modelId="{BC753871-A1C8-47C7-BF3F-5552C37F500F}" type="pres">
      <dgm:prSet presAssocID="{2DD5BF6B-1E3A-4AB9-99AF-FE47E0BA16E9}" presName="dummyConnPt" presStyleCnt="0"/>
      <dgm:spPr/>
    </dgm:pt>
    <dgm:pt modelId="{C0D8E77A-028A-4F86-BF41-45D5E8292981}" type="pres">
      <dgm:prSet presAssocID="{2DD5BF6B-1E3A-4AB9-99AF-FE47E0BA16E9}" presName="node" presStyleLbl="node1" presStyleIdx="6" presStyleCnt="9">
        <dgm:presLayoutVars>
          <dgm:bulletEnabled val="1"/>
        </dgm:presLayoutVars>
      </dgm:prSet>
      <dgm:spPr/>
    </dgm:pt>
    <dgm:pt modelId="{158BE2A1-9732-4330-A173-267C14BC5B94}" type="pres">
      <dgm:prSet presAssocID="{3C5E52D7-16B4-4912-BB2A-DC3B99B58028}" presName="sibTrans" presStyleLbl="bgSibTrans2D1" presStyleIdx="6" presStyleCnt="8"/>
      <dgm:spPr/>
    </dgm:pt>
    <dgm:pt modelId="{03444BFD-E7C0-4237-9AD0-B4A45E30D01E}" type="pres">
      <dgm:prSet presAssocID="{0FC883F8-E352-4B0A-9AB3-8183BD9961D7}" presName="compNode" presStyleCnt="0"/>
      <dgm:spPr/>
    </dgm:pt>
    <dgm:pt modelId="{B81B7D51-DE36-4CD1-93BF-72A4A34D59BD}" type="pres">
      <dgm:prSet presAssocID="{0FC883F8-E352-4B0A-9AB3-8183BD9961D7}" presName="dummyConnPt" presStyleCnt="0"/>
      <dgm:spPr/>
    </dgm:pt>
    <dgm:pt modelId="{96019A31-FF6D-49EC-9F23-5C295434D743}" type="pres">
      <dgm:prSet presAssocID="{0FC883F8-E352-4B0A-9AB3-8183BD9961D7}" presName="node" presStyleLbl="node1" presStyleIdx="7" presStyleCnt="9">
        <dgm:presLayoutVars>
          <dgm:bulletEnabled val="1"/>
        </dgm:presLayoutVars>
      </dgm:prSet>
      <dgm:spPr/>
    </dgm:pt>
    <dgm:pt modelId="{C7E8BBF5-D032-4ED5-BB9B-13986EA8F483}" type="pres">
      <dgm:prSet presAssocID="{75849B9C-E83B-4938-94A5-8C6D9BFF5489}" presName="sibTrans" presStyleLbl="bgSibTrans2D1" presStyleIdx="7" presStyleCnt="8"/>
      <dgm:spPr/>
    </dgm:pt>
    <dgm:pt modelId="{87E50286-BCA7-433C-91DE-F4000B33D0F2}" type="pres">
      <dgm:prSet presAssocID="{3684A339-9796-473D-B30F-CE96A6DDEB6A}" presName="compNode" presStyleCnt="0"/>
      <dgm:spPr/>
    </dgm:pt>
    <dgm:pt modelId="{2C8BB355-2064-45D9-9B7B-8CB44F1C02B0}" type="pres">
      <dgm:prSet presAssocID="{3684A339-9796-473D-B30F-CE96A6DDEB6A}" presName="dummyConnPt" presStyleCnt="0"/>
      <dgm:spPr/>
    </dgm:pt>
    <dgm:pt modelId="{6857B9AC-2BA6-4D10-8A3E-30FCA000E527}" type="pres">
      <dgm:prSet presAssocID="{3684A339-9796-473D-B30F-CE96A6DDEB6A}" presName="node" presStyleLbl="node1" presStyleIdx="8" presStyleCnt="9">
        <dgm:presLayoutVars>
          <dgm:bulletEnabled val="1"/>
        </dgm:presLayoutVars>
      </dgm:prSet>
      <dgm:spPr/>
    </dgm:pt>
  </dgm:ptLst>
  <dgm:cxnLst>
    <dgm:cxn modelId="{ECCD0A2C-EBA0-4DE9-880C-975EE6F51D0E}" type="presOf" srcId="{120D94B2-5300-4C80-BDBB-B441699A33B9}" destId="{D06AD1E6-039E-4730-8849-7F2AC560E4A7}" srcOrd="0" destOrd="0" presId="urn:microsoft.com/office/officeart/2005/8/layout/bProcess4"/>
    <dgm:cxn modelId="{C7D08BA4-24F6-4D60-9A2C-9A63E9690E42}" type="presOf" srcId="{ADB6DE10-DF90-4F48-A76F-BEA68946B521}" destId="{388658DA-08A7-4D2D-91A1-B4F01D25531B}" srcOrd="0" destOrd="0" presId="urn:microsoft.com/office/officeart/2005/8/layout/bProcess4"/>
    <dgm:cxn modelId="{B22081B0-99DA-42D3-9674-4059D74FFC20}" type="presOf" srcId="{9C9F5787-A94A-48D2-9BDB-76F8DAA01A44}" destId="{EBE54CF2-DDD5-4746-A554-DB544AAFEE5E}" srcOrd="0" destOrd="0" presId="urn:microsoft.com/office/officeart/2005/8/layout/bProcess4"/>
    <dgm:cxn modelId="{794A814E-7FAC-4B73-BA30-AF517DBF5D36}" srcId="{B4AFE863-C0A9-4EB1-87DA-CBA33B36EE1E}" destId="{ADB6DE10-DF90-4F48-A76F-BEA68946B521}" srcOrd="3" destOrd="0" parTransId="{51ACE56A-CD5E-4CA6-9D96-08D912AF275A}" sibTransId="{59BA1B72-DC85-47D8-AAAB-8280C277C14B}"/>
    <dgm:cxn modelId="{1CE32FC3-6A32-4AA3-905C-2E15656E43F0}" type="presOf" srcId="{13CB5D15-53B7-40E0-99E6-855A669A47FC}" destId="{CE770E93-8955-4DF4-9226-8954BC10C6FB}" srcOrd="0" destOrd="0" presId="urn:microsoft.com/office/officeart/2005/8/layout/bProcess4"/>
    <dgm:cxn modelId="{20B35394-B16B-4383-A325-BE59E4B9F562}" srcId="{B4AFE863-C0A9-4EB1-87DA-CBA33B36EE1E}" destId="{0FC883F8-E352-4B0A-9AB3-8183BD9961D7}" srcOrd="7" destOrd="0" parTransId="{988DE959-A309-403B-B29D-A3D38F089BD1}" sibTransId="{75849B9C-E83B-4938-94A5-8C6D9BFF5489}"/>
    <dgm:cxn modelId="{EC7FC5D8-DC1D-4E05-A49D-8C3C3AB0E107}" srcId="{B4AFE863-C0A9-4EB1-87DA-CBA33B36EE1E}" destId="{120D94B2-5300-4C80-BDBB-B441699A33B9}" srcOrd="2" destOrd="0" parTransId="{5FD2E7E0-4E1F-47E6-A358-AE8B26905C58}" sibTransId="{13CB5D15-53B7-40E0-99E6-855A669A47FC}"/>
    <dgm:cxn modelId="{A1677929-63E3-42D4-A858-FA70DBFEA141}" srcId="{B4AFE863-C0A9-4EB1-87DA-CBA33B36EE1E}" destId="{01476556-0A74-40FA-B218-C19FCEC67C9C}" srcOrd="0" destOrd="0" parTransId="{62481BE8-BBF4-4BF3-B2D2-419B3975357C}" sibTransId="{707B1D11-1720-4FCF-B14F-ECD0AED71CB2}"/>
    <dgm:cxn modelId="{920F6160-1F8C-47B5-8C77-1AF7F91F6D9E}" type="presOf" srcId="{3684A339-9796-473D-B30F-CE96A6DDEB6A}" destId="{6857B9AC-2BA6-4D10-8A3E-30FCA000E527}" srcOrd="0" destOrd="0" presId="urn:microsoft.com/office/officeart/2005/8/layout/bProcess4"/>
    <dgm:cxn modelId="{D7D4DAF9-7898-42EE-8C26-8F8D4D365099}" srcId="{B4AFE863-C0A9-4EB1-87DA-CBA33B36EE1E}" destId="{6521AC20-AE9A-4FCB-A390-1D6064F01A4D}" srcOrd="4" destOrd="0" parTransId="{ED2120EB-D049-4E7B-8621-62E039008875}" sibTransId="{7C9A64BB-6615-4D47-A02D-87EB308A3160}"/>
    <dgm:cxn modelId="{1AC9B7E4-A655-4266-9E69-2D2334BB5605}" type="presOf" srcId="{0FC883F8-E352-4B0A-9AB3-8183BD9961D7}" destId="{96019A31-FF6D-49EC-9F23-5C295434D743}" srcOrd="0" destOrd="0" presId="urn:microsoft.com/office/officeart/2005/8/layout/bProcess4"/>
    <dgm:cxn modelId="{4E8BCBDD-4079-450B-9698-C9882FD5712A}" type="presOf" srcId="{3C5E52D7-16B4-4912-BB2A-DC3B99B58028}" destId="{158BE2A1-9732-4330-A173-267C14BC5B94}" srcOrd="0" destOrd="0" presId="urn:microsoft.com/office/officeart/2005/8/layout/bProcess4"/>
    <dgm:cxn modelId="{AAA9D122-403A-45FF-85B8-2B7A457A4EF7}" srcId="{B4AFE863-C0A9-4EB1-87DA-CBA33B36EE1E}" destId="{2DD5BF6B-1E3A-4AB9-99AF-FE47E0BA16E9}" srcOrd="6" destOrd="0" parTransId="{5D449C90-13C7-49CA-9863-FB350F5E6836}" sibTransId="{3C5E52D7-16B4-4912-BB2A-DC3B99B58028}"/>
    <dgm:cxn modelId="{AB9EA7BB-7FB7-4628-BD02-6D40AE7819F7}" type="presOf" srcId="{75849B9C-E83B-4938-94A5-8C6D9BFF5489}" destId="{C7E8BBF5-D032-4ED5-BB9B-13986EA8F483}" srcOrd="0" destOrd="0" presId="urn:microsoft.com/office/officeart/2005/8/layout/bProcess4"/>
    <dgm:cxn modelId="{B52A1C42-3AAB-4CA2-BDDC-FD6D4B907E7F}" srcId="{B4AFE863-C0A9-4EB1-87DA-CBA33B36EE1E}" destId="{3C9B82E3-9640-4F17-9774-ACA2F53E1E0F}" srcOrd="1" destOrd="0" parTransId="{A7D8C103-A8BE-4104-90F1-A2E8677728E4}" sibTransId="{9C9F5787-A94A-48D2-9BDB-76F8DAA01A44}"/>
    <dgm:cxn modelId="{54A367F3-BD7A-426C-88ED-0DC98873F51C}" type="presOf" srcId="{59BA1B72-DC85-47D8-AAAB-8280C277C14B}" destId="{E9EE6486-5E65-4821-B508-1BF659857DC7}" srcOrd="0" destOrd="0" presId="urn:microsoft.com/office/officeart/2005/8/layout/bProcess4"/>
    <dgm:cxn modelId="{F937AE0F-4FAF-49D2-921F-8BF85093CCD0}" type="presOf" srcId="{3C9B82E3-9640-4F17-9774-ACA2F53E1E0F}" destId="{726ACBEB-E0B2-4FAB-9097-7729ABED29F7}" srcOrd="0" destOrd="0" presId="urn:microsoft.com/office/officeart/2005/8/layout/bProcess4"/>
    <dgm:cxn modelId="{0FFE1981-9103-43FE-8E18-ECC2A826005D}" srcId="{B4AFE863-C0A9-4EB1-87DA-CBA33B36EE1E}" destId="{F039E05C-CAE7-4EF2-849C-0D2E42F859FB}" srcOrd="5" destOrd="0" parTransId="{8612159D-B7F2-4BEC-8E6D-52F24A3F80FC}" sibTransId="{56844DB4-EF40-4DC6-9A86-05F9CB0FB97E}"/>
    <dgm:cxn modelId="{54991D9A-773B-4D01-B7DD-DB9A286DBBE3}" type="presOf" srcId="{2DD5BF6B-1E3A-4AB9-99AF-FE47E0BA16E9}" destId="{C0D8E77A-028A-4F86-BF41-45D5E8292981}" srcOrd="0" destOrd="0" presId="urn:microsoft.com/office/officeart/2005/8/layout/bProcess4"/>
    <dgm:cxn modelId="{57056206-BE53-45E8-8B69-544A18A772EB}" type="presOf" srcId="{707B1D11-1720-4FCF-B14F-ECD0AED71CB2}" destId="{899B72D1-5015-47D4-A161-A939E5A34554}" srcOrd="0" destOrd="0" presId="urn:microsoft.com/office/officeart/2005/8/layout/bProcess4"/>
    <dgm:cxn modelId="{79DDA7DC-8229-457D-9A66-81CD1398FEAE}" type="presOf" srcId="{01476556-0A74-40FA-B218-C19FCEC67C9C}" destId="{5884077C-C65E-496B-A1D6-300BE3B0A763}" srcOrd="0" destOrd="0" presId="urn:microsoft.com/office/officeart/2005/8/layout/bProcess4"/>
    <dgm:cxn modelId="{11E80F7F-0774-4AFB-9C55-08C5BE6D1ACC}" type="presOf" srcId="{6521AC20-AE9A-4FCB-A390-1D6064F01A4D}" destId="{2EAB44AF-56ED-4DEB-B7A4-82BF5A3CA86D}" srcOrd="0" destOrd="0" presId="urn:microsoft.com/office/officeart/2005/8/layout/bProcess4"/>
    <dgm:cxn modelId="{8202B1D2-3BB5-459F-A183-10F346386ABB}" type="presOf" srcId="{7C9A64BB-6615-4D47-A02D-87EB308A3160}" destId="{6C142A42-AFDD-4E0F-BFD6-EF73ABDD5CFD}" srcOrd="0" destOrd="0" presId="urn:microsoft.com/office/officeart/2005/8/layout/bProcess4"/>
    <dgm:cxn modelId="{14519E1C-B7E3-434F-A1F0-564EA010C130}" srcId="{B4AFE863-C0A9-4EB1-87DA-CBA33B36EE1E}" destId="{3684A339-9796-473D-B30F-CE96A6DDEB6A}" srcOrd="8" destOrd="0" parTransId="{6B89435D-A090-4D68-BD9B-FB3BA13467B3}" sibTransId="{55A85F06-F215-4FC0-9A41-CCCBFCD61170}"/>
    <dgm:cxn modelId="{8166991B-8F72-4B6D-87CF-4FCC177403FA}" type="presOf" srcId="{56844DB4-EF40-4DC6-9A86-05F9CB0FB97E}" destId="{D0390A77-8A08-4B1B-8A0E-35D41E85BDBC}" srcOrd="0" destOrd="0" presId="urn:microsoft.com/office/officeart/2005/8/layout/bProcess4"/>
    <dgm:cxn modelId="{1DA08002-5D28-4F18-9050-087DA311A62F}" type="presOf" srcId="{F039E05C-CAE7-4EF2-849C-0D2E42F859FB}" destId="{B88F8E92-D0B6-4F13-B266-DF4DB9549A57}" srcOrd="0" destOrd="0" presId="urn:microsoft.com/office/officeart/2005/8/layout/bProcess4"/>
    <dgm:cxn modelId="{4972C6C5-238E-4EE9-A444-001C74285902}" type="presOf" srcId="{B4AFE863-C0A9-4EB1-87DA-CBA33B36EE1E}" destId="{C8B98494-687F-4540-9B1E-BD6203A20B5C}" srcOrd="0" destOrd="0" presId="urn:microsoft.com/office/officeart/2005/8/layout/bProcess4"/>
    <dgm:cxn modelId="{B829276D-4927-43F5-A503-8D64234D97B2}" type="presParOf" srcId="{C8B98494-687F-4540-9B1E-BD6203A20B5C}" destId="{3AE2485D-5BE5-4792-9528-55992271327F}" srcOrd="0" destOrd="0" presId="urn:microsoft.com/office/officeart/2005/8/layout/bProcess4"/>
    <dgm:cxn modelId="{85AE84A2-B67C-42AA-A91C-70B87D2DB6B3}" type="presParOf" srcId="{3AE2485D-5BE5-4792-9528-55992271327F}" destId="{3933F6CB-C4AF-4A53-BEAB-CE130458F633}" srcOrd="0" destOrd="0" presId="urn:microsoft.com/office/officeart/2005/8/layout/bProcess4"/>
    <dgm:cxn modelId="{56F86D89-B628-427F-AC9D-1252958013C1}" type="presParOf" srcId="{3AE2485D-5BE5-4792-9528-55992271327F}" destId="{5884077C-C65E-496B-A1D6-300BE3B0A763}" srcOrd="1" destOrd="0" presId="urn:microsoft.com/office/officeart/2005/8/layout/bProcess4"/>
    <dgm:cxn modelId="{C5FC3590-FAD7-4AE4-867B-FC1457CAEF70}" type="presParOf" srcId="{C8B98494-687F-4540-9B1E-BD6203A20B5C}" destId="{899B72D1-5015-47D4-A161-A939E5A34554}" srcOrd="1" destOrd="0" presId="urn:microsoft.com/office/officeart/2005/8/layout/bProcess4"/>
    <dgm:cxn modelId="{3AF0B39B-0876-428B-B9C6-A1B621BA4BF2}" type="presParOf" srcId="{C8B98494-687F-4540-9B1E-BD6203A20B5C}" destId="{79701756-FBF8-4273-A1D9-1575A765A0C4}" srcOrd="2" destOrd="0" presId="urn:microsoft.com/office/officeart/2005/8/layout/bProcess4"/>
    <dgm:cxn modelId="{E0ED2DFC-83B9-4101-A303-B16F5B620B35}" type="presParOf" srcId="{79701756-FBF8-4273-A1D9-1575A765A0C4}" destId="{DF4E4546-BB4E-4E9B-BE92-581DF1369698}" srcOrd="0" destOrd="0" presId="urn:microsoft.com/office/officeart/2005/8/layout/bProcess4"/>
    <dgm:cxn modelId="{74B8EDED-687F-4E06-83CB-4852EF97E54F}" type="presParOf" srcId="{79701756-FBF8-4273-A1D9-1575A765A0C4}" destId="{726ACBEB-E0B2-4FAB-9097-7729ABED29F7}" srcOrd="1" destOrd="0" presId="urn:microsoft.com/office/officeart/2005/8/layout/bProcess4"/>
    <dgm:cxn modelId="{30B34124-4B0B-49D7-8B83-E9C45BF15CCB}" type="presParOf" srcId="{C8B98494-687F-4540-9B1E-BD6203A20B5C}" destId="{EBE54CF2-DDD5-4746-A554-DB544AAFEE5E}" srcOrd="3" destOrd="0" presId="urn:microsoft.com/office/officeart/2005/8/layout/bProcess4"/>
    <dgm:cxn modelId="{FBB09E4A-AE52-49FE-BD69-D0E4EBBA1742}" type="presParOf" srcId="{C8B98494-687F-4540-9B1E-BD6203A20B5C}" destId="{F30A0847-ECEA-4B54-9529-D694E078B7B6}" srcOrd="4" destOrd="0" presId="urn:microsoft.com/office/officeart/2005/8/layout/bProcess4"/>
    <dgm:cxn modelId="{8CBDD9CB-6DFE-4A2F-B414-2365DD4E19DD}" type="presParOf" srcId="{F30A0847-ECEA-4B54-9529-D694E078B7B6}" destId="{CBAC8CB3-34FF-49DD-AE3D-77AE3F27AE0C}" srcOrd="0" destOrd="0" presId="urn:microsoft.com/office/officeart/2005/8/layout/bProcess4"/>
    <dgm:cxn modelId="{4DFC6EA0-DEDF-42FC-9003-48DAB1B5AEB4}" type="presParOf" srcId="{F30A0847-ECEA-4B54-9529-D694E078B7B6}" destId="{D06AD1E6-039E-4730-8849-7F2AC560E4A7}" srcOrd="1" destOrd="0" presId="urn:microsoft.com/office/officeart/2005/8/layout/bProcess4"/>
    <dgm:cxn modelId="{855ADD39-C23A-46C6-ADD8-D1E0213508A3}" type="presParOf" srcId="{C8B98494-687F-4540-9B1E-BD6203A20B5C}" destId="{CE770E93-8955-4DF4-9226-8954BC10C6FB}" srcOrd="5" destOrd="0" presId="urn:microsoft.com/office/officeart/2005/8/layout/bProcess4"/>
    <dgm:cxn modelId="{A677539B-0B0F-4E98-A600-168E9DC3158B}" type="presParOf" srcId="{C8B98494-687F-4540-9B1E-BD6203A20B5C}" destId="{4901D0DE-51F4-4BD6-B784-A31734921D17}" srcOrd="6" destOrd="0" presId="urn:microsoft.com/office/officeart/2005/8/layout/bProcess4"/>
    <dgm:cxn modelId="{BD52B6A7-8DA4-460D-98C9-49F2EB38D78C}" type="presParOf" srcId="{4901D0DE-51F4-4BD6-B784-A31734921D17}" destId="{E7A7351F-E23C-4F77-B161-2A5AA224381F}" srcOrd="0" destOrd="0" presId="urn:microsoft.com/office/officeart/2005/8/layout/bProcess4"/>
    <dgm:cxn modelId="{E8439D03-5D5C-4F9F-8BB6-1AB9BD4E9EE1}" type="presParOf" srcId="{4901D0DE-51F4-4BD6-B784-A31734921D17}" destId="{388658DA-08A7-4D2D-91A1-B4F01D25531B}" srcOrd="1" destOrd="0" presId="urn:microsoft.com/office/officeart/2005/8/layout/bProcess4"/>
    <dgm:cxn modelId="{50BFB4D8-6B68-4B1A-8221-26C011D53E84}" type="presParOf" srcId="{C8B98494-687F-4540-9B1E-BD6203A20B5C}" destId="{E9EE6486-5E65-4821-B508-1BF659857DC7}" srcOrd="7" destOrd="0" presId="urn:microsoft.com/office/officeart/2005/8/layout/bProcess4"/>
    <dgm:cxn modelId="{FE719E5E-6B47-4E1D-A841-E2CB5A285F64}" type="presParOf" srcId="{C8B98494-687F-4540-9B1E-BD6203A20B5C}" destId="{F2DC6073-3EA1-4643-9C2F-48B46DC32BE4}" srcOrd="8" destOrd="0" presId="urn:microsoft.com/office/officeart/2005/8/layout/bProcess4"/>
    <dgm:cxn modelId="{13DF6621-BEB2-4923-B70D-CBB1618A68DF}" type="presParOf" srcId="{F2DC6073-3EA1-4643-9C2F-48B46DC32BE4}" destId="{DB3F18FC-BF81-4AC8-9176-4464E74EFABF}" srcOrd="0" destOrd="0" presId="urn:microsoft.com/office/officeart/2005/8/layout/bProcess4"/>
    <dgm:cxn modelId="{250F7F85-46CE-4DFE-923E-E160AE359363}" type="presParOf" srcId="{F2DC6073-3EA1-4643-9C2F-48B46DC32BE4}" destId="{2EAB44AF-56ED-4DEB-B7A4-82BF5A3CA86D}" srcOrd="1" destOrd="0" presId="urn:microsoft.com/office/officeart/2005/8/layout/bProcess4"/>
    <dgm:cxn modelId="{29B06D39-0A1F-44E7-B66F-74DB024EC51A}" type="presParOf" srcId="{C8B98494-687F-4540-9B1E-BD6203A20B5C}" destId="{6C142A42-AFDD-4E0F-BFD6-EF73ABDD5CFD}" srcOrd="9" destOrd="0" presId="urn:microsoft.com/office/officeart/2005/8/layout/bProcess4"/>
    <dgm:cxn modelId="{DAC06458-9EAB-47DD-8A26-2336630109A2}" type="presParOf" srcId="{C8B98494-687F-4540-9B1E-BD6203A20B5C}" destId="{6798BEF8-1534-46E0-A93F-6543FE157BED}" srcOrd="10" destOrd="0" presId="urn:microsoft.com/office/officeart/2005/8/layout/bProcess4"/>
    <dgm:cxn modelId="{FEC41D49-8E4A-4016-B79F-2069203C2165}" type="presParOf" srcId="{6798BEF8-1534-46E0-A93F-6543FE157BED}" destId="{EBFA01AB-6F37-4FA5-9748-A2C15A9C6534}" srcOrd="0" destOrd="0" presId="urn:microsoft.com/office/officeart/2005/8/layout/bProcess4"/>
    <dgm:cxn modelId="{BA0F0879-62CB-4C22-B508-2F12974BBDCA}" type="presParOf" srcId="{6798BEF8-1534-46E0-A93F-6543FE157BED}" destId="{B88F8E92-D0B6-4F13-B266-DF4DB9549A57}" srcOrd="1" destOrd="0" presId="urn:microsoft.com/office/officeart/2005/8/layout/bProcess4"/>
    <dgm:cxn modelId="{AE6FF029-9F67-44C0-9E53-334307EC4E45}" type="presParOf" srcId="{C8B98494-687F-4540-9B1E-BD6203A20B5C}" destId="{D0390A77-8A08-4B1B-8A0E-35D41E85BDBC}" srcOrd="11" destOrd="0" presId="urn:microsoft.com/office/officeart/2005/8/layout/bProcess4"/>
    <dgm:cxn modelId="{FBC791B2-A62E-412C-B89B-1B2B3E29E8DE}" type="presParOf" srcId="{C8B98494-687F-4540-9B1E-BD6203A20B5C}" destId="{C349944D-9EA6-4316-8333-C40F07B058C4}" srcOrd="12" destOrd="0" presId="urn:microsoft.com/office/officeart/2005/8/layout/bProcess4"/>
    <dgm:cxn modelId="{CF7AE260-F95A-4DB0-94F6-758F70A77331}" type="presParOf" srcId="{C349944D-9EA6-4316-8333-C40F07B058C4}" destId="{BC753871-A1C8-47C7-BF3F-5552C37F500F}" srcOrd="0" destOrd="0" presId="urn:microsoft.com/office/officeart/2005/8/layout/bProcess4"/>
    <dgm:cxn modelId="{EE87F8CC-6478-4936-B5CE-13FCF38DEDB8}" type="presParOf" srcId="{C349944D-9EA6-4316-8333-C40F07B058C4}" destId="{C0D8E77A-028A-4F86-BF41-45D5E8292981}" srcOrd="1" destOrd="0" presId="urn:microsoft.com/office/officeart/2005/8/layout/bProcess4"/>
    <dgm:cxn modelId="{D0CADBBC-98C6-448F-B972-74413FC124DE}" type="presParOf" srcId="{C8B98494-687F-4540-9B1E-BD6203A20B5C}" destId="{158BE2A1-9732-4330-A173-267C14BC5B94}" srcOrd="13" destOrd="0" presId="urn:microsoft.com/office/officeart/2005/8/layout/bProcess4"/>
    <dgm:cxn modelId="{4318FDD7-053F-45E7-9534-45900C2D3635}" type="presParOf" srcId="{C8B98494-687F-4540-9B1E-BD6203A20B5C}" destId="{03444BFD-E7C0-4237-9AD0-B4A45E30D01E}" srcOrd="14" destOrd="0" presId="urn:microsoft.com/office/officeart/2005/8/layout/bProcess4"/>
    <dgm:cxn modelId="{67971EF6-D12F-4F54-8B23-D060B583C87B}" type="presParOf" srcId="{03444BFD-E7C0-4237-9AD0-B4A45E30D01E}" destId="{B81B7D51-DE36-4CD1-93BF-72A4A34D59BD}" srcOrd="0" destOrd="0" presId="urn:microsoft.com/office/officeart/2005/8/layout/bProcess4"/>
    <dgm:cxn modelId="{B070F275-6E07-4C86-A0FB-207D193058DC}" type="presParOf" srcId="{03444BFD-E7C0-4237-9AD0-B4A45E30D01E}" destId="{96019A31-FF6D-49EC-9F23-5C295434D743}" srcOrd="1" destOrd="0" presId="urn:microsoft.com/office/officeart/2005/8/layout/bProcess4"/>
    <dgm:cxn modelId="{D7CC2FA0-0089-4CD0-B930-E3D4F553413E}" type="presParOf" srcId="{C8B98494-687F-4540-9B1E-BD6203A20B5C}" destId="{C7E8BBF5-D032-4ED5-BB9B-13986EA8F483}" srcOrd="15" destOrd="0" presId="urn:microsoft.com/office/officeart/2005/8/layout/bProcess4"/>
    <dgm:cxn modelId="{5FDFB7E6-8F20-43B9-B206-CF233C17BE4E}" type="presParOf" srcId="{C8B98494-687F-4540-9B1E-BD6203A20B5C}" destId="{87E50286-BCA7-433C-91DE-F4000B33D0F2}" srcOrd="16" destOrd="0" presId="urn:microsoft.com/office/officeart/2005/8/layout/bProcess4"/>
    <dgm:cxn modelId="{BCBD6126-BF0C-449D-ABBF-CC78775879C2}" type="presParOf" srcId="{87E50286-BCA7-433C-91DE-F4000B33D0F2}" destId="{2C8BB355-2064-45D9-9B7B-8CB44F1C02B0}" srcOrd="0" destOrd="0" presId="urn:microsoft.com/office/officeart/2005/8/layout/bProcess4"/>
    <dgm:cxn modelId="{3A2F0316-55F1-45DE-9022-2FBB368331A3}" type="presParOf" srcId="{87E50286-BCA7-433C-91DE-F4000B33D0F2}" destId="{6857B9AC-2BA6-4D10-8A3E-30FCA000E52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6B30A8-692B-4137-AF3B-E1B68D27EAA9}">
      <dsp:nvSpPr>
        <dsp:cNvPr id="0" name=""/>
        <dsp:cNvSpPr/>
      </dsp:nvSpPr>
      <dsp:spPr>
        <a:xfrm>
          <a:off x="261257" y="1768"/>
          <a:ext cx="4581297" cy="27487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200" kern="1200" dirty="0"/>
            <a:t>El aprendiz </a:t>
          </a:r>
          <a:r>
            <a:rPr lang="es-ES" sz="4200" kern="1200" dirty="0" err="1"/>
            <a:t>prosumidor</a:t>
          </a:r>
          <a:endParaRPr lang="es-ES" sz="4200" kern="1200" dirty="0"/>
        </a:p>
      </dsp:txBody>
      <dsp:txXfrm>
        <a:off x="261257" y="1768"/>
        <a:ext cx="4581297" cy="2748778"/>
      </dsp:txXfrm>
    </dsp:sp>
    <dsp:sp modelId="{014E3693-DA4E-4860-A9DB-4A058CE49BDF}">
      <dsp:nvSpPr>
        <dsp:cNvPr id="0" name=""/>
        <dsp:cNvSpPr/>
      </dsp:nvSpPr>
      <dsp:spPr>
        <a:xfrm>
          <a:off x="5300685" y="1768"/>
          <a:ext cx="4581297" cy="27487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200" kern="1200" dirty="0"/>
            <a:t>Nueva ecología y personalización</a:t>
          </a:r>
        </a:p>
      </dsp:txBody>
      <dsp:txXfrm>
        <a:off x="5300685" y="1768"/>
        <a:ext cx="4581297" cy="2748778"/>
      </dsp:txXfrm>
    </dsp:sp>
    <dsp:sp modelId="{93729272-FA15-4D34-8162-C7CED2DEE11B}">
      <dsp:nvSpPr>
        <dsp:cNvPr id="0" name=""/>
        <dsp:cNvSpPr/>
      </dsp:nvSpPr>
      <dsp:spPr>
        <a:xfrm>
          <a:off x="261257" y="3208676"/>
          <a:ext cx="4581297" cy="27487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200" kern="1200" dirty="0"/>
            <a:t>Principios psicoeducativos</a:t>
          </a:r>
        </a:p>
      </dsp:txBody>
      <dsp:txXfrm>
        <a:off x="261257" y="3208676"/>
        <a:ext cx="4581297" cy="2748778"/>
      </dsp:txXfrm>
    </dsp:sp>
    <dsp:sp modelId="{E0AFFD18-88F1-4892-881B-0425748D3FA3}">
      <dsp:nvSpPr>
        <dsp:cNvPr id="0" name=""/>
        <dsp:cNvSpPr/>
      </dsp:nvSpPr>
      <dsp:spPr>
        <a:xfrm>
          <a:off x="5344207" y="3208676"/>
          <a:ext cx="4581297" cy="27487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200" kern="1200" dirty="0"/>
            <a:t>Ejemplos de estrategias</a:t>
          </a:r>
        </a:p>
      </dsp:txBody>
      <dsp:txXfrm>
        <a:off x="5344207" y="3208676"/>
        <a:ext cx="4581297" cy="27487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C16814-D136-4BDA-8DD8-2307408D0FD5}">
      <dsp:nvSpPr>
        <dsp:cNvPr id="0" name=""/>
        <dsp:cNvSpPr/>
      </dsp:nvSpPr>
      <dsp:spPr>
        <a:xfrm>
          <a:off x="456004" y="0"/>
          <a:ext cx="8669867" cy="541866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FE5F33-1476-437E-B94E-B4C6AC92F58D}">
      <dsp:nvSpPr>
        <dsp:cNvPr id="0" name=""/>
        <dsp:cNvSpPr/>
      </dsp:nvSpPr>
      <dsp:spPr>
        <a:xfrm>
          <a:off x="1651319" y="3739963"/>
          <a:ext cx="225416" cy="2254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B18837-1F76-4F86-A315-930C21A72221}">
      <dsp:nvSpPr>
        <dsp:cNvPr id="0" name=""/>
        <dsp:cNvSpPr/>
      </dsp:nvSpPr>
      <dsp:spPr>
        <a:xfrm>
          <a:off x="1785794" y="3852672"/>
          <a:ext cx="3344059" cy="1565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444" tIns="0" rIns="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0070C0"/>
              </a:solidFill>
            </a:rPr>
            <a:t>CONSUMIR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DESCARGAR, USAR Y PRACTICAR INFORMACIÓN</a:t>
          </a:r>
        </a:p>
      </dsp:txBody>
      <dsp:txXfrm>
        <a:off x="1785794" y="3852672"/>
        <a:ext cx="3344059" cy="1565994"/>
      </dsp:txXfrm>
    </dsp:sp>
    <dsp:sp modelId="{20B19174-C992-44AA-988C-BEEE93B75DC8}">
      <dsp:nvSpPr>
        <dsp:cNvPr id="0" name=""/>
        <dsp:cNvSpPr/>
      </dsp:nvSpPr>
      <dsp:spPr>
        <a:xfrm>
          <a:off x="3641054" y="2267170"/>
          <a:ext cx="407483" cy="4074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2FA01F-276F-4AFC-B034-4543960B9ACA}">
      <dsp:nvSpPr>
        <dsp:cNvPr id="0" name=""/>
        <dsp:cNvSpPr/>
      </dsp:nvSpPr>
      <dsp:spPr>
        <a:xfrm>
          <a:off x="3775745" y="2470912"/>
          <a:ext cx="3284721" cy="2947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17" tIns="0" rIns="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0070C0"/>
              </a:solidFill>
            </a:rPr>
            <a:t>COLABORAR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CONTACTAR, COMENTAR, CONTRIBUIR</a:t>
          </a:r>
        </a:p>
      </dsp:txBody>
      <dsp:txXfrm>
        <a:off x="3775745" y="2470912"/>
        <a:ext cx="3284721" cy="2947754"/>
      </dsp:txXfrm>
    </dsp:sp>
    <dsp:sp modelId="{9A69FCF2-805A-4004-A6A5-5A55C3C74580}">
      <dsp:nvSpPr>
        <dsp:cNvPr id="0" name=""/>
        <dsp:cNvSpPr/>
      </dsp:nvSpPr>
      <dsp:spPr>
        <a:xfrm>
          <a:off x="6033937" y="1370922"/>
          <a:ext cx="563541" cy="5635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40F63E-78AF-4233-930A-7E5A10DD28AE}">
      <dsp:nvSpPr>
        <dsp:cNvPr id="0" name=""/>
        <dsp:cNvSpPr/>
      </dsp:nvSpPr>
      <dsp:spPr>
        <a:xfrm>
          <a:off x="6520491" y="1237909"/>
          <a:ext cx="3249868" cy="3765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609" tIns="0" rIns="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0070C0"/>
              </a:solidFill>
            </a:rPr>
            <a:t>PRODUCIR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CREAR PARA GENERAR CONOCIMIENTO Y PUBLICAR PARA COMPARTIRLO</a:t>
          </a:r>
        </a:p>
      </dsp:txBody>
      <dsp:txXfrm>
        <a:off x="6520491" y="1237909"/>
        <a:ext cx="3249868" cy="37659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9B72D1-5015-47D4-A161-A939E5A34554}">
      <dsp:nvSpPr>
        <dsp:cNvPr id="0" name=""/>
        <dsp:cNvSpPr/>
      </dsp:nvSpPr>
      <dsp:spPr>
        <a:xfrm rot="5400000">
          <a:off x="399920" y="1151649"/>
          <a:ext cx="1802538" cy="21730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84077C-C65E-496B-A1D6-300BE3B0A763}">
      <dsp:nvSpPr>
        <dsp:cNvPr id="0" name=""/>
        <dsp:cNvSpPr/>
      </dsp:nvSpPr>
      <dsp:spPr>
        <a:xfrm>
          <a:off x="814145" y="629"/>
          <a:ext cx="2414458" cy="14486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Portafolios electrónicos</a:t>
          </a:r>
        </a:p>
      </dsp:txBody>
      <dsp:txXfrm>
        <a:off x="856575" y="43059"/>
        <a:ext cx="2329598" cy="1363815"/>
      </dsp:txXfrm>
    </dsp:sp>
    <dsp:sp modelId="{EBE54CF2-DDD5-4746-A554-DB544AAFEE5E}">
      <dsp:nvSpPr>
        <dsp:cNvPr id="0" name=""/>
        <dsp:cNvSpPr/>
      </dsp:nvSpPr>
      <dsp:spPr>
        <a:xfrm rot="5400000">
          <a:off x="399920" y="2962493"/>
          <a:ext cx="1802538" cy="21730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6ACBEB-E0B2-4FAB-9097-7729ABED29F7}">
      <dsp:nvSpPr>
        <dsp:cNvPr id="0" name=""/>
        <dsp:cNvSpPr/>
      </dsp:nvSpPr>
      <dsp:spPr>
        <a:xfrm>
          <a:off x="814145" y="1811472"/>
          <a:ext cx="2414458" cy="14486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Entornos personales PLE</a:t>
          </a:r>
        </a:p>
      </dsp:txBody>
      <dsp:txXfrm>
        <a:off x="856575" y="1853902"/>
        <a:ext cx="2329598" cy="1363815"/>
      </dsp:txXfrm>
    </dsp:sp>
    <dsp:sp modelId="{CE770E93-8955-4DF4-9226-8954BC10C6FB}">
      <dsp:nvSpPr>
        <dsp:cNvPr id="0" name=""/>
        <dsp:cNvSpPr/>
      </dsp:nvSpPr>
      <dsp:spPr>
        <a:xfrm>
          <a:off x="1305342" y="3867915"/>
          <a:ext cx="3202923" cy="21730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6AD1E6-039E-4730-8849-7F2AC560E4A7}">
      <dsp:nvSpPr>
        <dsp:cNvPr id="0" name=""/>
        <dsp:cNvSpPr/>
      </dsp:nvSpPr>
      <dsp:spPr>
        <a:xfrm>
          <a:off x="814145" y="3622316"/>
          <a:ext cx="2414458" cy="14486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Animación sociocultural en redes sociales</a:t>
          </a:r>
        </a:p>
      </dsp:txBody>
      <dsp:txXfrm>
        <a:off x="856575" y="3664746"/>
        <a:ext cx="2329598" cy="1363815"/>
      </dsp:txXfrm>
    </dsp:sp>
    <dsp:sp modelId="{E9EE6486-5E65-4821-B508-1BF659857DC7}">
      <dsp:nvSpPr>
        <dsp:cNvPr id="0" name=""/>
        <dsp:cNvSpPr/>
      </dsp:nvSpPr>
      <dsp:spPr>
        <a:xfrm rot="16200000">
          <a:off x="3611150" y="2962493"/>
          <a:ext cx="1802538" cy="21730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8658DA-08A7-4D2D-91A1-B4F01D25531B}">
      <dsp:nvSpPr>
        <dsp:cNvPr id="0" name=""/>
        <dsp:cNvSpPr/>
      </dsp:nvSpPr>
      <dsp:spPr>
        <a:xfrm>
          <a:off x="4025374" y="3622316"/>
          <a:ext cx="2414458" cy="14486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 err="1"/>
            <a:t>Sinéctica</a:t>
          </a:r>
          <a:r>
            <a:rPr lang="es-ES" sz="2200" kern="1200" dirty="0"/>
            <a:t> y multimedia</a:t>
          </a:r>
        </a:p>
      </dsp:txBody>
      <dsp:txXfrm>
        <a:off x="4067804" y="3664746"/>
        <a:ext cx="2329598" cy="1363815"/>
      </dsp:txXfrm>
    </dsp:sp>
    <dsp:sp modelId="{6C142A42-AFDD-4E0F-BFD6-EF73ABDD5CFD}">
      <dsp:nvSpPr>
        <dsp:cNvPr id="0" name=""/>
        <dsp:cNvSpPr/>
      </dsp:nvSpPr>
      <dsp:spPr>
        <a:xfrm rot="16200000">
          <a:off x="3611150" y="1151649"/>
          <a:ext cx="1802538" cy="21730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AB44AF-56ED-4DEB-B7A4-82BF5A3CA86D}">
      <dsp:nvSpPr>
        <dsp:cNvPr id="0" name=""/>
        <dsp:cNvSpPr/>
      </dsp:nvSpPr>
      <dsp:spPr>
        <a:xfrm>
          <a:off x="4025374" y="1811472"/>
          <a:ext cx="2414458" cy="14486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Aprendizaje invertido, MOOCS,</a:t>
          </a:r>
        </a:p>
      </dsp:txBody>
      <dsp:txXfrm>
        <a:off x="4067804" y="1853902"/>
        <a:ext cx="2329598" cy="1363815"/>
      </dsp:txXfrm>
    </dsp:sp>
    <dsp:sp modelId="{D0390A77-8A08-4B1B-8A0E-35D41E85BDBC}">
      <dsp:nvSpPr>
        <dsp:cNvPr id="0" name=""/>
        <dsp:cNvSpPr/>
      </dsp:nvSpPr>
      <dsp:spPr>
        <a:xfrm>
          <a:off x="4516572" y="246227"/>
          <a:ext cx="3202923" cy="21730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8F8E92-D0B6-4F13-B266-DF4DB9549A57}">
      <dsp:nvSpPr>
        <dsp:cNvPr id="0" name=""/>
        <dsp:cNvSpPr/>
      </dsp:nvSpPr>
      <dsp:spPr>
        <a:xfrm>
          <a:off x="4025374" y="629"/>
          <a:ext cx="2414458" cy="14486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Proyectos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 err="1"/>
            <a:t>WebQuest</a:t>
          </a:r>
          <a:endParaRPr lang="es-ES" sz="2200" kern="1200" dirty="0"/>
        </a:p>
      </dsp:txBody>
      <dsp:txXfrm>
        <a:off x="4067804" y="43059"/>
        <a:ext cx="2329598" cy="1363815"/>
      </dsp:txXfrm>
    </dsp:sp>
    <dsp:sp modelId="{158BE2A1-9732-4330-A173-267C14BC5B94}">
      <dsp:nvSpPr>
        <dsp:cNvPr id="0" name=""/>
        <dsp:cNvSpPr/>
      </dsp:nvSpPr>
      <dsp:spPr>
        <a:xfrm rot="5400000">
          <a:off x="6822379" y="1151649"/>
          <a:ext cx="1802538" cy="21730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D8E77A-028A-4F86-BF41-45D5E8292981}">
      <dsp:nvSpPr>
        <dsp:cNvPr id="0" name=""/>
        <dsp:cNvSpPr/>
      </dsp:nvSpPr>
      <dsp:spPr>
        <a:xfrm>
          <a:off x="7236604" y="629"/>
          <a:ext cx="2414458" cy="14486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Solución de casos, problemas</a:t>
          </a:r>
        </a:p>
      </dsp:txBody>
      <dsp:txXfrm>
        <a:off x="7279034" y="43059"/>
        <a:ext cx="2329598" cy="1363815"/>
      </dsp:txXfrm>
    </dsp:sp>
    <dsp:sp modelId="{C7E8BBF5-D032-4ED5-BB9B-13986EA8F483}">
      <dsp:nvSpPr>
        <dsp:cNvPr id="0" name=""/>
        <dsp:cNvSpPr/>
      </dsp:nvSpPr>
      <dsp:spPr>
        <a:xfrm rot="5400000">
          <a:off x="6822379" y="2962493"/>
          <a:ext cx="1802538" cy="21730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019A31-FF6D-49EC-9F23-5C295434D743}">
      <dsp:nvSpPr>
        <dsp:cNvPr id="0" name=""/>
        <dsp:cNvSpPr/>
      </dsp:nvSpPr>
      <dsp:spPr>
        <a:xfrm>
          <a:off x="7236604" y="1811472"/>
          <a:ext cx="2414458" cy="14486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Relatos digitales personales</a:t>
          </a:r>
        </a:p>
      </dsp:txBody>
      <dsp:txXfrm>
        <a:off x="7279034" y="1853902"/>
        <a:ext cx="2329598" cy="1363815"/>
      </dsp:txXfrm>
    </dsp:sp>
    <dsp:sp modelId="{6857B9AC-2BA6-4D10-8A3E-30FCA000E527}">
      <dsp:nvSpPr>
        <dsp:cNvPr id="0" name=""/>
        <dsp:cNvSpPr/>
      </dsp:nvSpPr>
      <dsp:spPr>
        <a:xfrm>
          <a:off x="7236604" y="3622316"/>
          <a:ext cx="2414458" cy="14486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Juegos serios, videos y de rol, simuladores</a:t>
          </a:r>
        </a:p>
      </dsp:txBody>
      <dsp:txXfrm>
        <a:off x="7279034" y="3664746"/>
        <a:ext cx="2329598" cy="13638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9916C-F5AE-4749-9EF5-B691FEB3332A}" type="datetimeFigureOut">
              <a:rPr lang="es-MX" smtClean="0"/>
              <a:pPr/>
              <a:t>15/06/2016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0B9C82-0BFD-4008-B0A0-DFCF817F8CC2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511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3255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9232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729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ítulo y texto encima de l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2400" y="8382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1422400" y="2101850"/>
            <a:ext cx="103632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422400" y="4235450"/>
            <a:ext cx="103632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1422400" y="64135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0" y="64135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0972800" y="6413500"/>
            <a:ext cx="1219200" cy="457200"/>
          </a:xfrm>
        </p:spPr>
        <p:txBody>
          <a:bodyPr/>
          <a:lstStyle>
            <a:lvl1pPr>
              <a:defRPr/>
            </a:lvl1pPr>
          </a:lstStyle>
          <a:p>
            <a:fld id="{CE486292-5C38-4E8C-8C3A-A1B3E3C7F55A}" type="slidenum">
              <a:rPr lang="en-US" altLang="es-MX"/>
              <a:pPr/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13138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B61BEF0D-F0BB-DE4B-95CE-6DB70DBA9567}" type="datetimeFigureOut">
              <a:rPr lang="en-US" smtClean="0"/>
              <a:pPr/>
              <a:t>6/15/2016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31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77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1876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9084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9346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11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7513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6/15/2016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6708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24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-FRdOBbvnk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aspeninstitute.fsmdev.com/documents/AspenReportFinalPagesRev.pdf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Sin%C3%A9ctica#cite_note-1" TargetMode="External"/><Relationship Id="rId2" Type="http://schemas.openxmlformats.org/officeDocument/2006/relationships/hyperlink" Target="https://es.wikipedia.org/wiki/Pr%C3%A9stamo_ling%C3%BC%C3%ADstic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"/><Relationship Id="rId5" Type="http://schemas.openxmlformats.org/officeDocument/2006/relationships/hyperlink" Target="https://es.wikipedia.org/wiki/Sin%C3%A9ctica#cite_ref-1" TargetMode="External"/><Relationship Id="rId4" Type="http://schemas.openxmlformats.org/officeDocument/2006/relationships/hyperlink" Target="https://es.wikipedia.org/w/index.php?title=Sin%C3%A9ctica&amp;action=edit&amp;section=1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U8kKKZdS9o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fitodd.wix.com/neurodummies-unam" TargetMode="External"/><Relationship Id="rId4" Type="http://schemas.openxmlformats.org/officeDocument/2006/relationships/hyperlink" Target="http://angelverivazne.wix.com/veroneuro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josemanchas2002.wix.com/plejosejulian" TargetMode="External"/><Relationship Id="rId2" Type="http://schemas.openxmlformats.org/officeDocument/2006/relationships/hyperlink" Target="http://andyswaggerlovesyo.wix.com/andreaple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payola-417.wix.com/payola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hyperlink" Target="http://cvelerosv.wix.com/portafolios2015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youtube.com/channel/UCsMT_ve8FLSua_xtxLjg4Y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m.facebook.com/enunmismoecuipo?ref=bookmark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jpeg"/><Relationship Id="rId4" Type="http://schemas.openxmlformats.org/officeDocument/2006/relationships/hyperlink" Target="http://equidadequipo.wix.com/en-el-mismo-equipo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nivonneminero.wix.com/sinsenosnohayparaiso/my-website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grupogiddet.wix.com/rdpgiddet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pbln.imsa.edu/" TargetMode="External"/><Relationship Id="rId7" Type="http://schemas.openxmlformats.org/officeDocument/2006/relationships/hyperlink" Target="http://sciencecases.lib.buffalo.edu/cs/collection/detail.asp?case_id=637&amp;id=637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hyperlink" Target="http://www.soc.ucsb.edu/projects/casemethod" TargetMode="External"/><Relationship Id="rId4" Type="http://schemas.openxmlformats.org/officeDocument/2006/relationships/hyperlink" Target="http://sciencecases.lib.buffalo.edu/cs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almapsicolunam.wix.com/todo-a-su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hyperlink" Target="http://racsometisco.wix.com/plandevidaycarrera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www.cepal.org/es/publicaciones/31842-juventud-inclusion-social-iberoamerica" TargetMode="Externa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pub.lucidpress.com/enfoquecentradoaprendizgiddet2/" TargetMode="External"/><Relationship Id="rId2" Type="http://schemas.openxmlformats.org/officeDocument/2006/relationships/hyperlink" Target="http://pub.lucidpress.com/91d019ad-2f30-4388-b75e-0b6aae5d6b13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hyperlink" Target="http://pub.lucidpress.com/6809641b-53f9-4afe-aa47-e75855c036b9/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ducaplay.com/" TargetMode="External"/><Relationship Id="rId3" Type="http://schemas.openxmlformats.org/officeDocument/2006/relationships/hyperlink" Target="http://www.pixton.com/es/" TargetMode="External"/><Relationship Id="rId7" Type="http://schemas.openxmlformats.org/officeDocument/2006/relationships/hyperlink" Target="https://issuu.com/" TargetMode="External"/><Relationship Id="rId2" Type="http://schemas.openxmlformats.org/officeDocument/2006/relationships/hyperlink" Target="http://es.wix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ub.lucidpress.com/" TargetMode="External"/><Relationship Id="rId11" Type="http://schemas.openxmlformats.org/officeDocument/2006/relationships/hyperlink" Target="http://www.youtube.com/" TargetMode="External"/><Relationship Id="rId5" Type="http://schemas.openxmlformats.org/officeDocument/2006/relationships/hyperlink" Target="http://www.genial.ly/" TargetMode="External"/><Relationship Id="rId10" Type="http://schemas.openxmlformats.org/officeDocument/2006/relationships/hyperlink" Target="http://www.eduteka.org/modulos/1/17/99/1" TargetMode="External"/><Relationship Id="rId4" Type="http://schemas.openxmlformats.org/officeDocument/2006/relationships/hyperlink" Target="http://www.easel.ly/" TargetMode="External"/><Relationship Id="rId9" Type="http://schemas.openxmlformats.org/officeDocument/2006/relationships/hyperlink" Target="http://www.inspiration.com/home.cfm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giddet.psicol.unam.mx/" TargetMode="External"/><Relationship Id="rId2" Type="http://schemas.openxmlformats.org/officeDocument/2006/relationships/hyperlink" Target="mailto:fdba@unam.mx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giddet.psicol.unam.mx/gidde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KqqgI9l4MP6GIXAlFzKpbQ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Pasivo" TargetMode="External"/><Relationship Id="rId2" Type="http://schemas.openxmlformats.org/officeDocument/2006/relationships/hyperlink" Target="https://es.wikipedia.org/wiki/Alumn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"/><Relationship Id="rId5" Type="http://schemas.openxmlformats.org/officeDocument/2006/relationships/hyperlink" Target="https://es.wikipedia.org/wiki/Inmersi%C3%B3n_ling%C3%BC%C3%ADstica" TargetMode="External"/><Relationship Id="rId4" Type="http://schemas.openxmlformats.org/officeDocument/2006/relationships/hyperlink" Target="https://es.wikipedia.org/wiki/Idiom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dtechpost.wikispaces.com/PLE+Diagrams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ctrTitle"/>
          </p:nvPr>
        </p:nvSpPr>
        <p:spPr>
          <a:xfrm>
            <a:off x="1263192" y="881144"/>
            <a:ext cx="9413263" cy="2144860"/>
          </a:xfrm>
        </p:spPr>
        <p:txBody>
          <a:bodyPr>
            <a:noAutofit/>
          </a:bodyPr>
          <a:lstStyle/>
          <a:p>
            <a:pPr algn="ctr"/>
            <a:r>
              <a:rPr lang="es-MX" sz="3600" b="1" cap="none" dirty="0"/>
              <a:t>EL APRENDIZ COMO PROSUMIDOR</a:t>
            </a:r>
          </a:p>
        </p:txBody>
      </p:sp>
      <p:sp>
        <p:nvSpPr>
          <p:cNvPr id="6" name="5 Subtítulo"/>
          <p:cNvSpPr>
            <a:spLocks noGrp="1"/>
          </p:cNvSpPr>
          <p:nvPr>
            <p:ph type="subTitle" idx="1"/>
          </p:nvPr>
        </p:nvSpPr>
        <p:spPr>
          <a:xfrm>
            <a:off x="1263192" y="3186260"/>
            <a:ext cx="9591729" cy="1348033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MX" sz="4000" b="1" dirty="0">
                <a:solidFill>
                  <a:srgbClr val="0070C0"/>
                </a:solidFill>
              </a:rPr>
              <a:t>Dra. Frida Díaz Barriga Arceo</a:t>
            </a:r>
          </a:p>
          <a:p>
            <a:pPr algn="ctr"/>
            <a:r>
              <a:rPr lang="es-MX" sz="2400" b="1" dirty="0">
                <a:solidFill>
                  <a:srgbClr val="0070C0"/>
                </a:solidFill>
              </a:rPr>
              <a:t>GIDDET-Facultad de Psicología-UNAM</a:t>
            </a:r>
          </a:p>
          <a:p>
            <a:pPr algn="ctr"/>
            <a:endParaRPr lang="es-MX" sz="2400" b="1" dirty="0">
              <a:solidFill>
                <a:srgbClr val="0070C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797" y="289560"/>
            <a:ext cx="2143125" cy="188803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529521" y="4762420"/>
            <a:ext cx="932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/>
              <a:t>XX CONGRESO </a:t>
            </a:r>
            <a:r>
              <a:rPr lang="es-ES" dirty="0"/>
              <a:t>PANAMERICANO DE EDUCACIÓN MÉDICA </a:t>
            </a:r>
          </a:p>
          <a:p>
            <a:pPr algn="ctr"/>
            <a:r>
              <a:rPr lang="es-ES" dirty="0"/>
              <a:t>V CONGRESO INTERNACIONAL DE EDUCACIÓN MÉDICA</a:t>
            </a:r>
          </a:p>
          <a:p>
            <a:pPr algn="ctr"/>
            <a:r>
              <a:rPr lang="es-ES" dirty="0"/>
              <a:t>IV CONGRESO INTERNACIONAL DE SIMULACIÓN EN EDUCACIÓN MÉDICA</a:t>
            </a:r>
          </a:p>
          <a:p>
            <a:pPr algn="ctr"/>
            <a:r>
              <a:rPr lang="es-ES" dirty="0"/>
              <a:t>Cancún, Q.R. 15 de junio de 2016</a:t>
            </a:r>
            <a:endParaRPr lang="es-MX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76842" y="1025839"/>
            <a:ext cx="9520157" cy="1059305"/>
          </a:xfrm>
        </p:spPr>
        <p:txBody>
          <a:bodyPr/>
          <a:lstStyle/>
          <a:p>
            <a:pPr algn="ctr"/>
            <a:r>
              <a:rPr lang="es-ES" b="1" dirty="0">
                <a:solidFill>
                  <a:srgbClr val="0070C0"/>
                </a:solidFill>
              </a:rPr>
              <a:t>La nueva ecología del aprendizaje</a:t>
            </a:r>
            <a:br>
              <a:rPr lang="es-ES" b="1" dirty="0">
                <a:solidFill>
                  <a:srgbClr val="0070C0"/>
                </a:solidFill>
              </a:rPr>
            </a:br>
            <a:r>
              <a:rPr lang="es-ES" sz="2400" b="1" dirty="0"/>
              <a:t>Video con César Coll</a:t>
            </a:r>
            <a:endParaRPr lang="es-MX" sz="2400" b="1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28713" y="2505968"/>
            <a:ext cx="4645025" cy="2612826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>
          <a:xfrm>
            <a:off x="6532775" y="2300140"/>
            <a:ext cx="4864231" cy="3535052"/>
          </a:xfrm>
        </p:spPr>
        <p:txBody>
          <a:bodyPr/>
          <a:lstStyle/>
          <a:p>
            <a:r>
              <a:rPr lang="es-CO" sz="2400" b="1" dirty="0"/>
              <a:t>Coll, C. (2012). </a:t>
            </a:r>
            <a:r>
              <a:rPr lang="es-CO" sz="2400" b="1" i="1" dirty="0"/>
              <a:t>Las TIC, la nueva ecología del aprendizaje y la educación formal</a:t>
            </a:r>
            <a:r>
              <a:rPr lang="es-CO" sz="2400" b="1" dirty="0"/>
              <a:t>. Encuentro UBATIC, Buenos Aires, </a:t>
            </a:r>
            <a:r>
              <a:rPr lang="es-CO" sz="2400" b="1" dirty="0" err="1"/>
              <a:t>Arg</a:t>
            </a:r>
            <a:r>
              <a:rPr lang="es-CO" b="1" dirty="0"/>
              <a:t>. </a:t>
            </a:r>
            <a:r>
              <a:rPr lang="es-CO" dirty="0"/>
              <a:t>En </a:t>
            </a:r>
            <a:r>
              <a:rPr lang="es-CO" u="sng" dirty="0">
                <a:hlinkClick r:id="rId3"/>
              </a:rPr>
              <a:t>https://www.youtube.com/watch?v=3-FRdOBbvnk</a:t>
            </a:r>
            <a:endParaRPr lang="es-MX" dirty="0"/>
          </a:p>
          <a:p>
            <a:pPr marL="0" indent="0">
              <a:buNone/>
            </a:pPr>
            <a:endParaRPr lang="es-MX" dirty="0"/>
          </a:p>
        </p:txBody>
      </p:sp>
      <p:sp>
        <p:nvSpPr>
          <p:cNvPr id="3" name="Llamada rectangular 2"/>
          <p:cNvSpPr/>
          <p:nvPr/>
        </p:nvSpPr>
        <p:spPr>
          <a:xfrm>
            <a:off x="283819" y="524639"/>
            <a:ext cx="3167406" cy="2698906"/>
          </a:xfrm>
          <a:prstGeom prst="wedgeRectCallout">
            <a:avLst>
              <a:gd name="adj1" fmla="val 40323"/>
              <a:gd name="adj2" fmla="val 63288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Tendencia en sociedades desarrolladas y valores posmodernos: personalizar información, productos y servicios  en función de intereses y necesidades individuales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89389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56972" y="171889"/>
            <a:ext cx="8911687" cy="883913"/>
          </a:xfrm>
        </p:spPr>
        <p:txBody>
          <a:bodyPr/>
          <a:lstStyle/>
          <a:p>
            <a:pPr algn="ctr"/>
            <a:r>
              <a:rPr lang="es-MX" b="1" dirty="0">
                <a:solidFill>
                  <a:srgbClr val="0070C0"/>
                </a:solidFill>
              </a:rPr>
              <a:t>Concepto clave: Personalización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33254" y="1131216"/>
            <a:ext cx="10642862" cy="4977353"/>
          </a:xfrm>
        </p:spPr>
        <p:txBody>
          <a:bodyPr>
            <a:noAutofit/>
          </a:bodyPr>
          <a:lstStyle/>
          <a:p>
            <a:r>
              <a:rPr lang="es-MX" b="1" dirty="0">
                <a:solidFill>
                  <a:schemeClr val="tx1"/>
                </a:solidFill>
              </a:rPr>
              <a:t>Importancia de las trayectorias personales de aprendizaje como vía de acceso al conocimiento.</a:t>
            </a:r>
          </a:p>
          <a:p>
            <a:r>
              <a:rPr lang="es-MX" b="1" dirty="0">
                <a:solidFill>
                  <a:schemeClr val="tx1"/>
                </a:solidFill>
              </a:rPr>
              <a:t>Lo formal y lo informal, no hay un escenario único para aprender.</a:t>
            </a:r>
          </a:p>
          <a:p>
            <a:r>
              <a:rPr lang="es-MX" b="1" dirty="0">
                <a:solidFill>
                  <a:schemeClr val="tx1"/>
                </a:solidFill>
              </a:rPr>
              <a:t>El peso de las TIC y los medios en el aprendizaje.</a:t>
            </a:r>
          </a:p>
          <a:p>
            <a:r>
              <a:rPr lang="es-MX" b="1" dirty="0">
                <a:solidFill>
                  <a:schemeClr val="tx1"/>
                </a:solidFill>
              </a:rPr>
              <a:t>Aprender en comunidades y redes de aprendizaje.</a:t>
            </a:r>
          </a:p>
          <a:p>
            <a:r>
              <a:rPr lang="es-ES" b="1" dirty="0"/>
              <a:t>Espacios físicos y virtuales, aprendizaje móvil, ubicuo.</a:t>
            </a:r>
          </a:p>
          <a:p>
            <a:r>
              <a:rPr lang="es-ES" b="1" dirty="0">
                <a:solidFill>
                  <a:schemeClr val="tx1"/>
                </a:solidFill>
              </a:rPr>
              <a:t>Diversificación de oportunidades, alta movilidad y vinculación entre comunidades.</a:t>
            </a:r>
          </a:p>
          <a:p>
            <a:r>
              <a:rPr lang="es-MX" b="1" dirty="0"/>
              <a:t>Necesidades de aprendizaje en diferentes etapas de la vida: a lo largo y a lo ancho</a:t>
            </a:r>
            <a:r>
              <a:rPr lang="es-MX" dirty="0"/>
              <a:t>.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6" name="4 CuadroTexto"/>
          <p:cNvSpPr txBox="1">
            <a:spLocks noChangeArrowheads="1"/>
          </p:cNvSpPr>
          <p:nvPr/>
        </p:nvSpPr>
        <p:spPr bwMode="auto">
          <a:xfrm>
            <a:off x="6876180" y="5293828"/>
            <a:ext cx="442655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400" u="sng" dirty="0">
                <a:hlinkClick r:id="rId2"/>
              </a:rPr>
              <a:t>http://aspeninstitute.fsmdev.com/documents/AspenReportFinalPagesRev.pdf</a:t>
            </a:r>
            <a:endParaRPr lang="es-MX" sz="1400" dirty="0"/>
          </a:p>
          <a:p>
            <a:r>
              <a:rPr lang="en-US" dirty="0"/>
              <a:t> </a:t>
            </a:r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76322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84242" y="892045"/>
            <a:ext cx="9801680" cy="682231"/>
          </a:xfrm>
        </p:spPr>
        <p:txBody>
          <a:bodyPr>
            <a:normAutofit fontScale="90000"/>
          </a:bodyPr>
          <a:lstStyle/>
          <a:p>
            <a:pPr algn="ctr"/>
            <a:r>
              <a:rPr lang="es-ES" sz="2800" b="1" dirty="0">
                <a:solidFill>
                  <a:srgbClr val="0070C0"/>
                </a:solidFill>
              </a:rPr>
              <a:t>Rasgos de modelos para promover al aprendiz </a:t>
            </a:r>
            <a:r>
              <a:rPr lang="es-ES" sz="2800" b="1" dirty="0" err="1">
                <a:solidFill>
                  <a:srgbClr val="0070C0"/>
                </a:solidFill>
              </a:rPr>
              <a:t>prosumidor</a:t>
            </a:r>
            <a:endParaRPr lang="es-MX" sz="2800" b="1" dirty="0">
              <a:solidFill>
                <a:srgbClr val="0070C0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822926" y="1574276"/>
            <a:ext cx="6847458" cy="4289196"/>
          </a:xfrm>
        </p:spPr>
        <p:txBody>
          <a:bodyPr>
            <a:noAutofit/>
          </a:bodyPr>
          <a:lstStyle/>
          <a:p>
            <a:r>
              <a:rPr lang="es-ES" sz="2400" b="1" dirty="0"/>
              <a:t>Metodologías didácticas de indagación (proyectos, casos, problemas) y creación/invención (</a:t>
            </a:r>
            <a:r>
              <a:rPr lang="es-ES" sz="2400" b="1" dirty="0" err="1"/>
              <a:t>sinéctica</a:t>
            </a:r>
            <a:r>
              <a:rPr lang="es-ES" sz="2400" b="1" dirty="0"/>
              <a:t>).</a:t>
            </a:r>
          </a:p>
          <a:p>
            <a:r>
              <a:rPr lang="es-ES" sz="2400" b="1" dirty="0"/>
              <a:t>Situaciones auténticas, aprendizaje complejo, colaboración y </a:t>
            </a:r>
            <a:r>
              <a:rPr lang="es-ES" sz="2400" b="1" dirty="0" err="1"/>
              <a:t>multidisciplina</a:t>
            </a:r>
            <a:r>
              <a:rPr lang="es-ES" sz="2400" b="1" dirty="0"/>
              <a:t>.</a:t>
            </a:r>
          </a:p>
          <a:p>
            <a:r>
              <a:rPr lang="es-ES" sz="2400" b="1" dirty="0"/>
              <a:t>Red de conexiones entre alumnos de distintas comunidades.</a:t>
            </a:r>
          </a:p>
          <a:p>
            <a:r>
              <a:rPr lang="es-ES" sz="2400" b="1" dirty="0"/>
              <a:t>Materiales y recursos apropiados en aula y fuera de ella.</a:t>
            </a:r>
            <a:endParaRPr lang="es-MX" sz="2400" b="1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9122" y="1800521"/>
            <a:ext cx="4125851" cy="265835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903258" y="2771728"/>
            <a:ext cx="3033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rgbClr val="C00000"/>
                </a:solidFill>
              </a:rPr>
              <a:t>¿QUÉ SE NECESITA?</a:t>
            </a:r>
          </a:p>
        </p:txBody>
      </p:sp>
    </p:spTree>
    <p:extLst>
      <p:ext uri="{BB962C8B-B14F-4D97-AF65-F5344CB8AC3E}">
        <p14:creationId xmlns:p14="http://schemas.microsoft.com/office/powerpoint/2010/main" val="864673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252309" y="745673"/>
            <a:ext cx="9524184" cy="913445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/>
              <a:t>Visión situada: t</a:t>
            </a:r>
            <a:r>
              <a:rPr lang="es-ES" sz="2400" b="1" cap="none" dirty="0"/>
              <a:t>areas </a:t>
            </a:r>
            <a:r>
              <a:rPr lang="es-ES" sz="2400" b="1" dirty="0"/>
              <a:t>y </a:t>
            </a:r>
            <a:r>
              <a:rPr lang="es-ES" sz="2400" b="1" cap="none" dirty="0"/>
              <a:t>actividades auténticas en escenarios diversos con mediación tecnológica</a:t>
            </a:r>
            <a:endParaRPr lang="es-MX" sz="2800" b="1" dirty="0"/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0107255"/>
              </p:ext>
            </p:extLst>
          </p:nvPr>
        </p:nvGraphicFramePr>
        <p:xfrm>
          <a:off x="1252310" y="1527142"/>
          <a:ext cx="10465208" cy="5071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38966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err="1">
                <a:solidFill>
                  <a:srgbClr val="0070C0"/>
                </a:solidFill>
              </a:rPr>
              <a:t>Sinéctica</a:t>
            </a:r>
            <a:br>
              <a:rPr lang="es-MX" b="1" dirty="0"/>
            </a:b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474" y="1432874"/>
            <a:ext cx="11019934" cy="4732256"/>
          </a:xfrm>
        </p:spPr>
        <p:txBody>
          <a:bodyPr>
            <a:normAutofit fontScale="92500"/>
          </a:bodyPr>
          <a:lstStyle/>
          <a:p>
            <a:r>
              <a:rPr lang="es-MX" sz="1700" dirty="0"/>
              <a:t>De Wikipedia, la enciclopedia libre</a:t>
            </a:r>
          </a:p>
          <a:p>
            <a:r>
              <a:rPr lang="es-MX" sz="2100" dirty="0"/>
              <a:t>La palabra « </a:t>
            </a:r>
            <a:r>
              <a:rPr lang="es-MX" sz="2100" b="1" dirty="0" err="1"/>
              <a:t>sinéctica</a:t>
            </a:r>
            <a:r>
              <a:rPr lang="es-MX" sz="2100" dirty="0"/>
              <a:t> » es un neologismo que surge en forma </a:t>
            </a:r>
            <a:r>
              <a:rPr lang="es-MX" sz="2100" dirty="0">
                <a:hlinkClick r:id="rId2" tooltip="Préstamo lingüístico"/>
              </a:rPr>
              <a:t>adaptada</a:t>
            </a:r>
            <a:r>
              <a:rPr lang="es-MX" sz="2100" dirty="0"/>
              <a:t> al español de la correspondiente inglesa « </a:t>
            </a:r>
            <a:r>
              <a:rPr lang="es-MX" sz="2100" b="1" i="1" dirty="0" err="1"/>
              <a:t>synectics</a:t>
            </a:r>
            <a:r>
              <a:rPr lang="es-MX" sz="2100" dirty="0"/>
              <a:t> », que expresa un concepto del inventor y psicólogo William J. J. Gordon. Le vino a la mente mientras trabajaba con el Grupo de Diseño de Inventos de la firma Arthur D. Little de Estados Unidos de América.</a:t>
            </a:r>
          </a:p>
          <a:p>
            <a:r>
              <a:rPr lang="es-MX" sz="2100" dirty="0"/>
              <a:t>El nombre proviene del griego y significa, citando a su creador, «el proceso creativo como la actividad mental desarrollada en aquellas situaciones donde se plantean y se resuelven problemas, con el resultado de invenciones artísticas o técnicas.»</a:t>
            </a:r>
            <a:r>
              <a:rPr lang="es-MX" sz="2100" baseline="30000" dirty="0">
                <a:hlinkClick r:id="rId3"/>
              </a:rPr>
              <a:t>[1]</a:t>
            </a:r>
            <a:endParaRPr lang="es-MX" dirty="0"/>
          </a:p>
          <a:p>
            <a:r>
              <a:rPr lang="es-MX" sz="1400" b="1" dirty="0"/>
              <a:t>Referencias[</a:t>
            </a:r>
            <a:r>
              <a:rPr lang="es-MX" sz="1400" b="1" dirty="0">
                <a:hlinkClick r:id="rId4" tooltip="Editar sección: Referencias"/>
              </a:rPr>
              <a:t>editar</a:t>
            </a:r>
            <a:r>
              <a:rPr lang="es-MX" sz="1400" b="1" dirty="0"/>
              <a:t>]</a:t>
            </a:r>
          </a:p>
          <a:p>
            <a:r>
              <a:rPr lang="es-MX" sz="1400" dirty="0"/>
              <a:t>En </a:t>
            </a:r>
            <a:r>
              <a:rPr lang="es-MX" sz="1400" dirty="0" err="1"/>
              <a:t>Español:Gordon</a:t>
            </a:r>
            <a:r>
              <a:rPr lang="es-MX" sz="1400" dirty="0"/>
              <a:t>, William J.J.: </a:t>
            </a:r>
            <a:r>
              <a:rPr lang="es-MX" sz="1400" i="1" dirty="0" err="1"/>
              <a:t>Sinéctica</a:t>
            </a:r>
            <a:r>
              <a:rPr lang="es-MX" sz="1400" i="1" dirty="0"/>
              <a:t>. El desarrollo de la capacidad creadora</a:t>
            </a:r>
            <a:r>
              <a:rPr lang="es-MX" sz="1400" dirty="0"/>
              <a:t>. México, Editorial Herrero Hermanos Sucesores, 1963, traducido del original de 1961.</a:t>
            </a:r>
          </a:p>
          <a:p>
            <a:r>
              <a:rPr lang="es-MX" sz="1400" dirty="0">
                <a:hlinkClick r:id="rId5"/>
              </a:rPr>
              <a:t>Volver arriba ↑</a:t>
            </a:r>
            <a:r>
              <a:rPr lang="es-MX" sz="1400" dirty="0"/>
              <a:t> Gordon, William J.J.: </a:t>
            </a:r>
            <a:r>
              <a:rPr lang="es-MX" sz="1400" dirty="0" err="1"/>
              <a:t>Sinéctica</a:t>
            </a:r>
            <a:r>
              <a:rPr lang="es-MX" sz="1400" dirty="0"/>
              <a:t>. El desarrollo de la capacidad creadora, p.48.</a:t>
            </a:r>
          </a:p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0224" y="191673"/>
            <a:ext cx="1057669" cy="108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05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21198" y="425334"/>
            <a:ext cx="5447840" cy="1394415"/>
          </a:xfrm>
        </p:spPr>
        <p:txBody>
          <a:bodyPr>
            <a:normAutofit/>
          </a:bodyPr>
          <a:lstStyle/>
          <a:p>
            <a:pPr algn="ctr"/>
            <a:r>
              <a:rPr lang="es-MX" b="1" dirty="0">
                <a:solidFill>
                  <a:srgbClr val="0070C0"/>
                </a:solidFill>
              </a:rPr>
              <a:t>LOS RETOS DEL APRENDIZ PROSUMIDOR</a:t>
            </a:r>
          </a:p>
        </p:txBody>
      </p:sp>
      <p:pic>
        <p:nvPicPr>
          <p:cNvPr id="7" name="Marcador de posición de imagen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440" r="3440"/>
          <a:stretch>
            <a:fillRect/>
          </a:stretch>
        </p:blipFill>
        <p:spPr>
          <a:xfrm>
            <a:off x="8162096" y="1094261"/>
            <a:ext cx="2791171" cy="3866327"/>
          </a:xfrm>
        </p:spPr>
      </p:pic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>
          <a:xfrm>
            <a:off x="509048" y="1923068"/>
            <a:ext cx="6872140" cy="4371500"/>
          </a:xfrm>
        </p:spPr>
        <p:txBody>
          <a:bodyPr>
            <a:noAutofit/>
          </a:bodyPr>
          <a:lstStyle/>
          <a:p>
            <a:r>
              <a:rPr lang="es-MX" sz="2400" dirty="0"/>
              <a:t>        </a:t>
            </a: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386499" y="1923068"/>
            <a:ext cx="6862713" cy="392155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b="1" dirty="0"/>
              <a:t>Competencias o «habilidades básicas» para el siglo XXI: </a:t>
            </a:r>
            <a:r>
              <a:rPr lang="es-MX" sz="2400" b="1" dirty="0" err="1"/>
              <a:t>literacidad</a:t>
            </a:r>
            <a:r>
              <a:rPr lang="es-MX" sz="2400" b="1" dirty="0"/>
              <a:t> digital y académica</a:t>
            </a:r>
          </a:p>
          <a:p>
            <a:r>
              <a:rPr lang="es-MX" sz="2400" b="1" dirty="0"/>
              <a:t>Autorregulación del aprendizaje, capacidades de estudio independiente y estratégico.</a:t>
            </a:r>
          </a:p>
          <a:p>
            <a:r>
              <a:rPr lang="es-MX" sz="2400" b="1" dirty="0"/>
              <a:t>Participación en comunidades de interés, práctica y aprendizaje.</a:t>
            </a:r>
          </a:p>
        </p:txBody>
      </p:sp>
    </p:spTree>
    <p:extLst>
      <p:ext uri="{BB962C8B-B14F-4D97-AF65-F5344CB8AC3E}">
        <p14:creationId xmlns:p14="http://schemas.microsoft.com/office/powerpoint/2010/main" val="3551477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0070C0"/>
                </a:solidFill>
              </a:rPr>
              <a:t>Un reto: Cambio en la cultura de la evaluación</a:t>
            </a:r>
            <a:endParaRPr lang="es-MX" b="1" dirty="0">
              <a:solidFill>
                <a:srgbClr val="0070C0"/>
              </a:solidFill>
            </a:endParaRPr>
          </a:p>
        </p:txBody>
      </p:sp>
      <p:sp>
        <p:nvSpPr>
          <p:cNvPr id="8" name="Marcador de contenido 7"/>
          <p:cNvSpPr>
            <a:spLocks noGrp="1"/>
          </p:cNvSpPr>
          <p:nvPr>
            <p:ph sz="half" idx="2"/>
          </p:nvPr>
        </p:nvSpPr>
        <p:spPr>
          <a:xfrm>
            <a:off x="5384801" y="1847654"/>
            <a:ext cx="6087620" cy="4062952"/>
          </a:xfrm>
        </p:spPr>
        <p:txBody>
          <a:bodyPr>
            <a:normAutofit/>
          </a:bodyPr>
          <a:lstStyle/>
          <a:p>
            <a:r>
              <a:rPr lang="es-ES" b="1" dirty="0"/>
              <a:t>Evaluación comprensiva y auténtica.</a:t>
            </a:r>
          </a:p>
          <a:p>
            <a:r>
              <a:rPr lang="es-ES" b="1" dirty="0"/>
              <a:t>Vínculo evaluación  y enseñanza por competencias.</a:t>
            </a:r>
          </a:p>
          <a:p>
            <a:r>
              <a:rPr lang="es-ES" b="1" dirty="0"/>
              <a:t>Autoevaluación y evaluación formativa.</a:t>
            </a:r>
          </a:p>
          <a:p>
            <a:r>
              <a:rPr lang="es-ES" b="1" dirty="0"/>
              <a:t>Minería de datos con métricas de aprendizaje en las plataformas.</a:t>
            </a:r>
          </a:p>
          <a:p>
            <a:r>
              <a:rPr lang="es-ES" b="1" dirty="0"/>
              <a:t>Evaluación con validez y confiabilidad, varias fuentes, juicio experto entrenado.</a:t>
            </a:r>
          </a:p>
          <a:p>
            <a:r>
              <a:rPr lang="es-ES" b="1" dirty="0"/>
              <a:t>Ética y transparencia en la evaluación.</a:t>
            </a:r>
          </a:p>
          <a:p>
            <a:pPr marL="0" indent="0">
              <a:buNone/>
            </a:pPr>
            <a:endParaRPr lang="es-MX" b="1" dirty="0"/>
          </a:p>
        </p:txBody>
      </p:sp>
      <p:pic>
        <p:nvPicPr>
          <p:cNvPr id="9" name="Marcador de contenido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4429" y="1665612"/>
            <a:ext cx="1869586" cy="2161799"/>
          </a:xfrm>
        </p:spPr>
      </p:pic>
      <p:pic>
        <p:nvPicPr>
          <p:cNvPr id="11" name="Marcador de contenido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402" y="3295482"/>
            <a:ext cx="1884200" cy="2512267"/>
          </a:xfrm>
          <a:prstGeom prst="rect">
            <a:avLst/>
          </a:prstGeom>
        </p:spPr>
      </p:pic>
      <p:pic>
        <p:nvPicPr>
          <p:cNvPr id="12" name="Marcador de contenido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4081" y="1652534"/>
            <a:ext cx="1564176" cy="2085568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04870" y="4109146"/>
            <a:ext cx="173453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ECOE</a:t>
            </a:r>
          </a:p>
          <a:p>
            <a:pPr algn="ctr"/>
            <a:r>
              <a:rPr lang="es-ES" dirty="0"/>
              <a:t>DRA. OLIVIA ESPINOSA</a:t>
            </a:r>
          </a:p>
          <a:p>
            <a:pPr algn="ctr"/>
            <a:r>
              <a:rPr lang="es-ES" dirty="0"/>
              <a:t>UNAM</a:t>
            </a:r>
          </a:p>
          <a:p>
            <a:pPr algn="ctr"/>
            <a:r>
              <a:rPr lang="es-ES" dirty="0"/>
              <a:t>2015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17730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5 Marcador de posición de imagen"/>
          <p:cNvPicPr>
            <a:picLocks noGrp="1"/>
          </p:cNvPicPr>
          <p:nvPr>
            <p:ph type="pic" idx="1"/>
          </p:nvPr>
        </p:nvPicPr>
        <p:blipFill>
          <a:blip r:embed="rId2" cstate="print"/>
          <a:srcRect l="22624" r="22624"/>
          <a:stretch>
            <a:fillRect/>
          </a:stretch>
        </p:blipFill>
        <p:spPr>
          <a:noFill/>
        </p:spPr>
      </p:pic>
      <p:sp>
        <p:nvSpPr>
          <p:cNvPr id="14338" name="1 Marcador de texto"/>
          <p:cNvSpPr>
            <a:spLocks noGrp="1"/>
          </p:cNvSpPr>
          <p:nvPr>
            <p:ph type="body" sz="half" idx="2"/>
          </p:nvPr>
        </p:nvSpPr>
        <p:spPr>
          <a:xfrm>
            <a:off x="301658" y="2177592"/>
            <a:ext cx="7183224" cy="2237314"/>
          </a:xfrm>
        </p:spPr>
        <p:txBody>
          <a:bodyPr>
            <a:normAutofit fontScale="92500" lnSpcReduction="10000"/>
          </a:bodyPr>
          <a:lstStyle/>
          <a:p>
            <a:pPr algn="ctr">
              <a:defRPr/>
            </a:pPr>
            <a:r>
              <a:rPr lang="es-MX" sz="2800" b="1" dirty="0"/>
              <a:t>Proyecto </a:t>
            </a:r>
            <a:r>
              <a:rPr lang="es-MX" sz="2800" b="1" i="1" dirty="0"/>
              <a:t>La voz de los estudiantes</a:t>
            </a:r>
            <a:r>
              <a:rPr lang="es-MX" sz="2800" b="1" dirty="0"/>
              <a:t>: </a:t>
            </a:r>
          </a:p>
          <a:p>
            <a:pPr algn="ctr">
              <a:defRPr/>
            </a:pPr>
            <a:r>
              <a:rPr lang="es-MX" sz="2800" b="1" dirty="0"/>
              <a:t>LOS ACTORES DEL CURRÍCULO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s-MX" sz="1600" b="1" dirty="0">
                <a:solidFill>
                  <a:schemeClr val="tx1"/>
                </a:solidFill>
              </a:rPr>
              <a:t>Alma, una estudiante universitaria, reflexiona sobre la actuación de los docentes que ha tenido en su formación profesional universitaria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u="sng" dirty="0">
                <a:hlinkClick r:id="rId3"/>
              </a:rPr>
              <a:t>https://www.youtube.com/watch?v=dU8kKKZdS9o</a:t>
            </a:r>
            <a:endParaRPr lang="es-MX" dirty="0"/>
          </a:p>
          <a:p>
            <a:pPr algn="ctr" eaLnBrk="1" fontAlgn="auto" hangingPunct="1">
              <a:spcAft>
                <a:spcPts val="0"/>
              </a:spcAft>
              <a:defRPr/>
            </a:pPr>
            <a:endParaRPr lang="es-MX" sz="18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1210420" y="1122542"/>
            <a:ext cx="53657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0070C0"/>
                </a:solidFill>
              </a:rPr>
              <a:t>UN RETO MÁS: ¿EL DOCENTE PROSUMIDOR?</a:t>
            </a:r>
          </a:p>
          <a:p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520" y="4508963"/>
            <a:ext cx="4496585" cy="185412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742442" y="4835950"/>
            <a:ext cx="2158737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/>
              <a:t>¡Ups! </a:t>
            </a:r>
          </a:p>
          <a:p>
            <a:pPr algn="ctr"/>
            <a:r>
              <a:rPr lang="es-MX" b="1" dirty="0"/>
              <a:t>¿Te ha pasado?</a:t>
            </a:r>
          </a:p>
        </p:txBody>
      </p:sp>
    </p:spTree>
    <p:extLst>
      <p:ext uri="{BB962C8B-B14F-4D97-AF65-F5344CB8AC3E}">
        <p14:creationId xmlns:p14="http://schemas.microsoft.com/office/powerpoint/2010/main" val="2770807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>
                <a:solidFill>
                  <a:srgbClr val="0070C0"/>
                </a:solidFill>
              </a:rPr>
              <a:t>Tensiones y contradicciones</a:t>
            </a:r>
            <a:br>
              <a:rPr lang="es-MX" b="1" dirty="0">
                <a:solidFill>
                  <a:srgbClr val="0070C0"/>
                </a:solidFill>
              </a:rPr>
            </a:br>
            <a:r>
              <a:rPr lang="es-MX" sz="2800" b="1" dirty="0">
                <a:solidFill>
                  <a:srgbClr val="0070C0"/>
                </a:solidFill>
              </a:rPr>
              <a:t>(y sin embargo… se mueve)</a:t>
            </a:r>
            <a:endParaRPr lang="es-MX" b="1" dirty="0">
              <a:solidFill>
                <a:srgbClr val="0070C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93888" y="1904215"/>
            <a:ext cx="11170764" cy="4223208"/>
          </a:xfrm>
        </p:spPr>
        <p:txBody>
          <a:bodyPr>
            <a:normAutofit/>
          </a:bodyPr>
          <a:lstStyle/>
          <a:p>
            <a:r>
              <a:rPr lang="es-MX" b="1" dirty="0"/>
              <a:t>Currículo prescriptivo, centralizado, poco flexible en arquitectura y gestión.</a:t>
            </a:r>
          </a:p>
          <a:p>
            <a:r>
              <a:rPr lang="es-MX" b="1" dirty="0"/>
              <a:t>Evaluaciones estandarizadas centradas en contenido factual.</a:t>
            </a:r>
          </a:p>
          <a:p>
            <a:r>
              <a:rPr lang="es-MX" b="1" dirty="0"/>
              <a:t>Masificación de la enseñanza y condiciones de las escuelas e instituciones educativas.</a:t>
            </a:r>
          </a:p>
          <a:p>
            <a:r>
              <a:rPr lang="es-MX" b="1" dirty="0"/>
              <a:t>Desigualdad de acceso a las TIC y el aprendizaje móvil.</a:t>
            </a:r>
          </a:p>
          <a:p>
            <a:r>
              <a:rPr lang="es-MX" b="1" dirty="0"/>
              <a:t>Carencia de modelos, recursos, instrumentos ajustados a nuestra cultura y sociedad (mayor desarrollo en el contexto anglosajón).</a:t>
            </a:r>
          </a:p>
          <a:p>
            <a:r>
              <a:rPr lang="es-MX" b="1" dirty="0"/>
              <a:t>Ausencia de procesos de formación docente y cambio en la institución escolar.</a:t>
            </a:r>
          </a:p>
          <a:p>
            <a:r>
              <a:rPr lang="es-MX" b="1" dirty="0"/>
              <a:t>Habilidades de autoestudio, autodirección y regulación del propio aprendizaje.</a:t>
            </a:r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78521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961535" y="876694"/>
            <a:ext cx="10261696" cy="1990154"/>
          </a:xfrm>
        </p:spPr>
        <p:txBody>
          <a:bodyPr>
            <a:normAutofit fontScale="90000"/>
          </a:bodyPr>
          <a:lstStyle/>
          <a:p>
            <a:pPr algn="ctr"/>
            <a:r>
              <a:rPr lang="es-MX" sz="2800" b="1" dirty="0"/>
              <a:t>Diseños educativos centrados en el aprendiz y en la personalización con fuerte implicación y/o autoría del mismo.</a:t>
            </a:r>
            <a:br>
              <a:rPr lang="es-MX" sz="2800" b="1" dirty="0"/>
            </a:br>
            <a:br>
              <a:rPr lang="es-MX" sz="2800" b="1" dirty="0"/>
            </a:br>
            <a:r>
              <a:rPr lang="es-MX" sz="3100" b="1" dirty="0">
                <a:solidFill>
                  <a:srgbClr val="0070C0"/>
                </a:solidFill>
              </a:rPr>
              <a:t>Concepto: aprendiz como “</a:t>
            </a:r>
            <a:r>
              <a:rPr lang="es-MX" sz="3100" b="1" dirty="0" err="1">
                <a:solidFill>
                  <a:srgbClr val="0070C0"/>
                </a:solidFill>
              </a:rPr>
              <a:t>prosumidor</a:t>
            </a:r>
            <a:r>
              <a:rPr lang="es-MX" sz="3100" b="1" dirty="0">
                <a:solidFill>
                  <a:srgbClr val="0070C0"/>
                </a:solidFill>
              </a:rPr>
              <a:t>”</a:t>
            </a:r>
            <a:br>
              <a:rPr lang="es-MX" sz="3100" b="1" dirty="0">
                <a:solidFill>
                  <a:srgbClr val="0070C0"/>
                </a:solidFill>
              </a:rPr>
            </a:br>
            <a:endParaRPr lang="es-MX" sz="28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Frida\Pictures\Pictures\JOVEN LAPTOP PANTALL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384223" y="2630078"/>
            <a:ext cx="4751110" cy="31956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654354339"/>
              </p:ext>
            </p:extLst>
          </p:nvPr>
        </p:nvGraphicFramePr>
        <p:xfrm>
          <a:off x="876693" y="179110"/>
          <a:ext cx="10143241" cy="5959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9177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688974" y="414845"/>
            <a:ext cx="7827963" cy="1966913"/>
          </a:xfrm>
        </p:spPr>
        <p:txBody>
          <a:bodyPr>
            <a:normAutofit/>
          </a:bodyPr>
          <a:lstStyle/>
          <a:p>
            <a:pPr algn="ctr"/>
            <a:r>
              <a:rPr lang="es-MX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ENTORNO PERSONAL DE APRENDIZAJE (PLE) </a:t>
            </a:r>
            <a:br>
              <a:rPr lang="es-MX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es-MX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e-actividad de autoaprendizaje:</a:t>
            </a:r>
            <a:br>
              <a:rPr lang="es-MX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endParaRPr lang="es-MX" sz="2800" dirty="0">
              <a:solidFill>
                <a:srgbClr val="0070C0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4294967295"/>
          </p:nvPr>
        </p:nvSpPr>
        <p:spPr>
          <a:xfrm>
            <a:off x="688974" y="1744139"/>
            <a:ext cx="7432675" cy="4152900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MX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Conjunto de herramientas, fuentes de información, conexiones, materiales digitales y actividades que cada persona utiliza para aprender</a:t>
            </a: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s-MX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incluye según Jordi </a:t>
            </a:r>
            <a:r>
              <a:rPr lang="es-MX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Adell</a:t>
            </a:r>
            <a:r>
              <a:rPr lang="es-MX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s-MX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s-MX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 que una persona consulta para informarse</a:t>
            </a:r>
          </a:p>
          <a:p>
            <a:pPr lvl="1">
              <a:lnSpc>
                <a:spcPct val="150000"/>
              </a:lnSpc>
            </a:pPr>
            <a:r>
              <a:rPr lang="es-MX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Relaciones que establece con dicha información</a:t>
            </a:r>
          </a:p>
          <a:p>
            <a:pPr lvl="1">
              <a:lnSpc>
                <a:spcPct val="150000"/>
              </a:lnSpc>
            </a:pPr>
            <a:r>
              <a:rPr lang="es-MX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Personas que le sirven de referencia al autor del PLE</a:t>
            </a:r>
          </a:p>
          <a:p>
            <a:pPr lvl="1">
              <a:lnSpc>
                <a:spcPct val="150000"/>
              </a:lnSpc>
            </a:pPr>
            <a:r>
              <a:rPr lang="es-MX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Conexiones entre dichas personas y él mismo</a:t>
            </a:r>
          </a:p>
          <a:p>
            <a:endParaRPr lang="es-MX" dirty="0"/>
          </a:p>
        </p:txBody>
      </p:sp>
      <p:pic>
        <p:nvPicPr>
          <p:cNvPr id="5" name="Marcador de posición de imagen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r="22968"/>
          <a:stretch>
            <a:fillRect/>
          </a:stretch>
        </p:blipFill>
        <p:spPr>
          <a:xfrm>
            <a:off x="8427563" y="914399"/>
            <a:ext cx="3157979" cy="4769963"/>
          </a:xfrm>
        </p:spPr>
      </p:pic>
    </p:spTree>
    <p:extLst>
      <p:ext uri="{BB962C8B-B14F-4D97-AF65-F5344CB8AC3E}">
        <p14:creationId xmlns:p14="http://schemas.microsoft.com/office/powerpoint/2010/main" val="2930297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14779" y="166910"/>
            <a:ext cx="11040923" cy="745938"/>
          </a:xfrm>
        </p:spPr>
        <p:txBody>
          <a:bodyPr>
            <a:noAutofit/>
          </a:bodyPr>
          <a:lstStyle/>
          <a:p>
            <a:pPr algn="ctr"/>
            <a:r>
              <a:rPr lang="es-MX" sz="2000" b="1" dirty="0">
                <a:solidFill>
                  <a:srgbClr val="C00000"/>
                </a:solidFill>
              </a:rPr>
              <a:t>Autoestudio y creación de contenidos digitales para aprender con pares.</a:t>
            </a:r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>
          <a:xfrm>
            <a:off x="1301709" y="886691"/>
            <a:ext cx="5271549" cy="1341641"/>
          </a:xfrm>
        </p:spPr>
        <p:txBody>
          <a:bodyPr>
            <a:normAutofit/>
          </a:bodyPr>
          <a:lstStyle/>
          <a:p>
            <a:pPr algn="ctr"/>
            <a:r>
              <a:rPr lang="es-MX" sz="2000" b="1" dirty="0">
                <a:solidFill>
                  <a:schemeClr val="tx1"/>
                </a:solidFill>
              </a:rPr>
              <a:t>Entorno personal para aprender (PLE). Creado por una estudiante de licenciatura: Verónica Vázquez N.</a:t>
            </a:r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3340" r="3340"/>
          <a:stretch>
            <a:fillRect/>
          </a:stretch>
        </p:blipFill>
        <p:spPr>
          <a:xfrm>
            <a:off x="1135896" y="2438260"/>
            <a:ext cx="4764133" cy="2978330"/>
          </a:xfrm>
          <a:noFill/>
        </p:spPr>
      </p:pic>
      <p:sp>
        <p:nvSpPr>
          <p:cNvPr id="8" name="7 Marcador de texto"/>
          <p:cNvSpPr>
            <a:spLocks noGrp="1"/>
          </p:cNvSpPr>
          <p:nvPr>
            <p:ph type="body" sz="quarter" idx="3"/>
          </p:nvPr>
        </p:nvSpPr>
        <p:spPr>
          <a:xfrm>
            <a:off x="6700822" y="912848"/>
            <a:ext cx="4754880" cy="1552960"/>
          </a:xfrm>
        </p:spPr>
        <p:txBody>
          <a:bodyPr>
            <a:normAutofit lnSpcReduction="10000"/>
          </a:bodyPr>
          <a:lstStyle/>
          <a:p>
            <a:pPr algn="ctr"/>
            <a:r>
              <a:rPr lang="es-MX" sz="2000" b="1" dirty="0" err="1">
                <a:solidFill>
                  <a:schemeClr val="tx1"/>
                </a:solidFill>
              </a:rPr>
              <a:t>WebQuest</a:t>
            </a:r>
            <a:r>
              <a:rPr lang="es-MX" sz="2000" b="1" dirty="0">
                <a:solidFill>
                  <a:schemeClr val="tx1"/>
                </a:solidFill>
              </a:rPr>
              <a:t> para autoestudio individual o en colaboración. Creada por estudiantes de Psicología (Adolfo Díaz David Campo: Neurociencias).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 bwMode="auto">
          <a:xfrm>
            <a:off x="6454775" y="2601799"/>
            <a:ext cx="4904524" cy="2833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>
            <a:off x="1028182" y="5714897"/>
            <a:ext cx="4871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u="sng" dirty="0">
                <a:hlinkClick r:id="rId4"/>
              </a:rPr>
              <a:t>http://angelverivazne.wix.com/veroneuro</a:t>
            </a:r>
            <a:endParaRPr lang="es-MX" dirty="0"/>
          </a:p>
        </p:txBody>
      </p:sp>
      <p:sp>
        <p:nvSpPr>
          <p:cNvPr id="13" name="12 CuadroTexto"/>
          <p:cNvSpPr txBox="1"/>
          <p:nvPr/>
        </p:nvSpPr>
        <p:spPr>
          <a:xfrm>
            <a:off x="6573258" y="5707724"/>
            <a:ext cx="507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u="sng" dirty="0">
                <a:hlinkClick r:id="rId5"/>
              </a:rPr>
              <a:t>http://fitodd.wix.com/neurodummies-unam</a:t>
            </a:r>
            <a:endParaRPr lang="es-MX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1047587" y="793793"/>
            <a:ext cx="10489475" cy="1280890"/>
          </a:xfrm>
        </p:spPr>
        <p:txBody>
          <a:bodyPr>
            <a:noAutofit/>
          </a:bodyPr>
          <a:lstStyle/>
          <a:p>
            <a:pPr algn="ctr"/>
            <a:r>
              <a:rPr lang="es-MX" sz="2800" b="1" dirty="0">
                <a:solidFill>
                  <a:srgbClr val="C00000"/>
                </a:solidFill>
              </a:rPr>
              <a:t>Los chicos de secundaria con historia de fracaso escolar también crean conocimiento y avanzan con su PLE. </a:t>
            </a:r>
            <a:br>
              <a:rPr lang="es-MX" sz="2800" b="1" dirty="0">
                <a:solidFill>
                  <a:srgbClr val="C00000"/>
                </a:solidFill>
              </a:rPr>
            </a:br>
            <a:r>
              <a:rPr lang="es-MX" sz="2800" dirty="0"/>
              <a:t>Proyecto: Edmundo A. López.</a:t>
            </a:r>
          </a:p>
        </p:txBody>
      </p:sp>
      <p:sp>
        <p:nvSpPr>
          <p:cNvPr id="12" name="7 Marcador de contenido"/>
          <p:cNvSpPr>
            <a:spLocks noGrp="1"/>
          </p:cNvSpPr>
          <p:nvPr>
            <p:ph sz="half" idx="1"/>
          </p:nvPr>
        </p:nvSpPr>
        <p:spPr>
          <a:xfrm>
            <a:off x="5740924" y="2290713"/>
            <a:ext cx="5863471" cy="3469065"/>
          </a:xfrm>
          <a:solidFill>
            <a:schemeClr val="bg2"/>
          </a:solidFill>
        </p:spPr>
        <p:txBody>
          <a:bodyPr>
            <a:normAutofit lnSpcReduction="10000"/>
          </a:bodyPr>
          <a:lstStyle/>
          <a:p>
            <a:r>
              <a:rPr lang="es-MX" sz="3200" b="1" dirty="0">
                <a:solidFill>
                  <a:schemeClr val="tx1"/>
                </a:solidFill>
              </a:rPr>
              <a:t>Andrea</a:t>
            </a:r>
          </a:p>
          <a:p>
            <a:pPr marL="0" indent="0">
              <a:buNone/>
            </a:pPr>
            <a:r>
              <a:rPr lang="es-MX" u="sng" dirty="0">
                <a:hlinkClick r:id="rId2"/>
              </a:rPr>
              <a:t>http://andyswaggerlovesyo.wix.com/andreaple</a:t>
            </a:r>
            <a:endParaRPr lang="es-MX" dirty="0"/>
          </a:p>
          <a:p>
            <a:r>
              <a:rPr lang="es-MX" sz="3200" b="1" dirty="0">
                <a:solidFill>
                  <a:schemeClr val="tx1"/>
                </a:solidFill>
              </a:rPr>
              <a:t>José Julián </a:t>
            </a:r>
          </a:p>
          <a:p>
            <a:pPr marL="0" indent="0">
              <a:buNone/>
            </a:pPr>
            <a:r>
              <a:rPr lang="es-MX" u="sng" dirty="0">
                <a:hlinkClick r:id="rId3"/>
              </a:rPr>
              <a:t>http://josemanchas2002.wix.com/plejosejulian</a:t>
            </a:r>
            <a:endParaRPr lang="es-MX" dirty="0"/>
          </a:p>
          <a:p>
            <a:pPr>
              <a:buNone/>
            </a:pPr>
            <a:r>
              <a:rPr lang="es-MX" dirty="0"/>
              <a:t> </a:t>
            </a:r>
          </a:p>
          <a:p>
            <a:endParaRPr lang="es-MX" dirty="0"/>
          </a:p>
        </p:txBody>
      </p:sp>
      <p:pic>
        <p:nvPicPr>
          <p:cNvPr id="1026" name="Picture 2" descr="C:\Users\Frida\Documents\COMIE\COMIE 2015\CONFERENCIA Y PONENCIAS FDBA\niños secundari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894114" y="2472279"/>
            <a:ext cx="3481450" cy="27840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347047" y="915030"/>
            <a:ext cx="389932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PORTAFOLIO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911365" y="1574275"/>
            <a:ext cx="5872899" cy="4147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ü"/>
              <a:defRPr/>
            </a:pPr>
            <a:r>
              <a:rPr lang="es-MX" sz="2400" dirty="0">
                <a:latin typeface="Arial" charset="0"/>
                <a:cs typeface="Arial" charset="0"/>
              </a:rPr>
              <a:t>    Es una selección o colección de trabajos académicos que los autores realizan en el transcurso de un ciclo  académico o con base en alguna dimensión temporal, ajustándose a un proyecto de trabajo determinado.</a:t>
            </a:r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ü"/>
              <a:defRPr/>
            </a:pPr>
            <a:r>
              <a:rPr lang="es-MX" sz="2400" dirty="0">
                <a:latin typeface="Arial" charset="0"/>
                <a:cs typeface="Arial" charset="0"/>
              </a:rPr>
              <a:t>	Muestra del crecimiento gradual del alumno y de los aprendizajes logrados en relación con el currículo o el proceso formativo.</a:t>
            </a:r>
            <a:endParaRPr lang="es-MX" sz="2400" kern="0" dirty="0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9434" y="2205872"/>
            <a:ext cx="3148554" cy="2771481"/>
          </a:xfrm>
        </p:spPr>
      </p:pic>
    </p:spTree>
    <p:extLst>
      <p:ext uri="{BB962C8B-B14F-4D97-AF65-F5344CB8AC3E}">
        <p14:creationId xmlns:p14="http://schemas.microsoft.com/office/powerpoint/2010/main" val="1154188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88512" y="249983"/>
            <a:ext cx="9607661" cy="1056319"/>
          </a:xfrm>
        </p:spPr>
        <p:txBody>
          <a:bodyPr>
            <a:normAutofit fontScale="90000"/>
          </a:bodyPr>
          <a:lstStyle/>
          <a:p>
            <a:pPr algn="ctr"/>
            <a:r>
              <a:rPr lang="es-ES" sz="2800" b="1" dirty="0">
                <a:solidFill>
                  <a:srgbClr val="0070C0"/>
                </a:solidFill>
              </a:rPr>
              <a:t>LOS PORTAFOLIOS ELECTRÓNICOS DE APRENDIZAJE: </a:t>
            </a:r>
            <a:br>
              <a:rPr lang="es-ES" sz="2800" b="1" dirty="0">
                <a:solidFill>
                  <a:srgbClr val="0070C0"/>
                </a:solidFill>
              </a:rPr>
            </a:br>
            <a:br>
              <a:rPr lang="es-ES" sz="2800" b="1" dirty="0">
                <a:solidFill>
                  <a:srgbClr val="0070C0"/>
                </a:solidFill>
              </a:rPr>
            </a:br>
            <a:r>
              <a:rPr lang="es-ES" sz="2800" b="1" dirty="0">
                <a:solidFill>
                  <a:srgbClr val="0070C0"/>
                </a:solidFill>
              </a:rPr>
              <a:t>ESPEJO, MAPA Y SONETO</a:t>
            </a:r>
            <a:endParaRPr lang="es-MX" sz="2800" b="1" dirty="0">
              <a:solidFill>
                <a:srgbClr val="0070C0"/>
              </a:solidFill>
            </a:endParaRPr>
          </a:p>
        </p:txBody>
      </p:sp>
      <p:sp>
        <p:nvSpPr>
          <p:cNvPr id="17411" name="3 Marcador de texto"/>
          <p:cNvSpPr>
            <a:spLocks noGrp="1"/>
          </p:cNvSpPr>
          <p:nvPr>
            <p:ph type="body" idx="1"/>
          </p:nvPr>
        </p:nvSpPr>
        <p:spPr>
          <a:xfrm>
            <a:off x="1234369" y="1577220"/>
            <a:ext cx="4395518" cy="112683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sz="2600" dirty="0"/>
              <a:t>Portafolio de estudiante: </a:t>
            </a:r>
            <a:r>
              <a:rPr lang="es-MX" b="1" dirty="0">
                <a:solidFill>
                  <a:srgbClr val="00B050"/>
                </a:solidFill>
              </a:rPr>
              <a:t>PAOLA</a:t>
            </a:r>
          </a:p>
          <a:p>
            <a:r>
              <a:rPr lang="es-MX" sz="1600" u="sng" dirty="0">
                <a:hlinkClick r:id="rId2"/>
              </a:rPr>
              <a:t>http://payola-417.wix.com/payola</a:t>
            </a:r>
            <a:endParaRPr lang="es-MX" sz="1600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234369" y="2974975"/>
            <a:ext cx="4433712" cy="2493963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sz="quarter" idx="3"/>
          </p:nvPr>
        </p:nvSpPr>
        <p:spPr>
          <a:xfrm>
            <a:off x="6092342" y="1461156"/>
            <a:ext cx="4965171" cy="3022594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Portafolio docente: </a:t>
            </a:r>
            <a:r>
              <a:rPr lang="es-MX" b="1" dirty="0">
                <a:solidFill>
                  <a:srgbClr val="00B050"/>
                </a:solidFill>
              </a:rPr>
              <a:t>CARMEN</a:t>
            </a:r>
          </a:p>
          <a:p>
            <a:r>
              <a:rPr lang="es-MX" sz="1600" u="sng" dirty="0">
                <a:hlinkClick r:id="rId4"/>
              </a:rPr>
              <a:t>http://cvelerosv.wix.com/portafolios2015</a:t>
            </a:r>
            <a:endParaRPr lang="es-MX" sz="1600" dirty="0"/>
          </a:p>
          <a:p>
            <a:r>
              <a:rPr lang="es-MX" dirty="0"/>
              <a:t> </a:t>
            </a:r>
          </a:p>
          <a:p>
            <a:endParaRPr lang="es-ES" dirty="0"/>
          </a:p>
          <a:p>
            <a:endParaRPr lang="es-MX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6205714" y="2971800"/>
            <a:ext cx="4422423" cy="248761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b="1" dirty="0">
                <a:solidFill>
                  <a:srgbClr val="0070C0"/>
                </a:solidFill>
              </a:rPr>
              <a:t>LOS PROSUMIDORES CREAN SU CANAL EN YOUTUBE</a:t>
            </a:r>
            <a:endParaRPr lang="es-MX" sz="2800" b="1" dirty="0">
              <a:solidFill>
                <a:srgbClr val="0070C0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129166" y="1743663"/>
            <a:ext cx="4645152" cy="1494000"/>
          </a:xfrm>
        </p:spPr>
        <p:txBody>
          <a:bodyPr/>
          <a:lstStyle/>
          <a:p>
            <a:r>
              <a:rPr lang="es-ES" b="1" dirty="0" err="1"/>
              <a:t>Ineducable</a:t>
            </a:r>
            <a:r>
              <a:rPr lang="es-ES" b="1" dirty="0"/>
              <a:t>     </a:t>
            </a:r>
            <a:r>
              <a:rPr lang="es-ES" dirty="0"/>
              <a:t>    </a:t>
            </a:r>
          </a:p>
          <a:p>
            <a:r>
              <a:rPr lang="es-ES" sz="1800" dirty="0"/>
              <a:t>Edmundo Antonio López Banda</a:t>
            </a:r>
            <a:endParaRPr lang="es-ES" dirty="0"/>
          </a:p>
          <a:p>
            <a:endParaRPr lang="es-MX" dirty="0"/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34369" y="2974975"/>
            <a:ext cx="4433712" cy="2493963"/>
          </a:xfrm>
          <a:prstGeom prst="rect">
            <a:avLst/>
          </a:prstGeom>
        </p:spPr>
      </p:pic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205714" y="1273219"/>
            <a:ext cx="4645152" cy="1269167"/>
          </a:xfrm>
        </p:spPr>
        <p:txBody>
          <a:bodyPr>
            <a:normAutofit/>
          </a:bodyPr>
          <a:lstStyle/>
          <a:p>
            <a:pPr algn="ctr"/>
            <a:r>
              <a:rPr lang="es-ES" b="1" dirty="0" err="1"/>
              <a:t>ReDiseña</a:t>
            </a:r>
            <a:r>
              <a:rPr lang="es-ES" b="1" dirty="0"/>
              <a:t> tu Mente</a:t>
            </a:r>
          </a:p>
          <a:p>
            <a:pPr algn="ctr"/>
            <a:r>
              <a:rPr lang="es-ES" sz="1900" dirty="0"/>
              <a:t>Santiago González Chávez</a:t>
            </a:r>
            <a:endParaRPr lang="es-MX" sz="1900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05714" y="2971670"/>
            <a:ext cx="4422423" cy="248774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359636" y="5459413"/>
            <a:ext cx="4547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u="sng" dirty="0">
                <a:hlinkClick r:id="rId4"/>
              </a:rPr>
              <a:t>https://www.youtube.com/channel/UCsMT_ve8FLSua_xtxLjg4Yg</a:t>
            </a:r>
            <a:endParaRPr lang="es-MX" dirty="0"/>
          </a:p>
          <a:p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1385741" y="5468324"/>
            <a:ext cx="3808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https://www.youtube.com/user/albedmundo</a:t>
            </a:r>
          </a:p>
        </p:txBody>
      </p:sp>
    </p:spTree>
    <p:extLst>
      <p:ext uri="{BB962C8B-B14F-4D97-AF65-F5344CB8AC3E}">
        <p14:creationId xmlns:p14="http://schemas.microsoft.com/office/powerpoint/2010/main" val="2260014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21932" y="212437"/>
            <a:ext cx="5816534" cy="2780145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MX" sz="2700" b="1" dirty="0">
                <a:solidFill>
                  <a:schemeClr val="tx1"/>
                </a:solidFill>
              </a:rPr>
              <a:t>Campaña de Animación Sociocultural a través de portales y redes sociales (</a:t>
            </a:r>
            <a:r>
              <a:rPr lang="es-MX" sz="2700" b="1" dirty="0" err="1">
                <a:solidFill>
                  <a:schemeClr val="tx1"/>
                </a:solidFill>
              </a:rPr>
              <a:t>Facebook</a:t>
            </a:r>
            <a:r>
              <a:rPr lang="es-MX" sz="2700" b="1" dirty="0">
                <a:solidFill>
                  <a:schemeClr val="tx1"/>
                </a:solidFill>
              </a:rPr>
              <a:t>)</a:t>
            </a:r>
            <a:br>
              <a:rPr lang="es-MX" sz="2700" b="1" dirty="0">
                <a:solidFill>
                  <a:schemeClr val="tx1"/>
                </a:solidFill>
              </a:rPr>
            </a:br>
            <a:r>
              <a:rPr lang="es-ES" sz="2700" b="1" i="1" dirty="0">
                <a:solidFill>
                  <a:srgbClr val="0070C0"/>
                </a:solidFill>
              </a:rPr>
              <a:t>En el mismo equipo. Una oportunidad para la equidad</a:t>
            </a:r>
            <a:br>
              <a:rPr lang="es-ES" sz="2700" b="1" i="1" dirty="0">
                <a:solidFill>
                  <a:srgbClr val="0070C0"/>
                </a:solidFill>
              </a:rPr>
            </a:br>
            <a:endParaRPr lang="es-MX" sz="2700" b="1" dirty="0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1551" b="11551"/>
          <a:stretch>
            <a:fillRect/>
          </a:stretch>
        </p:blipFill>
        <p:spPr bwMode="auto">
          <a:xfrm>
            <a:off x="603315" y="3223491"/>
            <a:ext cx="6608189" cy="329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025811" y="4103812"/>
            <a:ext cx="4627418" cy="1533237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s-MX" sz="1600" dirty="0"/>
              <a:t>Fernando Zárate Estrada, María Fernanda Rodríguez y Alejandra Rojas Flores. </a:t>
            </a:r>
            <a:r>
              <a:rPr lang="es-MX" sz="1600" u="sng" dirty="0">
                <a:hlinkClick r:id="rId3"/>
              </a:rPr>
              <a:t>https://m.facebook.com/enunmismoecuipo?ref=bookmark</a:t>
            </a:r>
            <a:endParaRPr lang="es-MX" sz="1600" dirty="0"/>
          </a:p>
          <a:p>
            <a:pPr algn="ctr"/>
            <a:r>
              <a:rPr lang="es-MX" sz="1600" u="sng" dirty="0">
                <a:hlinkClick r:id="rId4"/>
              </a:rPr>
              <a:t>http://equidadequipo.wix.com/en-el-mismo-equipo</a:t>
            </a:r>
            <a:endParaRPr lang="es-MX" sz="1600" dirty="0"/>
          </a:p>
          <a:p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0909" y="803564"/>
            <a:ext cx="3398982" cy="443345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s-ES" sz="3600" b="1" dirty="0"/>
              <a:t>Campaña de animación sociocultural</a:t>
            </a:r>
            <a:br>
              <a:rPr lang="es-ES" sz="2400" b="1" dirty="0"/>
            </a:br>
            <a:r>
              <a:rPr lang="es-ES" sz="2400" b="1" dirty="0"/>
              <a:t>Sitio web, </a:t>
            </a:r>
            <a:r>
              <a:rPr lang="es-ES" sz="2400" b="1" dirty="0" err="1"/>
              <a:t>Facebook</a:t>
            </a:r>
            <a:r>
              <a:rPr lang="es-ES" sz="2400" b="1" dirty="0"/>
              <a:t> y actividades presenciales</a:t>
            </a:r>
            <a:endParaRPr lang="es-MX" sz="2400" b="1" dirty="0"/>
          </a:p>
        </p:txBody>
      </p:sp>
      <p:pic>
        <p:nvPicPr>
          <p:cNvPr id="2048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21" y="2002559"/>
            <a:ext cx="5858971" cy="3294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2 Marcador de texto"/>
          <p:cNvSpPr>
            <a:spLocks noGrp="1"/>
          </p:cNvSpPr>
          <p:nvPr>
            <p:ph type="body" sz="half" idx="4294967295"/>
          </p:nvPr>
        </p:nvSpPr>
        <p:spPr>
          <a:xfrm>
            <a:off x="2015290" y="5488282"/>
            <a:ext cx="8067805" cy="685800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es-MX" sz="2800" dirty="0">
                <a:hlinkClick r:id="rId3"/>
              </a:rPr>
              <a:t>http://nivonneminero.wix.com/sinsenosnohayparaiso/my-website</a:t>
            </a:r>
            <a:endParaRPr lang="es-MX" sz="2800" dirty="0"/>
          </a:p>
          <a:p>
            <a:pPr>
              <a:defRPr/>
            </a:pP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1280300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3 Título"/>
          <p:cNvSpPr>
            <a:spLocks noGrp="1"/>
          </p:cNvSpPr>
          <p:nvPr>
            <p:ph type="title"/>
          </p:nvPr>
        </p:nvSpPr>
        <p:spPr>
          <a:xfrm>
            <a:off x="2683811" y="327345"/>
            <a:ext cx="5904411" cy="1093076"/>
          </a:xfrm>
        </p:spPr>
        <p:txBody>
          <a:bodyPr>
            <a:normAutofit fontScale="90000"/>
          </a:bodyPr>
          <a:lstStyle/>
          <a:p>
            <a:pPr algn="ctr"/>
            <a:br>
              <a:rPr lang="es-MX" sz="1800" b="1" dirty="0">
                <a:solidFill>
                  <a:srgbClr val="C00000"/>
                </a:solidFill>
              </a:rPr>
            </a:br>
            <a:r>
              <a:rPr lang="es-MX" sz="3100" b="1" dirty="0">
                <a:solidFill>
                  <a:srgbClr val="C00000"/>
                </a:solidFill>
              </a:rPr>
              <a:t>CONTAR HISTORIAS: RELATOS</a:t>
            </a:r>
            <a:br>
              <a:rPr lang="es-MX" sz="3100" b="1" dirty="0">
                <a:solidFill>
                  <a:srgbClr val="C00000"/>
                </a:solidFill>
              </a:rPr>
            </a:br>
            <a:br>
              <a:rPr lang="es-MX" sz="3100" b="1" dirty="0">
                <a:solidFill>
                  <a:srgbClr val="C00000"/>
                </a:solidFill>
              </a:rPr>
            </a:br>
            <a:r>
              <a:rPr lang="es-MX" sz="3100" b="1" dirty="0">
                <a:solidFill>
                  <a:srgbClr val="C00000"/>
                </a:solidFill>
              </a:rPr>
              <a:t> DIGITALES PERSONALES (RDP)</a:t>
            </a:r>
          </a:p>
        </p:txBody>
      </p:sp>
      <p:pic>
        <p:nvPicPr>
          <p:cNvPr id="2150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02456" y="1637007"/>
            <a:ext cx="4692485" cy="3380914"/>
          </a:xfrm>
          <a:noFill/>
        </p:spPr>
      </p:pic>
      <p:sp>
        <p:nvSpPr>
          <p:cNvPr id="21507" name="5 Marcador de texto"/>
          <p:cNvSpPr>
            <a:spLocks noGrp="1"/>
          </p:cNvSpPr>
          <p:nvPr>
            <p:ph type="body" sz="half" idx="2"/>
          </p:nvPr>
        </p:nvSpPr>
        <p:spPr>
          <a:xfrm>
            <a:off x="6956980" y="5234507"/>
            <a:ext cx="4901237" cy="659904"/>
          </a:xfrm>
        </p:spPr>
        <p:txBody>
          <a:bodyPr>
            <a:normAutofit/>
          </a:bodyPr>
          <a:lstStyle/>
          <a:p>
            <a:r>
              <a:rPr lang="es-MX" dirty="0">
                <a:solidFill>
                  <a:srgbClr val="FFFFFF"/>
                </a:solidFill>
                <a:ea typeface="MS PGothic" pitchFamily="34" charset="-128"/>
                <a:hlinkClick r:id="rId3"/>
              </a:rPr>
              <a:t>http://grupogiddet.wix.com/rdpgiddet</a:t>
            </a:r>
            <a:endParaRPr lang="es-MX" dirty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527142" y="1769212"/>
            <a:ext cx="430805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/>
              <a:t>Proyecto </a:t>
            </a:r>
            <a:r>
              <a:rPr lang="es-MX" sz="2800" b="1" i="1" dirty="0"/>
              <a:t>Los estudiantes como actores del currículo</a:t>
            </a:r>
            <a:r>
              <a:rPr lang="es-MX" sz="2800" b="1" dirty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s-MX" sz="2400" dirty="0"/>
              <a:t> Relatos digitales personales elaborados por estudiantes de licenciatura sobre su vivencia  del currículo universitario</a:t>
            </a:r>
          </a:p>
          <a:p>
            <a:r>
              <a:rPr lang="es-MX" u="sng" dirty="0">
                <a:hlinkClick r:id="rId3"/>
              </a:rPr>
              <a:t>http://grupogiddet.wix.com/rdpgiddet#!actores-curriculares/c18ti</a:t>
            </a:r>
            <a:r>
              <a:rPr lang="es-MX" dirty="0"/>
              <a:t>=</a:t>
            </a:r>
          </a:p>
          <a:p>
            <a:r>
              <a:rPr lang="es-MX" sz="2400" dirty="0"/>
              <a:t> </a:t>
            </a:r>
            <a:endParaRPr lang="es-MX" sz="6000" dirty="0"/>
          </a:p>
          <a:p>
            <a:endParaRPr lang="es-MX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4 Título"/>
          <p:cNvSpPr>
            <a:spLocks noGrp="1"/>
          </p:cNvSpPr>
          <p:nvPr>
            <p:ph type="title"/>
          </p:nvPr>
        </p:nvSpPr>
        <p:spPr>
          <a:xfrm>
            <a:off x="1121626" y="209109"/>
            <a:ext cx="9605635" cy="1059305"/>
          </a:xfrm>
        </p:spPr>
        <p:txBody>
          <a:bodyPr/>
          <a:lstStyle/>
          <a:p>
            <a:pPr algn="ctr" eaLnBrk="1" hangingPunct="1"/>
            <a:r>
              <a:rPr lang="es-MX" altLang="es-MX" b="1" dirty="0">
                <a:solidFill>
                  <a:srgbClr val="C00000"/>
                </a:solidFill>
              </a:rPr>
              <a:t>Aprendizaje basado en problemas y casos</a:t>
            </a:r>
          </a:p>
        </p:txBody>
      </p:sp>
      <p:pic>
        <p:nvPicPr>
          <p:cNvPr id="17411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6631" y="1027522"/>
            <a:ext cx="5249732" cy="2688817"/>
          </a:xfrm>
          <a:noFill/>
        </p:spPr>
      </p:pic>
      <p:sp>
        <p:nvSpPr>
          <p:cNvPr id="7" name="6 Marcador de contenido"/>
          <p:cNvSpPr>
            <a:spLocks noGrp="1"/>
          </p:cNvSpPr>
          <p:nvPr>
            <p:ph sz="quarter" idx="2"/>
          </p:nvPr>
        </p:nvSpPr>
        <p:spPr>
          <a:xfrm>
            <a:off x="6763011" y="1142291"/>
            <a:ext cx="4596287" cy="4425950"/>
          </a:xfrm>
        </p:spPr>
        <p:txBody>
          <a:bodyPr>
            <a:normAutofit fontScale="92500" lnSpcReduction="10000"/>
          </a:bodyPr>
          <a:lstStyle/>
          <a:p>
            <a:pPr marL="274320" indent="-274320">
              <a:buFont typeface="Wingdings"/>
              <a:buChar char=""/>
              <a:defRPr/>
            </a:pPr>
            <a:r>
              <a:rPr lang="es-MX" sz="1700" dirty="0"/>
              <a:t>Centro para el Aprendizaje Basado en Problemas de la Academia de Matemáticas y Ciencias de Illinois (Center </a:t>
            </a:r>
            <a:r>
              <a:rPr lang="es-MX" sz="1700" dirty="0" err="1"/>
              <a:t>for</a:t>
            </a:r>
            <a:r>
              <a:rPr lang="es-MX" sz="1700" dirty="0"/>
              <a:t> </a:t>
            </a:r>
            <a:r>
              <a:rPr lang="es-MX" sz="1700" dirty="0" err="1"/>
              <a:t>Problem</a:t>
            </a:r>
            <a:r>
              <a:rPr lang="es-MX" sz="1700" dirty="0"/>
              <a:t> </a:t>
            </a:r>
            <a:r>
              <a:rPr lang="es-MX" sz="1700" dirty="0" err="1"/>
              <a:t>Based</a:t>
            </a:r>
            <a:r>
              <a:rPr lang="es-MX" sz="1700" dirty="0"/>
              <a:t> </a:t>
            </a:r>
            <a:r>
              <a:rPr lang="es-MX" sz="1700" dirty="0" err="1"/>
              <a:t>Learning</a:t>
            </a:r>
            <a:r>
              <a:rPr lang="es-MX" sz="1700" dirty="0"/>
              <a:t>, Illinois </a:t>
            </a:r>
            <a:r>
              <a:rPr lang="es-MX" sz="1700" dirty="0" err="1"/>
              <a:t>Mathematics</a:t>
            </a:r>
            <a:r>
              <a:rPr lang="es-MX" sz="1700" dirty="0"/>
              <a:t> and </a:t>
            </a:r>
            <a:r>
              <a:rPr lang="es-MX" sz="1700" dirty="0" err="1"/>
              <a:t>Science</a:t>
            </a:r>
            <a:r>
              <a:rPr lang="es-MX" sz="1700" dirty="0"/>
              <a:t> </a:t>
            </a:r>
            <a:r>
              <a:rPr lang="es-MX" sz="1700" dirty="0" err="1"/>
              <a:t>Academy</a:t>
            </a:r>
            <a:r>
              <a:rPr lang="es-MX" sz="1700" dirty="0"/>
              <a:t>) </a:t>
            </a:r>
            <a:r>
              <a:rPr lang="es-MX" sz="1700" u="sng" dirty="0">
                <a:hlinkClick r:id="rId3"/>
              </a:rPr>
              <a:t>http://pbln.imsa.edu/</a:t>
            </a:r>
            <a:endParaRPr lang="es-MX" sz="1700" dirty="0"/>
          </a:p>
          <a:p>
            <a:pPr marL="274320" indent="-274320">
              <a:buFont typeface="Wingdings"/>
              <a:buChar char=""/>
              <a:defRPr/>
            </a:pPr>
            <a:r>
              <a:rPr lang="en-US" sz="1700" dirty="0"/>
              <a:t>National Center for Case Study Teaching on Science, State University of New York at Buffalo </a:t>
            </a:r>
            <a:r>
              <a:rPr lang="en-US" sz="1700" u="sng" dirty="0">
                <a:hlinkClick r:id="rId4"/>
              </a:rPr>
              <a:t>http://sciencecases.lib.buffalo.edu/cs/</a:t>
            </a:r>
            <a:endParaRPr lang="es-MX" sz="1700" dirty="0"/>
          </a:p>
          <a:p>
            <a:pPr marL="274320" indent="-274320">
              <a:buFont typeface="Wingdings"/>
              <a:buChar char=""/>
              <a:defRPr/>
            </a:pPr>
            <a:r>
              <a:rPr lang="es-ES" sz="1700" dirty="0"/>
              <a:t>Case </a:t>
            </a:r>
            <a:r>
              <a:rPr lang="es-ES" sz="1700" dirty="0" err="1"/>
              <a:t>Method</a:t>
            </a:r>
            <a:r>
              <a:rPr lang="es-ES" sz="1700" dirty="0"/>
              <a:t> </a:t>
            </a:r>
            <a:r>
              <a:rPr lang="es-ES" sz="1700" dirty="0" err="1"/>
              <a:t>Teaching</a:t>
            </a:r>
            <a:r>
              <a:rPr lang="es-ES" sz="1700" dirty="0"/>
              <a:t>. Universidad de California en Santa Bárbara </a:t>
            </a:r>
            <a:r>
              <a:rPr lang="es-ES" sz="1700" u="sng" dirty="0">
                <a:hlinkClick r:id="rId5"/>
              </a:rPr>
              <a:t>http://www.soc.ucsb.edu/projects/casemethod</a:t>
            </a:r>
            <a:endParaRPr lang="es-MX" sz="1700" dirty="0"/>
          </a:p>
          <a:p>
            <a:pPr marL="320040" indent="-320040">
              <a:buNone/>
              <a:defRPr/>
            </a:pPr>
            <a:endParaRPr lang="es-MX" dirty="0"/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631" y="3933826"/>
            <a:ext cx="5249732" cy="2344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10 CuadroTexto"/>
          <p:cNvSpPr txBox="1">
            <a:spLocks noChangeArrowheads="1"/>
          </p:cNvSpPr>
          <p:nvPr/>
        </p:nvSpPr>
        <p:spPr bwMode="auto">
          <a:xfrm>
            <a:off x="7215939" y="5263009"/>
            <a:ext cx="351132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s-MX" sz="1600" dirty="0">
                <a:hlinkClick r:id="rId7"/>
              </a:rPr>
              <a:t>http://sciencecases.lib.buffalo.edu/cs/collection/detail.asp?case_id=637&amp;id=637</a:t>
            </a:r>
            <a:endParaRPr lang="es-MX" altLang="es-MX" sz="1200" dirty="0"/>
          </a:p>
          <a:p>
            <a:pPr eaLnBrk="1" hangingPunct="1"/>
            <a:endParaRPr lang="es-MX" altLang="es-MX" sz="1200" dirty="0"/>
          </a:p>
        </p:txBody>
      </p:sp>
    </p:spTree>
    <p:extLst>
      <p:ext uri="{BB962C8B-B14F-4D97-AF65-F5344CB8AC3E}">
        <p14:creationId xmlns:p14="http://schemas.microsoft.com/office/powerpoint/2010/main" val="2019436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0729" y="1442301"/>
            <a:ext cx="5901180" cy="4590854"/>
          </a:xfr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54144" y="2011362"/>
            <a:ext cx="4125927" cy="3920608"/>
          </a:xfrm>
        </p:spPr>
        <p:txBody>
          <a:bodyPr>
            <a:noAutofit/>
          </a:bodyPr>
          <a:lstStyle/>
          <a:p>
            <a:pPr algn="ctr"/>
            <a:r>
              <a:rPr lang="es-MX" sz="2400" b="1" dirty="0"/>
              <a:t>Incursión en la web 2.0:</a:t>
            </a:r>
          </a:p>
          <a:p>
            <a:pPr algn="ctr"/>
            <a:r>
              <a:rPr lang="es-MX" sz="2400" b="1" dirty="0"/>
              <a:t>Una nueva dinámica de consumo, colaboración,  producción, publicación y distribución de contenidos de parte de los usuarios en todos los ámbitos de Internet.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93394" y="980636"/>
            <a:ext cx="46474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PROSUMIDOR</a:t>
            </a:r>
            <a:endParaRPr lang="es-E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99039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 descr="Lego-yellow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541963"/>
            <a:ext cx="1524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 descr="Lego-re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4216401"/>
            <a:ext cx="152241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 descr="Lego-greenL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460875"/>
            <a:ext cx="15240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 descr="Lego-gray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2798763"/>
            <a:ext cx="15208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3" descr="Lego-lil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3071813"/>
            <a:ext cx="15208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4" descr="Lego-green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27164"/>
            <a:ext cx="15240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594100" y="5834063"/>
            <a:ext cx="175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_tradnl" altLang="es-MX" sz="1600" b="1"/>
              <a:t>Introducción</a:t>
            </a: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4495800" y="4495800"/>
            <a:ext cx="175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MX" sz="1600" b="1">
                <a:solidFill>
                  <a:schemeClr val="bg1"/>
                </a:solidFill>
              </a:rPr>
              <a:t>Tarea</a:t>
            </a:r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2108200" y="4729163"/>
            <a:ext cx="175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MX" sz="1600" b="1"/>
              <a:t>Recursos</a:t>
            </a:r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2133600" y="3332163"/>
            <a:ext cx="175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MX" sz="1600" b="1"/>
              <a:t>Evaluación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3276600" y="1719263"/>
            <a:ext cx="175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MX" sz="1600" b="1">
                <a:solidFill>
                  <a:schemeClr val="bg1"/>
                </a:solidFill>
              </a:rPr>
              <a:t>Conclusión</a:t>
            </a:r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4876800" y="3052763"/>
            <a:ext cx="175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MX" sz="1600" b="1"/>
              <a:t>Proceso</a:t>
            </a:r>
          </a:p>
        </p:txBody>
      </p:sp>
      <p:cxnSp>
        <p:nvCxnSpPr>
          <p:cNvPr id="5141" name="AutoShape 21"/>
          <p:cNvCxnSpPr>
            <a:cxnSpLocks noChangeShapeType="1"/>
            <a:endCxn id="5136" idx="2"/>
          </p:cNvCxnSpPr>
          <p:nvPr/>
        </p:nvCxnSpPr>
        <p:spPr bwMode="auto">
          <a:xfrm flipV="1">
            <a:off x="4191000" y="4832351"/>
            <a:ext cx="1181100" cy="709613"/>
          </a:xfrm>
          <a:prstGeom prst="straightConnector1">
            <a:avLst/>
          </a:prstGeom>
          <a:noFill/>
          <a:ln w="57150">
            <a:solidFill>
              <a:srgbClr val="0000FF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42" name="AutoShape 22"/>
          <p:cNvCxnSpPr>
            <a:cxnSpLocks noChangeShapeType="1"/>
          </p:cNvCxnSpPr>
          <p:nvPr/>
        </p:nvCxnSpPr>
        <p:spPr bwMode="auto">
          <a:xfrm flipH="1">
            <a:off x="3657600" y="4537075"/>
            <a:ext cx="914400" cy="236538"/>
          </a:xfrm>
          <a:prstGeom prst="straightConnector1">
            <a:avLst/>
          </a:prstGeom>
          <a:noFill/>
          <a:ln w="57150">
            <a:solidFill>
              <a:srgbClr val="0000FF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43" name="AutoShape 23"/>
          <p:cNvCxnSpPr>
            <a:cxnSpLocks noChangeShapeType="1"/>
            <a:endCxn id="5140" idx="2"/>
          </p:cNvCxnSpPr>
          <p:nvPr/>
        </p:nvCxnSpPr>
        <p:spPr bwMode="auto">
          <a:xfrm flipV="1">
            <a:off x="2895600" y="3389313"/>
            <a:ext cx="2857500" cy="1071562"/>
          </a:xfrm>
          <a:prstGeom prst="straightConnector1">
            <a:avLst/>
          </a:prstGeom>
          <a:noFill/>
          <a:ln w="57150">
            <a:solidFill>
              <a:srgbClr val="0000FF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44" name="AutoShape 24"/>
          <p:cNvCxnSpPr>
            <a:cxnSpLocks noChangeShapeType="1"/>
            <a:stCxn id="5140" idx="1"/>
          </p:cNvCxnSpPr>
          <p:nvPr/>
        </p:nvCxnSpPr>
        <p:spPr bwMode="auto">
          <a:xfrm flipH="1">
            <a:off x="3654426" y="3221038"/>
            <a:ext cx="1222375" cy="165100"/>
          </a:xfrm>
          <a:prstGeom prst="straightConnector1">
            <a:avLst/>
          </a:prstGeom>
          <a:noFill/>
          <a:ln w="57150">
            <a:solidFill>
              <a:srgbClr val="0000FF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45" name="AutoShape 25"/>
          <p:cNvCxnSpPr>
            <a:cxnSpLocks noChangeShapeType="1"/>
          </p:cNvCxnSpPr>
          <p:nvPr/>
        </p:nvCxnSpPr>
        <p:spPr bwMode="auto">
          <a:xfrm flipV="1">
            <a:off x="2894014" y="2070101"/>
            <a:ext cx="1144587" cy="1001713"/>
          </a:xfrm>
          <a:prstGeom prst="straightConnector1">
            <a:avLst/>
          </a:prstGeom>
          <a:noFill/>
          <a:ln w="57150">
            <a:solidFill>
              <a:srgbClr val="0000FF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147" name="Picture 27" descr="Lego-yellow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8" y="4605338"/>
            <a:ext cx="2667000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8" name="Picture 28" descr="Lego-re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38" y="3967163"/>
            <a:ext cx="26797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9" name="Picture 29" descr="Lego-greenL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6" y="3384551"/>
            <a:ext cx="267811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0" name="Picture 30" descr="Lego-gray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63" y="2786063"/>
            <a:ext cx="266065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1" name="Picture 31" descr="Lego-lil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2185988"/>
            <a:ext cx="266065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2" name="Picture 32" descr="Lego-green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1579564"/>
            <a:ext cx="2671763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3" name="Text Box 33"/>
          <p:cNvSpPr txBox="1">
            <a:spLocks noChangeArrowheads="1"/>
          </p:cNvSpPr>
          <p:nvPr/>
        </p:nvSpPr>
        <p:spPr bwMode="auto">
          <a:xfrm>
            <a:off x="7805738" y="5181601"/>
            <a:ext cx="175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MX" sz="2000" b="1"/>
              <a:t>Introducción</a:t>
            </a:r>
          </a:p>
        </p:txBody>
      </p:sp>
      <p:sp>
        <p:nvSpPr>
          <p:cNvPr id="5154" name="Text Box 34"/>
          <p:cNvSpPr txBox="1">
            <a:spLocks noChangeArrowheads="1"/>
          </p:cNvSpPr>
          <p:nvPr/>
        </p:nvSpPr>
        <p:spPr bwMode="auto">
          <a:xfrm>
            <a:off x="7805738" y="4549776"/>
            <a:ext cx="175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MX" sz="2000" b="1">
                <a:solidFill>
                  <a:schemeClr val="bg1"/>
                </a:solidFill>
              </a:rPr>
              <a:t>Tarea</a:t>
            </a:r>
          </a:p>
        </p:txBody>
      </p:sp>
      <p:sp>
        <p:nvSpPr>
          <p:cNvPr id="5155" name="Text Box 35"/>
          <p:cNvSpPr txBox="1">
            <a:spLocks noChangeArrowheads="1"/>
          </p:cNvSpPr>
          <p:nvPr/>
        </p:nvSpPr>
        <p:spPr bwMode="auto">
          <a:xfrm>
            <a:off x="7772400" y="3944939"/>
            <a:ext cx="175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MX" sz="2000" b="1"/>
              <a:t>Recursos</a:t>
            </a:r>
          </a:p>
        </p:txBody>
      </p:sp>
      <p:sp>
        <p:nvSpPr>
          <p:cNvPr id="5156" name="Text Box 36"/>
          <p:cNvSpPr txBox="1">
            <a:spLocks noChangeArrowheads="1"/>
          </p:cNvSpPr>
          <p:nvPr/>
        </p:nvSpPr>
        <p:spPr bwMode="auto">
          <a:xfrm>
            <a:off x="7783513" y="2751139"/>
            <a:ext cx="175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_tradnl" altLang="es-MX" sz="2000" b="1"/>
              <a:t>Evaluación </a:t>
            </a:r>
          </a:p>
        </p:txBody>
      </p:sp>
      <p:sp>
        <p:nvSpPr>
          <p:cNvPr id="5157" name="Text Box 37"/>
          <p:cNvSpPr txBox="1">
            <a:spLocks noChangeArrowheads="1"/>
          </p:cNvSpPr>
          <p:nvPr/>
        </p:nvSpPr>
        <p:spPr bwMode="auto">
          <a:xfrm>
            <a:off x="7718425" y="2173289"/>
            <a:ext cx="175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MX" sz="2000" b="1">
                <a:solidFill>
                  <a:schemeClr val="bg1"/>
                </a:solidFill>
              </a:rPr>
              <a:t>Conclusión</a:t>
            </a:r>
          </a:p>
        </p:txBody>
      </p:sp>
      <p:sp>
        <p:nvSpPr>
          <p:cNvPr id="5158" name="Text Box 38"/>
          <p:cNvSpPr txBox="1">
            <a:spLocks noChangeArrowheads="1"/>
          </p:cNvSpPr>
          <p:nvPr/>
        </p:nvSpPr>
        <p:spPr bwMode="auto">
          <a:xfrm>
            <a:off x="7750175" y="3355976"/>
            <a:ext cx="175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MX" sz="2000" b="1"/>
              <a:t>Proceso</a:t>
            </a:r>
          </a:p>
        </p:txBody>
      </p:sp>
      <p:sp>
        <p:nvSpPr>
          <p:cNvPr id="31" name="30 CuadroTexto"/>
          <p:cNvSpPr txBox="1">
            <a:spLocks noChangeArrowheads="1"/>
          </p:cNvSpPr>
          <p:nvPr/>
        </p:nvSpPr>
        <p:spPr bwMode="auto">
          <a:xfrm>
            <a:off x="6033940" y="230963"/>
            <a:ext cx="48917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MX" altLang="es-MX" sz="2800" b="1" dirty="0"/>
              <a:t>Elementos de la </a:t>
            </a:r>
            <a:r>
              <a:rPr lang="es-MX" altLang="es-MX" sz="2800" b="1" dirty="0" err="1"/>
              <a:t>WebQuest</a:t>
            </a:r>
            <a:r>
              <a:rPr lang="es-MX" altLang="es-MX" sz="2800" b="1" dirty="0"/>
              <a:t> (Dodge &amp; </a:t>
            </a:r>
            <a:r>
              <a:rPr lang="es-MX" altLang="es-MX" sz="2800" b="1" dirty="0" err="1"/>
              <a:t>March</a:t>
            </a:r>
            <a:r>
              <a:rPr lang="es-MX" altLang="es-MX" sz="2800" b="1" dirty="0"/>
              <a:t>)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9389097" y="6350000"/>
            <a:ext cx="2521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Imagen: Roger </a:t>
            </a:r>
            <a:r>
              <a:rPr lang="es-MX" dirty="0" err="1"/>
              <a:t>Pujalt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4969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7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10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9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10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5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5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7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5" grpId="0"/>
      <p:bldP spid="5136" grpId="0"/>
      <p:bldP spid="5137" grpId="0"/>
      <p:bldP spid="5138" grpId="0"/>
      <p:bldP spid="5139" grpId="0"/>
      <p:bldP spid="5140" grpId="0"/>
      <p:bldP spid="5153" grpId="0"/>
      <p:bldP spid="5154" grpId="0"/>
      <p:bldP spid="5155" grpId="0"/>
      <p:bldP spid="5156" grpId="0"/>
      <p:bldP spid="5158" grpId="0"/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1475314" y="131436"/>
            <a:ext cx="4284464" cy="7048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MX" b="1" dirty="0">
                <a:solidFill>
                  <a:schemeClr val="accent1">
                    <a:lumMod val="75000"/>
                  </a:schemeClr>
                </a:solidFill>
              </a:rPr>
              <a:t>Proyectos WEB QUEST</a:t>
            </a:r>
          </a:p>
        </p:txBody>
      </p:sp>
      <p:sp>
        <p:nvSpPr>
          <p:cNvPr id="8" name="11 Marcador de texto"/>
          <p:cNvSpPr>
            <a:spLocks noGrp="1"/>
          </p:cNvSpPr>
          <p:nvPr>
            <p:ph type="body" idx="1"/>
          </p:nvPr>
        </p:nvSpPr>
        <p:spPr>
          <a:xfrm>
            <a:off x="1354762" y="241679"/>
            <a:ext cx="4785811" cy="2482128"/>
          </a:xfrm>
          <a:noFill/>
        </p:spPr>
        <p:txBody>
          <a:bodyPr>
            <a:normAutofit/>
          </a:bodyPr>
          <a:lstStyle/>
          <a:p>
            <a:pPr algn="ctr">
              <a:defRPr/>
            </a:pPr>
            <a:r>
              <a:rPr lang="es-ES" sz="2000" b="1" dirty="0">
                <a:solidFill>
                  <a:schemeClr val="tx1"/>
                </a:solidFill>
              </a:rPr>
              <a:t>¡Todo a su tiempo! Prevención de embarazo en  adolescentes</a:t>
            </a:r>
            <a:endParaRPr lang="es-MX" sz="20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s-ES" sz="1400" u="sng" dirty="0">
                <a:hlinkClick r:id="rId2"/>
              </a:rPr>
              <a:t>http://almapsicolunam.wix.com/todo-a-su</a:t>
            </a:r>
            <a:endParaRPr lang="es-MX" sz="1400" dirty="0"/>
          </a:p>
          <a:p>
            <a:pPr>
              <a:defRPr/>
            </a:pPr>
            <a:endParaRPr lang="es-MX" dirty="0"/>
          </a:p>
        </p:txBody>
      </p:sp>
      <p:pic>
        <p:nvPicPr>
          <p:cNvPr id="10" name="15 Marcador de contenido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314" y="2540000"/>
            <a:ext cx="4519234" cy="2896343"/>
          </a:xfrm>
        </p:spPr>
      </p:pic>
      <p:sp>
        <p:nvSpPr>
          <p:cNvPr id="16389" name="11 Marcador de texto"/>
          <p:cNvSpPr>
            <a:spLocks noGrp="1"/>
          </p:cNvSpPr>
          <p:nvPr>
            <p:ph type="body" sz="quarter" idx="3"/>
          </p:nvPr>
        </p:nvSpPr>
        <p:spPr>
          <a:xfrm>
            <a:off x="6140573" y="662785"/>
            <a:ext cx="5096177" cy="2278193"/>
          </a:xfrm>
          <a:noFill/>
        </p:spPr>
        <p:txBody>
          <a:bodyPr>
            <a:norm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chemeClr val="tx1"/>
                </a:solidFill>
              </a:rPr>
              <a:t>NENE ¿QUÉ VAS A SER CUANDO SEAS GRANDE?</a:t>
            </a:r>
          </a:p>
          <a:p>
            <a:pPr algn="ctr">
              <a:defRPr/>
            </a:pPr>
            <a:r>
              <a:rPr lang="es-MX" sz="1600" dirty="0">
                <a:solidFill>
                  <a:schemeClr val="tx1"/>
                </a:solidFill>
                <a:hlinkClick r:id="rId4"/>
              </a:rPr>
              <a:t>http://racsometisco.wix.com/plandevidaycarrera</a:t>
            </a:r>
            <a:endParaRPr lang="es-MX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s-MX" sz="1600" dirty="0">
              <a:solidFill>
                <a:schemeClr val="tx1"/>
              </a:solidFill>
            </a:endParaRPr>
          </a:p>
          <a:p>
            <a:pPr>
              <a:defRPr/>
            </a:pPr>
            <a:endParaRPr lang="es-MX" dirty="0"/>
          </a:p>
        </p:txBody>
      </p:sp>
      <p:pic>
        <p:nvPicPr>
          <p:cNvPr id="9" name="Marcador de contenido 4"/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6384405" y="2321087"/>
            <a:ext cx="4608513" cy="333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63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135189" y="260351"/>
            <a:ext cx="8061325" cy="10080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s-MX" altLang="es-MX" sz="2400" dirty="0">
                <a:solidFill>
                  <a:srgbClr val="0070C0"/>
                </a:solidFill>
                <a:latin typeface="Franklin Gothic Demi" panose="020B0703020102020204" pitchFamily="34" charset="0"/>
              </a:rPr>
              <a:t>Ejemplo de estrategias de enseñanza y evaluación auténtica en medicina y salud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95546" y="1112363"/>
            <a:ext cx="10199802" cy="3253262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s-MX" altLang="es-MX" sz="2400" b="1" dirty="0">
                <a:solidFill>
                  <a:srgbClr val="000000"/>
                </a:solidFill>
              </a:rPr>
              <a:t>Observación y supervisión directa/video in situ de casos reales</a:t>
            </a:r>
          </a:p>
          <a:p>
            <a:pPr eaLnBrk="1" hangingPunct="1"/>
            <a:r>
              <a:rPr lang="es-MX" altLang="es-MX" sz="2400" b="1" dirty="0">
                <a:solidFill>
                  <a:srgbClr val="000000"/>
                </a:solidFill>
              </a:rPr>
              <a:t>Simulación clínica con pacientes estandarizados</a:t>
            </a:r>
          </a:p>
          <a:p>
            <a:pPr eaLnBrk="1" hangingPunct="1"/>
            <a:r>
              <a:rPr lang="es-MX" altLang="es-MX" sz="2400" b="1" dirty="0">
                <a:solidFill>
                  <a:srgbClr val="000000"/>
                </a:solidFill>
              </a:rPr>
              <a:t>Estaciones ECOE (simulación situada)</a:t>
            </a:r>
          </a:p>
          <a:p>
            <a:pPr eaLnBrk="1" hangingPunct="1"/>
            <a:r>
              <a:rPr lang="es-MX" altLang="es-MX" sz="2400" b="1" dirty="0">
                <a:solidFill>
                  <a:srgbClr val="000000"/>
                </a:solidFill>
              </a:rPr>
              <a:t>Portafolio de evidencias por competencias</a:t>
            </a:r>
          </a:p>
          <a:p>
            <a:pPr eaLnBrk="1" hangingPunct="1"/>
            <a:r>
              <a:rPr lang="es-MX" altLang="es-MX" sz="2400" b="1" dirty="0">
                <a:solidFill>
                  <a:srgbClr val="000000"/>
                </a:solidFill>
              </a:rPr>
              <a:t>Rúbricas (experto-novato)</a:t>
            </a:r>
          </a:p>
          <a:p>
            <a:pPr eaLnBrk="1" hangingPunct="1"/>
            <a:r>
              <a:rPr lang="es-ES" altLang="es-MX" sz="2400" b="1" dirty="0">
                <a:solidFill>
                  <a:srgbClr val="000000"/>
                </a:solidFill>
              </a:rPr>
              <a:t>Medicina narrativa e incidentes críticos</a:t>
            </a:r>
            <a:endParaRPr lang="es-MX" altLang="es-MX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es-MX" altLang="es-MX" sz="2400" b="1" dirty="0">
                <a:solidFill>
                  <a:srgbClr val="000000"/>
                </a:solidFill>
              </a:rPr>
              <a:t>Autoevaluación</a:t>
            </a:r>
            <a:r>
              <a:rPr lang="es-MX" altLang="es-MX" sz="3200" b="1" dirty="0">
                <a:solidFill>
                  <a:srgbClr val="000000"/>
                </a:solidFill>
              </a:rPr>
              <a:t> </a:t>
            </a:r>
            <a:r>
              <a:rPr lang="es-MX" altLang="es-MX" sz="2400" b="1" dirty="0">
                <a:solidFill>
                  <a:srgbClr val="000000"/>
                </a:solidFill>
              </a:rPr>
              <a:t>y coevaluación</a:t>
            </a:r>
            <a:endParaRPr lang="es-MX" altLang="es-MX" sz="3200" b="1" dirty="0">
              <a:solidFill>
                <a:srgbClr val="000000"/>
              </a:solidFill>
            </a:endParaRPr>
          </a:p>
        </p:txBody>
      </p:sp>
      <p:pic>
        <p:nvPicPr>
          <p:cNvPr id="1434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1" y="4508501"/>
            <a:ext cx="2879725" cy="2143125"/>
          </a:xfrm>
        </p:spPr>
      </p:pic>
      <p:sp>
        <p:nvSpPr>
          <p:cNvPr id="14341" name="AutoShape 5"/>
          <p:cNvSpPr>
            <a:spLocks noChangeArrowheads="1"/>
          </p:cNvSpPr>
          <p:nvPr/>
        </p:nvSpPr>
        <p:spPr bwMode="auto">
          <a:xfrm>
            <a:off x="7464426" y="4437064"/>
            <a:ext cx="2879725" cy="1368425"/>
          </a:xfrm>
          <a:prstGeom prst="wedgeRoundRectCallout">
            <a:avLst>
              <a:gd name="adj1" fmla="val -69255"/>
              <a:gd name="adj2" fmla="val -23565"/>
              <a:gd name="adj3" fmla="val 16667"/>
            </a:avLst>
          </a:prstGeom>
          <a:solidFill>
            <a:srgbClr val="99FFCC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MX" altLang="es-MX" b="1">
                <a:solidFill>
                  <a:srgbClr val="000000"/>
                </a:solidFill>
              </a:rPr>
              <a:t>Historia clínica, examen físico, diagnóstico y plan de tratamiento</a:t>
            </a:r>
            <a:endParaRPr lang="es-ES" altLang="es-MX" b="1">
              <a:solidFill>
                <a:srgbClr val="000000"/>
              </a:solidFill>
            </a:endParaRPr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auto">
          <a:xfrm>
            <a:off x="1812532" y="4437064"/>
            <a:ext cx="2592388" cy="2305050"/>
          </a:xfrm>
          <a:prstGeom prst="cloudCallout">
            <a:avLst>
              <a:gd name="adj1" fmla="val 72625"/>
              <a:gd name="adj2" fmla="val -32218"/>
            </a:avLst>
          </a:prstGeom>
          <a:solidFill>
            <a:srgbClr val="FFFF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MX" altLang="es-MX" b="1" dirty="0"/>
              <a:t>Presentación oral del caso, ensayos, análisis de literatura</a:t>
            </a:r>
            <a:endParaRPr lang="es-ES" altLang="es-MX" b="1" dirty="0"/>
          </a:p>
        </p:txBody>
      </p:sp>
    </p:spTree>
    <p:extLst>
      <p:ext uri="{BB962C8B-B14F-4D97-AF65-F5344CB8AC3E}">
        <p14:creationId xmlns:p14="http://schemas.microsoft.com/office/powerpoint/2010/main" val="669389074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0070C0"/>
                </a:solidFill>
              </a:rPr>
              <a:t>Para compartir…</a:t>
            </a:r>
            <a:endParaRPr lang="es-MX" dirty="0">
              <a:solidFill>
                <a:srgbClr val="0070C0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760" y="1107439"/>
            <a:ext cx="4518896" cy="370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78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enlace para descargar el libro: </a:t>
            </a:r>
            <a:r>
              <a:rPr lang="es-ES" u="sng" dirty="0">
                <a:hlinkClick r:id="rId2"/>
              </a:rPr>
              <a:t>http://www.cepal.org/es/publicaciones/31842-juventud-inclusion-social-iberoamerica</a:t>
            </a:r>
            <a:endParaRPr lang="es-MX" dirty="0"/>
          </a:p>
        </p:txBody>
      </p:sp>
      <p:pic>
        <p:nvPicPr>
          <p:cNvPr id="4" name="Imagen 3"/>
          <p:cNvPicPr/>
          <p:nvPr/>
        </p:nvPicPr>
        <p:blipFill rotWithShape="1">
          <a:blip r:embed="rId3"/>
          <a:srcRect l="6507" t="9656" r="35755" b="23557"/>
          <a:stretch/>
        </p:blipFill>
        <p:spPr bwMode="auto">
          <a:xfrm>
            <a:off x="1904214" y="339365"/>
            <a:ext cx="8672659" cy="41855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Explosión 2 4"/>
          <p:cNvSpPr/>
          <p:nvPr/>
        </p:nvSpPr>
        <p:spPr>
          <a:xfrm>
            <a:off x="113123" y="1828800"/>
            <a:ext cx="3271100" cy="156485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NOVEDAD</a:t>
            </a:r>
          </a:p>
        </p:txBody>
      </p:sp>
    </p:spTree>
    <p:extLst>
      <p:ext uri="{BB962C8B-B14F-4D97-AF65-F5344CB8AC3E}">
        <p14:creationId xmlns:p14="http://schemas.microsoft.com/office/powerpoint/2010/main" val="8127099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1832866" y="892006"/>
            <a:ext cx="9584371" cy="799741"/>
          </a:xfrm>
        </p:spPr>
        <p:txBody>
          <a:bodyPr/>
          <a:lstStyle/>
          <a:p>
            <a:r>
              <a:rPr lang="es-MX" b="1" dirty="0">
                <a:solidFill>
                  <a:srgbClr val="0070C0"/>
                </a:solidFill>
              </a:rPr>
              <a:t>Para compartir: Revista Digital GIDDET</a:t>
            </a:r>
          </a:p>
        </p:txBody>
      </p:sp>
      <p:sp>
        <p:nvSpPr>
          <p:cNvPr id="8" name="7 Marcador de texto"/>
          <p:cNvSpPr>
            <a:spLocks noGrp="1"/>
          </p:cNvSpPr>
          <p:nvPr>
            <p:ph type="body" idx="1"/>
          </p:nvPr>
        </p:nvSpPr>
        <p:spPr>
          <a:xfrm>
            <a:off x="4421172" y="1470581"/>
            <a:ext cx="6614759" cy="4524866"/>
          </a:xfrm>
        </p:spPr>
        <p:txBody>
          <a:bodyPr>
            <a:normAutofit fontScale="55000" lnSpcReduction="20000"/>
          </a:bodyPr>
          <a:lstStyle/>
          <a:p>
            <a:endParaRPr lang="es-MX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3300" dirty="0">
                <a:latin typeface="Arial" panose="020B0604020202020204" pitchFamily="34" charset="0"/>
                <a:cs typeface="Arial" panose="020B0604020202020204" pitchFamily="34" charset="0"/>
              </a:rPr>
              <a:t>Para navegar la revista</a:t>
            </a:r>
          </a:p>
          <a:p>
            <a:endParaRPr lang="es-MX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3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 1. El currículo a través de sus autores</a:t>
            </a:r>
            <a:endParaRPr lang="es-MX" sz="3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33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http://pub.lucidpress.com/91d019ad-2f30-4388-b75e-0b6aae5d6b13/</a:t>
            </a:r>
            <a:endParaRPr lang="es-MX" sz="33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33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3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 2. Enfoques centrados en el aprendiz</a:t>
            </a:r>
          </a:p>
          <a:p>
            <a:r>
              <a:rPr lang="es-ES" sz="33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http://pub.lucidpress.com/enfoquecentradoaprendizgiddet2/</a:t>
            </a:r>
            <a:endParaRPr lang="es-ES" sz="33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3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 3. Ciudadanía digital y cómic pedagógico</a:t>
            </a:r>
          </a:p>
          <a:p>
            <a:r>
              <a:rPr lang="es-MX" sz="3300" u="sng" dirty="0">
                <a:latin typeface="Arial" panose="020B0604020202020204" pitchFamily="34" charset="0"/>
                <a:cs typeface="Arial" panose="020B0604020202020204" pitchFamily="34" charset="0"/>
                <a:hlinkClick r:id="rId4" tooltip="http://pub.lucidpress.com/6809641b-53f9-4afe-aa47-e75855c036b9/&#10;Ctrl+Click or tap to follow the link"/>
              </a:rPr>
              <a:t>http://pub.lucidpress.com/6809641b-53f9-4afe-aa47-e75855c036b9/</a:t>
            </a:r>
            <a:endParaRPr lang="es-MX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3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10 Marcador de contenido"/>
          <p:cNvPicPr>
            <a:picLocks noGrp="1"/>
          </p:cNvPicPr>
          <p:nvPr>
            <p:ph sz="half" idx="2"/>
          </p:nvPr>
        </p:nvPicPr>
        <p:blipFill>
          <a:blip r:embed="rId5"/>
          <a:srcRect l="32581" t="12387" r="31862" b="4230"/>
          <a:stretch>
            <a:fillRect/>
          </a:stretch>
        </p:blipFill>
        <p:spPr bwMode="auto">
          <a:xfrm>
            <a:off x="1077417" y="1691747"/>
            <a:ext cx="3029508" cy="399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93877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216058" y="729106"/>
            <a:ext cx="9323109" cy="609502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0070C0"/>
                </a:solidFill>
              </a:rPr>
              <a:t>Programas y recursos para diseño educativo:</a:t>
            </a:r>
            <a:endParaRPr lang="es-MX" b="1" dirty="0">
              <a:solidFill>
                <a:srgbClr val="0070C0"/>
              </a:solidFill>
            </a:endParaRPr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>
          <a:xfrm>
            <a:off x="1498862" y="1442301"/>
            <a:ext cx="10209230" cy="4561335"/>
          </a:xfrm>
        </p:spPr>
        <p:txBody>
          <a:bodyPr>
            <a:normAutofit fontScale="77500" lnSpcReduction="20000"/>
          </a:bodyPr>
          <a:lstStyle/>
          <a:p>
            <a:r>
              <a:rPr lang="es-ES" dirty="0"/>
              <a:t>WIX Sitio web para el diseño de páginas HTML </a:t>
            </a:r>
            <a:r>
              <a:rPr lang="en-US" u="sng" dirty="0">
                <a:hlinkClick r:id="rId2"/>
              </a:rPr>
              <a:t>http://es.wix.com/</a:t>
            </a:r>
            <a:endParaRPr lang="es-ES" dirty="0"/>
          </a:p>
          <a:p>
            <a:pPr lvl="0"/>
            <a:r>
              <a:rPr lang="es-ES" dirty="0"/>
              <a:t>PIXTON sitio para elaborar cómic pedagógico </a:t>
            </a:r>
            <a:r>
              <a:rPr lang="es-ES" u="sng" dirty="0">
                <a:hlinkClick r:id="rId3"/>
              </a:rPr>
              <a:t>http://www.pixton.com/es/</a:t>
            </a:r>
            <a:endParaRPr lang="es-ES" dirty="0"/>
          </a:p>
          <a:p>
            <a:r>
              <a:rPr lang="es-ES" dirty="0"/>
              <a:t>ESASELLY sitio para elaborar infografías </a:t>
            </a:r>
            <a:r>
              <a:rPr lang="es-CO" u="sng" dirty="0">
                <a:hlinkClick r:id="rId4"/>
              </a:rPr>
              <a:t>http://www.easel.ly/</a:t>
            </a:r>
            <a:r>
              <a:rPr lang="es-CO" u="sng" dirty="0"/>
              <a:t>  </a:t>
            </a:r>
          </a:p>
          <a:p>
            <a:r>
              <a:rPr lang="es-CO" dirty="0"/>
              <a:t>GENIALLY, herramienta para materiales audiovisuales interactivos </a:t>
            </a:r>
            <a:r>
              <a:rPr lang="es-MX" u="sng" dirty="0">
                <a:hlinkClick r:id="rId5"/>
              </a:rPr>
              <a:t>http://www.genial.ly/</a:t>
            </a:r>
            <a:endParaRPr lang="es-ES" dirty="0"/>
          </a:p>
          <a:p>
            <a:r>
              <a:rPr lang="es-ES" dirty="0"/>
              <a:t>LUCID PRESS sitio para elaborar revistas digitales con hipertexto, imagen y multimedia </a:t>
            </a:r>
            <a:r>
              <a:rPr lang="es-MX" dirty="0">
                <a:hlinkClick r:id="rId6"/>
              </a:rPr>
              <a:t>http://pub.lucidpress.com/</a:t>
            </a:r>
            <a:endParaRPr lang="es-ES" dirty="0"/>
          </a:p>
          <a:p>
            <a:r>
              <a:rPr lang="es-ES" dirty="0"/>
              <a:t>ISSUU sitio para elaborar textos digitales multimedia </a:t>
            </a:r>
            <a:r>
              <a:rPr lang="es-CO" u="sng" dirty="0">
                <a:hlinkClick r:id="rId7"/>
              </a:rPr>
              <a:t>https://issuu.com/</a:t>
            </a:r>
            <a:endParaRPr lang="es-CO" u="sng" dirty="0"/>
          </a:p>
          <a:p>
            <a:r>
              <a:rPr lang="es-CO" dirty="0"/>
              <a:t>EDUCAPLAY, actividades educativas multimedia </a:t>
            </a:r>
            <a:r>
              <a:rPr lang="es-CO" dirty="0">
                <a:hlinkClick r:id="rId8"/>
              </a:rPr>
              <a:t>http://www.educaplay.com/</a:t>
            </a:r>
            <a:endParaRPr lang="es-CO" dirty="0"/>
          </a:p>
          <a:p>
            <a:r>
              <a:rPr lang="es-CO" dirty="0"/>
              <a:t>INSPIRATION programa para elaborar mapas conceptuales y organizadores gráficos  </a:t>
            </a:r>
            <a:r>
              <a:rPr lang="es-CO" u="sng" dirty="0">
                <a:hlinkClick r:id="rId9"/>
              </a:rPr>
              <a:t>http://www.inspiration.com/home.cfm</a:t>
            </a:r>
            <a:endParaRPr lang="es-ES" dirty="0"/>
          </a:p>
          <a:p>
            <a:r>
              <a:rPr lang="es-ES" dirty="0"/>
              <a:t>EDUTEKA sitio con recursos educativos, módulos pedagógicos, artículos, entrevistas, etc. dirigido a docentes y educadores </a:t>
            </a:r>
            <a:r>
              <a:rPr lang="es-MX" dirty="0">
                <a:hlinkClick r:id="rId10"/>
              </a:rPr>
              <a:t>http://www.eduteka.org/</a:t>
            </a:r>
            <a:endParaRPr lang="es-ES" dirty="0"/>
          </a:p>
          <a:p>
            <a:r>
              <a:rPr lang="es-ES" dirty="0"/>
              <a:t>YOUTUBE sitio para buscar videos educativos o publicarlos </a:t>
            </a:r>
            <a:r>
              <a:rPr lang="es-CO" dirty="0">
                <a:hlinkClick r:id="rId11"/>
              </a:rPr>
              <a:t>http://www.youtube.com/</a:t>
            </a:r>
            <a:endParaRPr lang="es-CO" dirty="0"/>
          </a:p>
          <a:p>
            <a:endParaRPr lang="es-ES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987042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8871" y="573567"/>
            <a:ext cx="9347200" cy="3827106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s-ES" dirty="0"/>
            </a:br>
            <a:br>
              <a:rPr lang="es-ES" dirty="0"/>
            </a:br>
            <a:r>
              <a:rPr lang="es-ES" sz="6700" b="1" dirty="0">
                <a:solidFill>
                  <a:srgbClr val="C00000"/>
                </a:solidFill>
              </a:rPr>
              <a:t>Gracias por su atención</a:t>
            </a:r>
            <a:br>
              <a:rPr lang="es-ES" sz="6700" b="1" dirty="0">
                <a:solidFill>
                  <a:srgbClr val="C00000"/>
                </a:solidFill>
              </a:rPr>
            </a:br>
            <a:r>
              <a:rPr lang="es-ES" sz="4400" cap="none" dirty="0">
                <a:hlinkClick r:id="rId2"/>
              </a:rPr>
              <a:t>fdba@unam.mx</a:t>
            </a:r>
            <a:br>
              <a:rPr lang="es-ES" dirty="0"/>
            </a:br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sp>
        <p:nvSpPr>
          <p:cNvPr id="23555" name="CuadroTexto 2"/>
          <p:cNvSpPr txBox="1">
            <a:spLocks noChangeArrowheads="1"/>
          </p:cNvSpPr>
          <p:nvPr/>
        </p:nvSpPr>
        <p:spPr bwMode="auto">
          <a:xfrm>
            <a:off x="1968501" y="3933826"/>
            <a:ext cx="9599084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es-MX" altLang="en-US" sz="3600"/>
          </a:p>
        </p:txBody>
      </p:sp>
      <p:sp>
        <p:nvSpPr>
          <p:cNvPr id="23556" name="CuadroTexto 3"/>
          <p:cNvSpPr txBox="1">
            <a:spLocks noChangeArrowheads="1"/>
          </p:cNvSpPr>
          <p:nvPr/>
        </p:nvSpPr>
        <p:spPr bwMode="auto">
          <a:xfrm>
            <a:off x="4751480" y="3258154"/>
            <a:ext cx="35461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n-US" sz="2400" dirty="0"/>
              <a:t>Sitio del Grupo GIDDET</a:t>
            </a:r>
          </a:p>
        </p:txBody>
      </p:sp>
      <p:sp>
        <p:nvSpPr>
          <p:cNvPr id="23557" name="4 Rectángulo"/>
          <p:cNvSpPr>
            <a:spLocks noChangeArrowheads="1"/>
          </p:cNvSpPr>
          <p:nvPr/>
        </p:nvSpPr>
        <p:spPr bwMode="auto">
          <a:xfrm>
            <a:off x="3214123" y="4023601"/>
            <a:ext cx="675697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altLang="en-US" sz="2800" b="1" u="sng" dirty="0">
                <a:hlinkClick r:id="rId3"/>
              </a:rPr>
              <a:t>http://giddet.psicol.unam.mx</a:t>
            </a:r>
            <a:endParaRPr lang="es-MX" altLang="en-US" sz="2800" b="1" u="sng" dirty="0"/>
          </a:p>
          <a:p>
            <a:endParaRPr lang="es-MX" altLang="en-US" sz="2800" b="1" u="sng" dirty="0">
              <a:hlinkClick r:id="rId4"/>
            </a:endParaRPr>
          </a:p>
          <a:p>
            <a:pPr eaLnBrk="1" hangingPunct="1"/>
            <a:r>
              <a:rPr lang="es-MX" altLang="en-US" sz="2800" b="1" u="sng" dirty="0">
                <a:hlinkClick r:id="rId4"/>
              </a:rPr>
              <a:t>http://giddet.psicol.unam.mx/giddet/</a:t>
            </a:r>
            <a:endParaRPr lang="es-MX" altLang="en-US" sz="2800" b="1" u="sng" dirty="0"/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955857552"/>
              </p:ext>
            </p:extLst>
          </p:nvPr>
        </p:nvGraphicFramePr>
        <p:xfrm>
          <a:off x="2031999" y="719666"/>
          <a:ext cx="977036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857837" y="3528581"/>
            <a:ext cx="4006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C00000"/>
                </a:solidFill>
              </a:rPr>
              <a:t>I. CONOCER, COMPRENDER, ASIMILAR Y APLICAR</a:t>
            </a:r>
            <a:endParaRPr lang="es-MX" sz="2400" b="1" dirty="0">
              <a:solidFill>
                <a:srgbClr val="C0000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669408" y="1110676"/>
            <a:ext cx="4326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C00000"/>
                </a:solidFill>
              </a:rPr>
              <a:t>II. ANALIZAR, VALORAR, SINTENTIZAR, TRANSFORMAR E INVENTAR </a:t>
            </a:r>
            <a:endParaRPr lang="es-MX" sz="2400" b="1" dirty="0">
              <a:solidFill>
                <a:srgbClr val="C00000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58218" y="411811"/>
            <a:ext cx="32239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solidFill>
                  <a:srgbClr val="0070C0"/>
                </a:solidFill>
              </a:rPr>
              <a:t>JERARQUÍA DEL APRENDIZAJE</a:t>
            </a:r>
            <a:endParaRPr lang="es-MX" sz="3600" b="1" dirty="0">
              <a:solidFill>
                <a:srgbClr val="0070C0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36972" y="4971956"/>
            <a:ext cx="197522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Web 1.0</a:t>
            </a:r>
          </a:p>
        </p:txBody>
      </p:sp>
      <p:sp>
        <p:nvSpPr>
          <p:cNvPr id="7" name="Rectángulo 6"/>
          <p:cNvSpPr/>
          <p:nvPr/>
        </p:nvSpPr>
        <p:spPr>
          <a:xfrm>
            <a:off x="9950188" y="242573"/>
            <a:ext cx="19752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Web 2.0</a:t>
            </a:r>
          </a:p>
        </p:txBody>
      </p:sp>
    </p:spTree>
    <p:extLst>
      <p:ext uri="{BB962C8B-B14F-4D97-AF65-F5344CB8AC3E}">
        <p14:creationId xmlns:p14="http://schemas.microsoft.com/office/powerpoint/2010/main" val="35889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927" y="952578"/>
            <a:ext cx="4003377" cy="1771768"/>
          </a:xfrm>
        </p:spPr>
        <p:txBody>
          <a:bodyPr>
            <a:normAutofit/>
          </a:bodyPr>
          <a:lstStyle/>
          <a:p>
            <a:pPr algn="ctr"/>
            <a:r>
              <a:rPr lang="es-ES" b="1" dirty="0">
                <a:solidFill>
                  <a:srgbClr val="0070C0"/>
                </a:solidFill>
              </a:rPr>
              <a:t>LOS PROSUMIDORES CREAN SU CANAL EN YOUTUBE</a:t>
            </a:r>
            <a:br>
              <a:rPr lang="es-ES" b="1" dirty="0">
                <a:solidFill>
                  <a:srgbClr val="0070C0"/>
                </a:solidFill>
              </a:rPr>
            </a:br>
            <a:endParaRPr lang="es-MX" dirty="0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5105" y="1376313"/>
            <a:ext cx="6344255" cy="4185501"/>
          </a:xfrm>
          <a:prstGeom prst="rect">
            <a:avLst/>
          </a:prstGeom>
        </p:spPr>
      </p:pic>
      <p:sp>
        <p:nvSpPr>
          <p:cNvPr id="8" name="Marcador de texto 7"/>
          <p:cNvSpPr>
            <a:spLocks noGrp="1"/>
          </p:cNvSpPr>
          <p:nvPr>
            <p:ph type="body" sz="half" idx="2"/>
          </p:nvPr>
        </p:nvSpPr>
        <p:spPr>
          <a:xfrm>
            <a:off x="395927" y="2837469"/>
            <a:ext cx="4003378" cy="2616204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sz="2000" b="1" dirty="0">
                <a:solidFill>
                  <a:srgbClr val="0070C0"/>
                </a:solidFill>
              </a:rPr>
              <a:t>Alain Massieu </a:t>
            </a:r>
            <a:r>
              <a:rPr lang="es-ES" sz="2000" b="1" dirty="0" err="1">
                <a:solidFill>
                  <a:srgbClr val="0070C0"/>
                </a:solidFill>
              </a:rPr>
              <a:t>Paulin</a:t>
            </a:r>
            <a:r>
              <a:rPr lang="es-ES" sz="20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s-MX" sz="2000" b="1" dirty="0"/>
              <a:t>Médico y entusiasta de la producción audiovisual</a:t>
            </a:r>
          </a:p>
          <a:p>
            <a:pPr algn="ctr"/>
            <a:r>
              <a:rPr lang="es-ES" dirty="0"/>
              <a:t>Medicina, Música, Videojuegos, Tutoriales y mucho más…..</a:t>
            </a:r>
          </a:p>
          <a:p>
            <a:r>
              <a:rPr lang="es-MX" dirty="0">
                <a:hlinkClick r:id="rId3"/>
              </a:rPr>
              <a:t>https://www.youtube.com/channel/UCKqqgI9l4MP6GIXAlFzKpbQ</a:t>
            </a:r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97999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36331" y="829560"/>
            <a:ext cx="7560296" cy="5222448"/>
          </a:xfrm>
        </p:spPr>
        <p:txBody>
          <a:bodyPr>
            <a:normAutofit/>
          </a:bodyPr>
          <a:lstStyle/>
          <a:p>
            <a:r>
              <a:rPr lang="es-ES" b="1" dirty="0"/>
              <a:t>Redes sociales: tecnologías informativas más usadas, Facebook, Twitter, Snapchat, Instagram, Tumblr y </a:t>
            </a:r>
            <a:r>
              <a:rPr lang="es-ES" b="1" dirty="0" err="1"/>
              <a:t>Youtube</a:t>
            </a:r>
            <a:r>
              <a:rPr lang="es-ES" b="1" dirty="0"/>
              <a:t> </a:t>
            </a:r>
            <a:r>
              <a:rPr lang="es-ES" sz="1200" b="1" dirty="0"/>
              <a:t>(GWI Social, 2015).</a:t>
            </a:r>
            <a:r>
              <a:rPr lang="es-MX" sz="1200" b="1" dirty="0"/>
              <a:t> </a:t>
            </a:r>
            <a:endParaRPr lang="es-MX" b="1" dirty="0"/>
          </a:p>
          <a:p>
            <a:r>
              <a:rPr lang="es-ES" b="1" dirty="0"/>
              <a:t>Perfil del internauta mexicano: rango de edad entre los 13 y 24 años, con fines de comunicación, recreación y aprendizaje informal y formal </a:t>
            </a:r>
            <a:r>
              <a:rPr lang="es-ES" sz="1200" b="1" dirty="0"/>
              <a:t>(AMIPCI, 2015).</a:t>
            </a:r>
          </a:p>
          <a:p>
            <a:r>
              <a:rPr lang="es-ES" b="1" dirty="0"/>
              <a:t>El promedio de conexión a Internet por día en México es de 6 horas 11 minutos </a:t>
            </a:r>
            <a:r>
              <a:rPr lang="es-ES" sz="1200" b="1" dirty="0"/>
              <a:t>(AMIPCI, 2015).</a:t>
            </a:r>
          </a:p>
          <a:p>
            <a:r>
              <a:rPr lang="es-ES" b="1" dirty="0"/>
              <a:t>El tiempo de visualización en YouTube ha aumentado un 60% de un año a otro. En el mundo: al día se ven cuatro mil millones de videos (100 millones desde celulares), cada minuto se suben más de 48 horas de video </a:t>
            </a:r>
            <a:r>
              <a:rPr lang="es-ES" sz="1300" b="1" dirty="0"/>
              <a:t>(La Redacción Proceso,12 de febrero de 2012). </a:t>
            </a:r>
            <a:endParaRPr lang="es-ES" b="1" dirty="0"/>
          </a:p>
        </p:txBody>
      </p:sp>
      <p:sp>
        <p:nvSpPr>
          <p:cNvPr id="5" name="Rectángulo 4"/>
          <p:cNvSpPr/>
          <p:nvPr/>
        </p:nvSpPr>
        <p:spPr>
          <a:xfrm>
            <a:off x="1171948" y="829560"/>
            <a:ext cx="298511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Perfil </a:t>
            </a:r>
          </a:p>
          <a:p>
            <a:pPr algn="ctr"/>
            <a:r>
              <a:rPr lang="es-ES" sz="4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prosumidor</a:t>
            </a:r>
            <a:endParaRPr lang="es-ES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6" name="Picture 8" descr="C:\Users\Frida\Pictures\Pictures\enseñanza, alumnos\imag TIC\da vinci arro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91" y="2152999"/>
            <a:ext cx="3601040" cy="3120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1816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rgbClr val="0070C0"/>
                </a:solidFill>
              </a:rPr>
              <a:t>Una nueva concepción del sujeto del aprendizaje</a:t>
            </a:r>
            <a:endParaRPr lang="es-MX" b="1" dirty="0">
              <a:solidFill>
                <a:srgbClr val="0070C0"/>
              </a:solidFill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496267" y="2324923"/>
            <a:ext cx="10938446" cy="4038170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s-MX" sz="2400" b="1" dirty="0"/>
              <a:t>Se denomina </a:t>
            </a:r>
            <a:r>
              <a:rPr lang="es-MX" sz="2400" b="1" dirty="0">
                <a:solidFill>
                  <a:srgbClr val="C00000"/>
                </a:solidFill>
              </a:rPr>
              <a:t>aprendiente</a:t>
            </a:r>
            <a:r>
              <a:rPr lang="es-MX" sz="2400" b="1" dirty="0"/>
              <a:t> al individuo en proceso de aprendizaje permanente, independiente, colectivo y autónomo. </a:t>
            </a:r>
          </a:p>
          <a:p>
            <a:pPr marL="0" indent="0" algn="just">
              <a:buNone/>
            </a:pPr>
            <a:r>
              <a:rPr lang="es-MX" sz="2400" b="1" dirty="0"/>
              <a:t>El término </a:t>
            </a:r>
            <a:r>
              <a:rPr lang="es-MX" sz="2400" b="1" dirty="0">
                <a:hlinkClick r:id="rId2" tooltip="Alumno"/>
              </a:rPr>
              <a:t>alumno</a:t>
            </a:r>
            <a:r>
              <a:rPr lang="es-MX" sz="2400" b="1" dirty="0"/>
              <a:t> cae en desuso debido a la condición </a:t>
            </a:r>
            <a:r>
              <a:rPr lang="es-MX" sz="2400" b="1" u="sng" dirty="0">
                <a:hlinkClick r:id="rId3" tooltip="Pasivo"/>
              </a:rPr>
              <a:t>pasiva</a:t>
            </a:r>
            <a:r>
              <a:rPr lang="es-MX" sz="2400" b="1" u="sng" dirty="0"/>
              <a:t> </a:t>
            </a:r>
            <a:r>
              <a:rPr lang="es-MX" sz="2400" b="1" dirty="0"/>
              <a:t>del sujeto. El aprendiente es el aprendiz que en forma activa asume la responsabilidad de su aprendizaje gracias a la guía y apoyo de su profesor o de alguno de sus pares o bien, en el caso del aprendizaje de </a:t>
            </a:r>
            <a:r>
              <a:rPr lang="es-MX" sz="2400" b="1" dirty="0">
                <a:hlinkClick r:id="rId4" tooltip="Idioma"/>
              </a:rPr>
              <a:t>idiomas</a:t>
            </a:r>
            <a:r>
              <a:rPr lang="es-MX" sz="2400" b="1" dirty="0"/>
              <a:t> por </a:t>
            </a:r>
            <a:r>
              <a:rPr lang="es-MX" sz="2400" b="1" dirty="0">
                <a:hlinkClick r:id="rId5" tooltip="Inmersión lingüística"/>
              </a:rPr>
              <a:t>inmersión lingüística</a:t>
            </a:r>
            <a:r>
              <a:rPr lang="es-MX" sz="2400" b="1" dirty="0"/>
              <a:t>. </a:t>
            </a:r>
          </a:p>
          <a:p>
            <a:pPr marL="0" indent="0" algn="just">
              <a:buNone/>
            </a:pPr>
            <a:r>
              <a:rPr lang="es-MX" sz="2400" b="1" dirty="0"/>
              <a:t>Una </a:t>
            </a:r>
            <a:r>
              <a:rPr lang="es-MX" sz="2400" b="1" dirty="0">
                <a:solidFill>
                  <a:srgbClr val="C00000"/>
                </a:solidFill>
              </a:rPr>
              <a:t>comunidad que aprende </a:t>
            </a:r>
            <a:r>
              <a:rPr lang="es-MX" sz="2400" b="1" dirty="0"/>
              <a:t>en forma colaborativa, autónoma, responsable, permanente e independiente es una comunidad de aprendientes.</a:t>
            </a:r>
          </a:p>
          <a:p>
            <a:endParaRPr lang="es-MX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267" y="800170"/>
            <a:ext cx="1417374" cy="145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25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yPL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70663" y="606969"/>
            <a:ext cx="7660356" cy="5702391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502314" y="1404999"/>
            <a:ext cx="302037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solidFill>
                  <a:srgbClr val="0070C0"/>
                </a:solidFill>
              </a:rPr>
              <a:t>PLE = PERSONAL </a:t>
            </a:r>
          </a:p>
          <a:p>
            <a:r>
              <a:rPr lang="es-MX" sz="2800" b="1" dirty="0">
                <a:solidFill>
                  <a:srgbClr val="0070C0"/>
                </a:solidFill>
              </a:rPr>
              <a:t>LEARNING</a:t>
            </a:r>
          </a:p>
          <a:p>
            <a:r>
              <a:rPr lang="es-ES" sz="2800" b="1" dirty="0">
                <a:solidFill>
                  <a:srgbClr val="0070C0"/>
                </a:solidFill>
              </a:rPr>
              <a:t>ENVIRONMENT</a:t>
            </a:r>
            <a:endParaRPr lang="es-MX" sz="2800" b="1" dirty="0">
              <a:solidFill>
                <a:srgbClr val="0070C0"/>
              </a:solidFill>
            </a:endParaRPr>
          </a:p>
          <a:p>
            <a:r>
              <a:rPr lang="es-MX" sz="2800" b="1" dirty="0"/>
              <a:t>ambiente del </a:t>
            </a:r>
          </a:p>
          <a:p>
            <a:r>
              <a:rPr lang="es-MX" sz="2800" b="1" dirty="0"/>
              <a:t>aprendiz virtual</a:t>
            </a:r>
          </a:p>
        </p:txBody>
      </p:sp>
      <p:sp>
        <p:nvSpPr>
          <p:cNvPr id="4" name="7 Rectángulo"/>
          <p:cNvSpPr/>
          <p:nvPr/>
        </p:nvSpPr>
        <p:spPr>
          <a:xfrm>
            <a:off x="653966" y="4391845"/>
            <a:ext cx="27170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b="1" u="sng" dirty="0">
              <a:hlinkClick r:id="rId3"/>
            </a:endParaRPr>
          </a:p>
          <a:p>
            <a:r>
              <a:rPr lang="es-MX" dirty="0">
                <a:hlinkClick r:id="rId3"/>
              </a:rPr>
              <a:t>http://edtechpost.wikispaces.com/PLE+Diagrams#warlick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34501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solidFill>
                  <a:srgbClr val="0070C0"/>
                </a:solidFill>
              </a:rPr>
              <a:t>El sentido del cambio: una nueva ecología el aprendizaje</a:t>
            </a:r>
            <a:endParaRPr lang="es-MX" b="1" dirty="0">
              <a:solidFill>
                <a:srgbClr val="0070C0"/>
              </a:solidFill>
            </a:endParaRP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73931" y="2117701"/>
            <a:ext cx="4848225" cy="3190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>
          <a:xfrm>
            <a:off x="6095606" y="1904214"/>
            <a:ext cx="5650192" cy="4204355"/>
          </a:xfrm>
        </p:spPr>
        <p:txBody>
          <a:bodyPr>
            <a:normAutofit/>
          </a:bodyPr>
          <a:lstStyle/>
          <a:p>
            <a:r>
              <a:rPr lang="es-MX" b="1" dirty="0"/>
              <a:t>Entornos de aprendizaje abierto, flexibles, bimodales y experienciales.</a:t>
            </a:r>
          </a:p>
          <a:p>
            <a:r>
              <a:rPr lang="es-MX" b="1" dirty="0"/>
              <a:t>Opción a que sean los propios usuarios los que colaboren en la confección del currículo y la enseñanza.</a:t>
            </a:r>
          </a:p>
          <a:p>
            <a:r>
              <a:rPr lang="es-MX" b="1" dirty="0"/>
              <a:t>Apertura a la autoevaluación y autorregulación, así como a que se evalúen entre iguales.</a:t>
            </a:r>
          </a:p>
          <a:p>
            <a:r>
              <a:rPr lang="es-ES" b="1" dirty="0"/>
              <a:t>Mediación tecnológica instrumental como factor clave.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1575072174"/>
      </p:ext>
    </p:extLst>
  </p:cSld>
  <p:clrMapOvr>
    <a:masterClrMapping/>
  </p:clrMapOvr>
</p:sld>
</file>

<file path=ppt/theme/theme1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ería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3563</TotalTime>
  <Words>1629</Words>
  <Application>Microsoft Office PowerPoint</Application>
  <PresentationFormat>Panorámica</PresentationFormat>
  <Paragraphs>230</Paragraphs>
  <Slides>37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5" baseType="lpstr">
      <vt:lpstr>MS PGothic</vt:lpstr>
      <vt:lpstr>Arial</vt:lpstr>
      <vt:lpstr>Calibri</vt:lpstr>
      <vt:lpstr>Century Gothic</vt:lpstr>
      <vt:lpstr>Franklin Gothic Demi</vt:lpstr>
      <vt:lpstr>Times New Roman</vt:lpstr>
      <vt:lpstr>Wingdings</vt:lpstr>
      <vt:lpstr>Galería</vt:lpstr>
      <vt:lpstr>EL APRENDIZ COMO PROSUMIDOR</vt:lpstr>
      <vt:lpstr>Presentación de PowerPoint</vt:lpstr>
      <vt:lpstr>Presentación de PowerPoint</vt:lpstr>
      <vt:lpstr>Presentación de PowerPoint</vt:lpstr>
      <vt:lpstr>LOS PROSUMIDORES CREAN SU CANAL EN YOUTUBE </vt:lpstr>
      <vt:lpstr>Presentación de PowerPoint</vt:lpstr>
      <vt:lpstr>Una nueva concepción del sujeto del aprendizaje</vt:lpstr>
      <vt:lpstr>Presentación de PowerPoint</vt:lpstr>
      <vt:lpstr>El sentido del cambio: una nueva ecología el aprendizaje</vt:lpstr>
      <vt:lpstr>La nueva ecología del aprendizaje Video con César Coll</vt:lpstr>
      <vt:lpstr>Concepto clave: Personalización</vt:lpstr>
      <vt:lpstr>Rasgos de modelos para promover al aprendiz prosumidor</vt:lpstr>
      <vt:lpstr>Visión situada: tareas y actividades auténticas en escenarios diversos con mediación tecnológica</vt:lpstr>
      <vt:lpstr>Sinéctica </vt:lpstr>
      <vt:lpstr>LOS RETOS DEL APRENDIZ PROSUMIDOR</vt:lpstr>
      <vt:lpstr>Un reto: Cambio en la cultura de la evaluación</vt:lpstr>
      <vt:lpstr>Presentación de PowerPoint</vt:lpstr>
      <vt:lpstr>Tensiones y contradicciones (y sin embargo… se mueve)</vt:lpstr>
      <vt:lpstr>Diseños educativos centrados en el aprendiz y en la personalización con fuerte implicación y/o autoría del mismo.  Concepto: aprendiz como “prosumidor” </vt:lpstr>
      <vt:lpstr>ENTORNO PERSONAL DE APRENDIZAJE (PLE)  e-actividad de autoaprendizaje: </vt:lpstr>
      <vt:lpstr>Autoestudio y creación de contenidos digitales para aprender con pares.</vt:lpstr>
      <vt:lpstr>Los chicos de secundaria con historia de fracaso escolar también crean conocimiento y avanzan con su PLE.  Proyecto: Edmundo A. López.</vt:lpstr>
      <vt:lpstr>Presentación de PowerPoint</vt:lpstr>
      <vt:lpstr>LOS PORTAFOLIOS ELECTRÓNICOS DE APRENDIZAJE:   ESPEJO, MAPA Y SONETO</vt:lpstr>
      <vt:lpstr>LOS PROSUMIDORES CREAN SU CANAL EN YOUTUBE</vt:lpstr>
      <vt:lpstr>Campaña de Animación Sociocultural a través de portales y redes sociales (Facebook) En el mismo equipo. Una oportunidad para la equidad </vt:lpstr>
      <vt:lpstr>Campaña de animación sociocultural Sitio web, Facebook y actividades presenciales</vt:lpstr>
      <vt:lpstr> CONTAR HISTORIAS: RELATOS   DIGITALES PERSONALES (RDP)</vt:lpstr>
      <vt:lpstr>Aprendizaje basado en problemas y casos</vt:lpstr>
      <vt:lpstr>Presentación de PowerPoint</vt:lpstr>
      <vt:lpstr>Proyectos WEB QUEST</vt:lpstr>
      <vt:lpstr>Ejemplo de estrategias de enseñanza y evaluación auténtica en medicina y salud</vt:lpstr>
      <vt:lpstr>Para compartir…</vt:lpstr>
      <vt:lpstr>Presentación de PowerPoint</vt:lpstr>
      <vt:lpstr>Para compartir: Revista Digital GIDDET</vt:lpstr>
      <vt:lpstr>Programas y recursos para diseño educativo:</vt:lpstr>
      <vt:lpstr>  Gracias por su atención fdba@unam.mx  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Frida Díaz</dc:creator>
  <cp:lastModifiedBy>Frida</cp:lastModifiedBy>
  <cp:revision>257</cp:revision>
  <dcterms:created xsi:type="dcterms:W3CDTF">2014-03-06T05:22:29Z</dcterms:created>
  <dcterms:modified xsi:type="dcterms:W3CDTF">2016-06-15T15:04:09Z</dcterms:modified>
</cp:coreProperties>
</file>