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14" r:id="rId2"/>
    <p:sldId id="317" r:id="rId3"/>
    <p:sldId id="315" r:id="rId4"/>
    <p:sldId id="322" r:id="rId5"/>
    <p:sldId id="321" r:id="rId6"/>
    <p:sldId id="318" r:id="rId7"/>
    <p:sldId id="319" r:id="rId8"/>
    <p:sldId id="320" r:id="rId9"/>
    <p:sldId id="323" r:id="rId10"/>
    <p:sldId id="316" r:id="rId11"/>
    <p:sldId id="302" r:id="rId12"/>
    <p:sldId id="293" r:id="rId13"/>
    <p:sldId id="294" r:id="rId14"/>
    <p:sldId id="303" r:id="rId15"/>
    <p:sldId id="292" r:id="rId16"/>
    <p:sldId id="274" r:id="rId17"/>
    <p:sldId id="310" r:id="rId18"/>
    <p:sldId id="311" r:id="rId19"/>
    <p:sldId id="312" r:id="rId20"/>
    <p:sldId id="304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282" r:id="rId31"/>
    <p:sldId id="308" r:id="rId32"/>
    <p:sldId id="309" r:id="rId33"/>
    <p:sldId id="296" r:id="rId34"/>
    <p:sldId id="333" r:id="rId35"/>
    <p:sldId id="279" r:id="rId36"/>
    <p:sldId id="313" r:id="rId37"/>
    <p:sldId id="281" r:id="rId38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1D07C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8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8A7359-B4B7-4415-AECA-63D006D4AFFE}" type="datetimeFigureOut">
              <a:rPr lang="es-MX"/>
              <a:pPr>
                <a:defRPr/>
              </a:pPr>
              <a:t>27/10/2014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09A573-83EC-4787-B0EF-FA2C6931807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605A9C-FDA5-4E81-908B-9F1BD0AA461F}" type="datetimeFigureOut">
              <a:rPr lang="es-MX"/>
              <a:pPr>
                <a:defRPr/>
              </a:pPr>
              <a:t>27/10/2014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4A9CFA-B627-4D15-A9A7-E3180BB9E08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23/08/2013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AMEE - Prague, Czesh Republic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4A189-991C-411E-9EB8-F4FAB65756D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23/08/2013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AMEE - Prague, Czesh Republic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3599-BACE-4348-AD14-8BD2BE69365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23/08/2013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AMEE - Prague, Czesh Republic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91664-322B-4C95-BE83-F308694D849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23/08/2013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AMEE - Prague, Czesh Republic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6B66-210C-496F-8039-BA8676F115F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23/08/2013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AMEE - Prague, Czesh Republic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51BBC-D268-4FDD-8619-0950C66F578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23/08/2013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AMEE - Prague, Czesh Republic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A7C5C-623D-48A2-A194-130E9E9C206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23/08/2013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AMEE - Prague, Czesh Republic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E825B-0A0A-4391-9E98-BE1F208DB8D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23/08/2013</a:t>
            </a: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AMEE - Prague, Czesh Republic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47388-A286-4FEE-A267-7806976D1B0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23/08/2013</a:t>
            </a: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AMEE - Prague, Czesh Republic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8891A-F680-42C3-900B-3E430D9C597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23/08/2013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AMEE - Prague, Czesh Republic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BF5D-7594-4C34-B5D2-62A638F287A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23/08/2013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AMEE - Prague, Czesh Republic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70E00-0783-4B86-9A5B-DBA0B069176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07C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MX"/>
              <a:t>23/08/2013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MX"/>
              <a:t>AMEE - Prague, Czesh Republic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1C148C-55FB-4FB1-A9EA-014CB0169EA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French Script MT" pitchFamily="66" charset="0"/>
              </a:rPr>
              <a:t>Calidad de la Educación Médica: Hacia un nuevo modelo de atención a la salud</a:t>
            </a:r>
            <a:endParaRPr lang="es-MX" dirty="0">
              <a:latin typeface="French Script MT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643578"/>
            <a:ext cx="5257808" cy="1077897"/>
          </a:xfrm>
        </p:spPr>
        <p:txBody>
          <a:bodyPr/>
          <a:lstStyle/>
          <a:p>
            <a:pPr>
              <a:defRPr/>
            </a:pPr>
            <a:r>
              <a:rPr lang="es-MX" sz="3200" b="1" dirty="0" smtClean="0">
                <a:latin typeface="French Script MT" pitchFamily="66" charset="0"/>
              </a:rPr>
              <a:t>M. en C. Víctor Manuel García Acosta</a:t>
            </a:r>
            <a:endParaRPr lang="es-MX" sz="3200" b="1" dirty="0">
              <a:latin typeface="French Script MT" pitchFamily="66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1176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MX" dirty="0" smtClean="0"/>
              <a:t>Chihuahua, </a:t>
            </a:r>
            <a:r>
              <a:rPr lang="es-MX" dirty="0" err="1" smtClean="0"/>
              <a:t>Chih</a:t>
            </a:r>
            <a:r>
              <a:rPr lang="es-MX" dirty="0" smtClean="0"/>
              <a:t>.  27 octubre 2014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1</a:t>
            </a:fld>
            <a:endParaRPr lang="es-MX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404" y="1958181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10 Marcador de contenido"/>
          <p:cNvGrpSpPr>
            <a:grpSpLocks noGrp="1"/>
          </p:cNvGrpSpPr>
          <p:nvPr/>
        </p:nvGrpSpPr>
        <p:grpSpPr bwMode="auto">
          <a:xfrm>
            <a:off x="357188" y="1714488"/>
            <a:ext cx="2071672" cy="2143130"/>
            <a:chOff x="2732279" y="1700808"/>
            <a:chExt cx="3783937" cy="3682357"/>
          </a:xfrm>
        </p:grpSpPr>
        <p:pic>
          <p:nvPicPr>
            <p:cNvPr id="9" name="0 Imagen" descr="image003 - circulo.png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2732279" y="1700808"/>
              <a:ext cx="3783937" cy="368235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coolSlant"/>
              <a:extrusionClr>
                <a:srgbClr val="000000"/>
              </a:extrusionClr>
            </a:sp3d>
          </p:spPr>
        </p:pic>
        <p:pic>
          <p:nvPicPr>
            <p:cNvPr id="10" name="1 Imagen" descr="image003 - copia (2)repub.jpg"/>
            <p:cNvPicPr/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47864" y="2348880"/>
              <a:ext cx="2520280" cy="244827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2 Imagen" descr="image003 - copia (2)Vibor.jpg"/>
            <p:cNvPicPr/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55976" y="2492896"/>
              <a:ext cx="432048" cy="2304256"/>
            </a:xfrm>
            <a:prstGeom prst="rect">
              <a:avLst/>
            </a:prstGeom>
          </p:spPr>
        </p:pic>
      </p:grpSp>
      <p:pic>
        <p:nvPicPr>
          <p:cNvPr id="2052" name="Picture 4" descr="amfe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517" y="4286256"/>
            <a:ext cx="1130277" cy="1452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Elementos de la atención a la salud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10</a:t>
            </a:fld>
            <a:endParaRPr lang="es-MX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1" y="1387461"/>
            <a:ext cx="6143668" cy="518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Flecha derecha"/>
          <p:cNvSpPr/>
          <p:nvPr/>
        </p:nvSpPr>
        <p:spPr>
          <a:xfrm rot="19928655">
            <a:off x="1664008" y="4247384"/>
            <a:ext cx="85725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derecha"/>
          <p:cNvSpPr/>
          <p:nvPr/>
        </p:nvSpPr>
        <p:spPr>
          <a:xfrm rot="9932964">
            <a:off x="6040681" y="2600488"/>
            <a:ext cx="85725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derecha"/>
          <p:cNvSpPr/>
          <p:nvPr/>
        </p:nvSpPr>
        <p:spPr>
          <a:xfrm rot="9437445">
            <a:off x="4992500" y="2080369"/>
            <a:ext cx="50118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derecha"/>
          <p:cNvSpPr/>
          <p:nvPr/>
        </p:nvSpPr>
        <p:spPr>
          <a:xfrm rot="10300504">
            <a:off x="5384332" y="1131348"/>
            <a:ext cx="85725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derecha"/>
          <p:cNvSpPr/>
          <p:nvPr/>
        </p:nvSpPr>
        <p:spPr>
          <a:xfrm>
            <a:off x="580996" y="3857628"/>
            <a:ext cx="85725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Premisas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 smtClean="0"/>
              <a:t>El sistema de salud basado en APS:</a:t>
            </a:r>
          </a:p>
          <a:p>
            <a:r>
              <a:rPr lang="es-MX" sz="2800" dirty="0" smtClean="0"/>
              <a:t>Elementos funcionales</a:t>
            </a:r>
          </a:p>
          <a:p>
            <a:r>
              <a:rPr lang="es-MX" sz="2800" dirty="0" smtClean="0"/>
              <a:t>Garantizan cobertura y acceso universal</a:t>
            </a:r>
          </a:p>
          <a:p>
            <a:r>
              <a:rPr lang="es-MX" sz="2800" dirty="0" smtClean="0"/>
              <a:t>Promueven la equidad</a:t>
            </a:r>
          </a:p>
          <a:p>
            <a:r>
              <a:rPr lang="es-MX" sz="2800" dirty="0" smtClean="0"/>
              <a:t>Prestan atención integral e integrada</a:t>
            </a:r>
          </a:p>
          <a:p>
            <a:r>
              <a:rPr lang="es-MX" sz="2800" dirty="0" smtClean="0"/>
              <a:t>Énfasis en la prevención y promoción </a:t>
            </a:r>
          </a:p>
          <a:p>
            <a:r>
              <a:rPr lang="es-MX" sz="2800" dirty="0" smtClean="0"/>
              <a:t>Primer contacto con sistema de salud</a:t>
            </a:r>
          </a:p>
          <a:p>
            <a:r>
              <a:rPr lang="es-MX" sz="2800" dirty="0" smtClean="0"/>
              <a:t>Familias y comunidades base planificación-acción</a:t>
            </a:r>
          </a:p>
          <a:p>
            <a:endParaRPr lang="es-MX" sz="2800" dirty="0" smtClean="0"/>
          </a:p>
          <a:p>
            <a:pPr algn="r"/>
            <a:r>
              <a:rPr lang="es-MX" sz="1400" dirty="0" smtClean="0"/>
              <a:t>Renovación de la atención primaria de Salud en las Américas. OPS/OMS 2007</a:t>
            </a:r>
            <a:r>
              <a:rPr lang="es-MX" sz="2800" dirty="0" smtClean="0"/>
              <a:t> </a:t>
            </a:r>
            <a:endParaRPr lang="es-MX" sz="28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11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3rd Global </a:t>
            </a:r>
            <a:r>
              <a:rPr lang="es-MX" dirty="0" err="1" smtClean="0"/>
              <a:t>Forum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Human</a:t>
            </a:r>
            <a:r>
              <a:rPr lang="es-MX" dirty="0" smtClean="0"/>
              <a:t> </a:t>
            </a:r>
            <a:r>
              <a:rPr lang="es-MX" dirty="0" err="1" smtClean="0"/>
              <a:t>Resources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Health</a:t>
            </a:r>
            <a:r>
              <a:rPr lang="es-MX" dirty="0" smtClean="0"/>
              <a:t>, 2013.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2800" dirty="0" smtClean="0"/>
              <a:t>Dar prioridad al desarrollo de la fuerza laboral de la salud a nivel de atención primaria de la salud para mejorar la </a:t>
            </a:r>
            <a:r>
              <a:rPr lang="es-MX" sz="2800" dirty="0" smtClean="0">
                <a:solidFill>
                  <a:srgbClr val="FFFF00"/>
                </a:solidFill>
              </a:rPr>
              <a:t>equidad</a:t>
            </a:r>
            <a:r>
              <a:rPr lang="es-MX" sz="2800" dirty="0" smtClean="0"/>
              <a:t> en el acceso. </a:t>
            </a:r>
          </a:p>
          <a:p>
            <a:pPr algn="just"/>
            <a:r>
              <a:rPr lang="es-MX" sz="2800" dirty="0" smtClean="0"/>
              <a:t>Mejorar la </a:t>
            </a:r>
            <a:r>
              <a:rPr lang="es-MX" sz="2800" dirty="0" smtClean="0">
                <a:solidFill>
                  <a:srgbClr val="FFFF00"/>
                </a:solidFill>
              </a:rPr>
              <a:t>distribución</a:t>
            </a:r>
            <a:r>
              <a:rPr lang="es-MX" sz="2800" dirty="0" smtClean="0"/>
              <a:t> del personal de salud y la </a:t>
            </a:r>
            <a:r>
              <a:rPr lang="es-MX" sz="2800" dirty="0" smtClean="0">
                <a:solidFill>
                  <a:srgbClr val="FFFF00"/>
                </a:solidFill>
              </a:rPr>
              <a:t>retención</a:t>
            </a:r>
          </a:p>
          <a:p>
            <a:pPr algn="just"/>
            <a:r>
              <a:rPr lang="es-MX" sz="2800" dirty="0" smtClean="0"/>
              <a:t>Aprovechar el potencial de los enfoques </a:t>
            </a:r>
            <a:r>
              <a:rPr lang="es-MX" sz="2800" dirty="0" smtClean="0">
                <a:solidFill>
                  <a:srgbClr val="FFFF00"/>
                </a:solidFill>
              </a:rPr>
              <a:t>innovadores</a:t>
            </a:r>
            <a:r>
              <a:rPr lang="es-MX" sz="2800" dirty="0" smtClean="0"/>
              <a:t>, incluyendo la promoción y uso de la </a:t>
            </a:r>
            <a:r>
              <a:rPr lang="es-MX" sz="2800" dirty="0" smtClean="0">
                <a:solidFill>
                  <a:srgbClr val="FFFF00"/>
                </a:solidFill>
              </a:rPr>
              <a:t>tecnología</a:t>
            </a:r>
            <a:r>
              <a:rPr lang="es-MX" sz="2800" dirty="0" smtClean="0"/>
              <a:t>, buscar un equilibrio más eficiente de los diferentes grupos de trabajadores de la salud, incluida la distribución de tareas y </a:t>
            </a:r>
            <a:r>
              <a:rPr lang="es-MX" sz="2800" dirty="0" smtClean="0">
                <a:solidFill>
                  <a:srgbClr val="FFFF00"/>
                </a:solidFill>
              </a:rPr>
              <a:t>modelos innovadores para la prestación de servicios. </a:t>
            </a:r>
            <a:endParaRPr lang="es-MX" sz="2800" dirty="0">
              <a:solidFill>
                <a:srgbClr val="FFFF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12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Transformative</a:t>
            </a:r>
            <a:r>
              <a:rPr lang="es-MX" dirty="0" smtClean="0"/>
              <a:t> </a:t>
            </a:r>
            <a:r>
              <a:rPr lang="es-MX" dirty="0" err="1" smtClean="0"/>
              <a:t>Learning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Health</a:t>
            </a:r>
            <a:r>
              <a:rPr lang="es-MX" dirty="0" smtClean="0"/>
              <a:t> </a:t>
            </a:r>
            <a:r>
              <a:rPr lang="es-MX" dirty="0" err="1" smtClean="0"/>
              <a:t>Equity</a:t>
            </a:r>
            <a:r>
              <a:rPr lang="es-MX" dirty="0" smtClean="0"/>
              <a:t>, 2014 </a:t>
            </a:r>
            <a:r>
              <a:rPr lang="es-MX" sz="2000" dirty="0" smtClean="0"/>
              <a:t>(Rol AMFEM)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>
                <a:solidFill>
                  <a:srgbClr val="FFFF00"/>
                </a:solidFill>
              </a:rPr>
              <a:t>Reformas conjuntas salud-educación </a:t>
            </a:r>
          </a:p>
          <a:p>
            <a:r>
              <a:rPr lang="es-MX" sz="2400" dirty="0" smtClean="0">
                <a:solidFill>
                  <a:srgbClr val="FFFF00"/>
                </a:solidFill>
              </a:rPr>
              <a:t>Aprendizaje basado en competencias</a:t>
            </a:r>
          </a:p>
          <a:p>
            <a:r>
              <a:rPr lang="es-MX" sz="2400" dirty="0" smtClean="0">
                <a:solidFill>
                  <a:srgbClr val="FFFF00"/>
                </a:solidFill>
              </a:rPr>
              <a:t>Aprendizaje interprofesional</a:t>
            </a:r>
          </a:p>
          <a:p>
            <a:r>
              <a:rPr lang="es-MX" sz="2400" dirty="0" smtClean="0">
                <a:solidFill>
                  <a:srgbClr val="FFFF00"/>
                </a:solidFill>
              </a:rPr>
              <a:t>Diseño del currículo flexible y modular y enseñanza innovadora</a:t>
            </a:r>
          </a:p>
          <a:p>
            <a:r>
              <a:rPr lang="es-MX" sz="2400" dirty="0" smtClean="0">
                <a:solidFill>
                  <a:srgbClr val="FFFF00"/>
                </a:solidFill>
              </a:rPr>
              <a:t>Fortalecimiento de la capacidad docente y del </a:t>
            </a:r>
            <a:r>
              <a:rPr lang="es-MX" sz="2400" i="1" dirty="0" smtClean="0">
                <a:solidFill>
                  <a:srgbClr val="FFFF00"/>
                </a:solidFill>
              </a:rPr>
              <a:t>role </a:t>
            </a:r>
            <a:r>
              <a:rPr lang="es-MX" sz="2400" i="1" dirty="0" err="1" smtClean="0">
                <a:solidFill>
                  <a:srgbClr val="FFFF00"/>
                </a:solidFill>
              </a:rPr>
              <a:t>model</a:t>
            </a:r>
            <a:endParaRPr lang="es-MX" sz="2400" dirty="0" smtClean="0">
              <a:solidFill>
                <a:srgbClr val="FFFF00"/>
              </a:solidFill>
            </a:endParaRPr>
          </a:p>
          <a:p>
            <a:r>
              <a:rPr lang="es-MX" sz="2400" dirty="0" smtClean="0">
                <a:solidFill>
                  <a:srgbClr val="FFFF00"/>
                </a:solidFill>
              </a:rPr>
              <a:t>Aprendizaje en todos los niveles</a:t>
            </a:r>
          </a:p>
          <a:p>
            <a:r>
              <a:rPr lang="es-MX" sz="2400" dirty="0" smtClean="0">
                <a:solidFill>
                  <a:srgbClr val="FFFF00"/>
                </a:solidFill>
              </a:rPr>
              <a:t>Énfasis en las comunidades, la práctica rural y en las rotaciones por la red del sistema de salud</a:t>
            </a:r>
          </a:p>
          <a:p>
            <a:r>
              <a:rPr lang="es-MX" sz="2400" dirty="0" smtClean="0"/>
              <a:t>Fuertes esquemas de retención</a:t>
            </a:r>
          </a:p>
          <a:p>
            <a:r>
              <a:rPr lang="es-MX" sz="2400" dirty="0" smtClean="0">
                <a:solidFill>
                  <a:srgbClr val="FFFF00"/>
                </a:solidFill>
              </a:rPr>
              <a:t>Calidad a través de procesos de acreditación y certificación</a:t>
            </a:r>
            <a:r>
              <a:rPr lang="es-MX" sz="2400" dirty="0" smtClean="0"/>
              <a:t>. </a:t>
            </a:r>
            <a:endParaRPr lang="es-MX" sz="24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13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a) Comparación APS/AMFEM</a:t>
            </a:r>
            <a:endParaRPr lang="es-MX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728806" y="1375114"/>
          <a:ext cx="54864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RUBRO APS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AMFEM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Aprendizaje basado en competencias</a:t>
                      </a:r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Perfil</a:t>
                      </a:r>
                      <a:r>
                        <a:rPr lang="es-MX" baseline="0" dirty="0" smtClean="0"/>
                        <a:t> por competencias del médico general mexicano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Aprendizaje</a:t>
                      </a:r>
                      <a:r>
                        <a:rPr lang="es-MX" b="1" baseline="0" dirty="0" smtClean="0">
                          <a:solidFill>
                            <a:schemeClr val="bg1"/>
                          </a:solidFill>
                        </a:rPr>
                        <a:t> interprofesional</a:t>
                      </a:r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Liderazgo.</a:t>
                      </a:r>
                      <a:r>
                        <a:rPr lang="es-MX" baseline="0" dirty="0" smtClean="0"/>
                        <a:t> Cuerpos Académico y Calidad.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err="1" smtClean="0">
                          <a:solidFill>
                            <a:schemeClr val="bg1"/>
                          </a:solidFill>
                        </a:rPr>
                        <a:t>Curriculum</a:t>
                      </a:r>
                      <a:r>
                        <a:rPr lang="es-MX" b="1" baseline="0" dirty="0" smtClean="0">
                          <a:solidFill>
                            <a:schemeClr val="bg1"/>
                          </a:solidFill>
                        </a:rPr>
                        <a:t> flexible innovador</a:t>
                      </a:r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Modelo educativo AMFEM</a:t>
                      </a:r>
                      <a:r>
                        <a:rPr lang="es-MX" baseline="0" dirty="0" smtClean="0"/>
                        <a:t> Cuerpo Académico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Capacidad</a:t>
                      </a:r>
                      <a:r>
                        <a:rPr lang="es-MX" b="1" baseline="0" dirty="0" smtClean="0">
                          <a:solidFill>
                            <a:schemeClr val="bg1"/>
                          </a:solidFill>
                        </a:rPr>
                        <a:t> docente </a:t>
                      </a:r>
                      <a:r>
                        <a:rPr lang="es-MX" b="1" i="1" baseline="0" dirty="0" smtClean="0">
                          <a:solidFill>
                            <a:schemeClr val="bg1"/>
                          </a:solidFill>
                        </a:rPr>
                        <a:t>role </a:t>
                      </a:r>
                      <a:r>
                        <a:rPr lang="es-MX" b="1" i="1" baseline="0" dirty="0" err="1" smtClean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Sección académica profesionalización docente: Cuerpo Académico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Aprendizaje todos niveles</a:t>
                      </a:r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Pregrado,</a:t>
                      </a:r>
                      <a:r>
                        <a:rPr lang="es-MX" baseline="0" dirty="0" smtClean="0"/>
                        <a:t> Posgrado, Sección investigación.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Rotaciones comunidad y niveles de salud</a:t>
                      </a:r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Programas</a:t>
                      </a:r>
                      <a:r>
                        <a:rPr lang="es-MX" baseline="0" dirty="0" smtClean="0"/>
                        <a:t> de trabajo comunitario, Servicio Social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Calidad acreditación/certificación </a:t>
                      </a:r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Programa</a:t>
                      </a:r>
                      <a:r>
                        <a:rPr lang="es-MX" baseline="0" dirty="0" smtClean="0"/>
                        <a:t> PASE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14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b) Competencias básicas APS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Adecuar su práctica profesional a la definición del sistema de salud de su país y de acuerdo al contexto donde trabaja para prevenir y resolver problemas de salud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Establecer relaciones de respeto y confianza para dialogar y negociar con los ciudadanos, comunidad, equipos-comunidades y otros sectores respetando la diversidad cultural.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Comprender el ciclo vital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Trabajar en equipo y desarrollar liderazgo con el resto del equipo de salud y la comunidad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Manejar las incertidumbres y los cambios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Generar su propia capacidad de </a:t>
            </a:r>
            <a:r>
              <a:rPr lang="es-MX" sz="2400" dirty="0" err="1" smtClean="0"/>
              <a:t>autoaprendizaje</a:t>
            </a:r>
            <a:r>
              <a:rPr lang="es-MX" sz="2400" dirty="0" smtClean="0"/>
              <a:t> y autoconocimiento</a:t>
            </a:r>
          </a:p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15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10 Marcador de contenido"/>
          <p:cNvGrpSpPr>
            <a:grpSpLocks noGrp="1"/>
          </p:cNvGrpSpPr>
          <p:nvPr/>
        </p:nvGrpSpPr>
        <p:grpSpPr bwMode="auto">
          <a:xfrm>
            <a:off x="357188" y="357188"/>
            <a:ext cx="1320800" cy="1357312"/>
            <a:chOff x="2732279" y="1700808"/>
            <a:chExt cx="3783937" cy="3682357"/>
          </a:xfrm>
        </p:grpSpPr>
        <p:pic>
          <p:nvPicPr>
            <p:cNvPr id="8" name="0 Imagen" descr="image003 - circulo.pn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2732279" y="1700808"/>
              <a:ext cx="3783937" cy="368235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coolSlant"/>
              <a:extrusionClr>
                <a:srgbClr val="000000"/>
              </a:extrusionClr>
            </a:sp3d>
          </p:spPr>
        </p:pic>
        <p:pic>
          <p:nvPicPr>
            <p:cNvPr id="9" name="1 Imagen" descr="image003 - copia (2)repub.jpg"/>
            <p:cNvPicPr/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47864" y="2348880"/>
              <a:ext cx="2520280" cy="244827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2 Imagen" descr="image003 - copia (2)Vibor.jpg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55976" y="2492896"/>
              <a:ext cx="432048" cy="2304256"/>
            </a:xfrm>
            <a:prstGeom prst="rect">
              <a:avLst/>
            </a:prstGeom>
          </p:spPr>
        </p:pic>
      </p:grpSp>
      <p:sp>
        <p:nvSpPr>
          <p:cNvPr id="7171" name="1 Título"/>
          <p:cNvSpPr>
            <a:spLocks noGrp="1"/>
          </p:cNvSpPr>
          <p:nvPr>
            <p:ph type="title"/>
          </p:nvPr>
        </p:nvSpPr>
        <p:spPr>
          <a:xfrm>
            <a:off x="1271588" y="-24"/>
            <a:ext cx="7729537" cy="1143000"/>
          </a:xfrm>
        </p:spPr>
        <p:txBody>
          <a:bodyPr/>
          <a:lstStyle/>
          <a:p>
            <a:pPr eaLnBrk="1" hangingPunct="1"/>
            <a:r>
              <a:rPr lang="es-MX" dirty="0" smtClean="0">
                <a:solidFill>
                  <a:srgbClr val="FFFF00"/>
                </a:solidFill>
              </a:rPr>
              <a:t>¿Qué tenemos?</a:t>
            </a:r>
          </a:p>
        </p:txBody>
      </p:sp>
      <p:sp>
        <p:nvSpPr>
          <p:cNvPr id="717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es-MX" dirty="0" smtClean="0"/>
          </a:p>
          <a:p>
            <a:pPr algn="ctr" eaLnBrk="1" hangingPunct="1">
              <a:buFont typeface="Arial" charset="0"/>
              <a:buNone/>
            </a:pPr>
            <a:endParaRPr lang="es-MX" sz="1400" dirty="0" smtClean="0">
              <a:solidFill>
                <a:srgbClr val="FFFF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s-MX" dirty="0" smtClean="0"/>
          </a:p>
          <a:p>
            <a:pPr algn="ctr" eaLnBrk="1" hangingPunct="1">
              <a:buFont typeface="Arial" charset="0"/>
              <a:buNone/>
            </a:pPr>
            <a:endParaRPr lang="es-MX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B4659-FAD4-4840-86DF-6387135F2E23}" type="slidenum">
              <a:rPr lang="es-MX" smtClean="0"/>
              <a:pPr>
                <a:defRPr/>
              </a:pPr>
              <a:t>16</a:t>
            </a:fld>
            <a:endParaRPr lang="es-MX"/>
          </a:p>
        </p:txBody>
      </p:sp>
      <p:pic>
        <p:nvPicPr>
          <p:cNvPr id="11" name="Picture 4" descr="Modelo2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144519"/>
            <a:ext cx="6215106" cy="550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Competencias AMFEM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/>
              <a:t>6. Competencia genérica Dominio de la atención comunitaria</a:t>
            </a:r>
          </a:p>
          <a:p>
            <a:r>
              <a:rPr lang="es-MX" sz="1400" dirty="0" smtClean="0"/>
              <a:t> </a:t>
            </a:r>
            <a:r>
              <a:rPr lang="es-MX" sz="1600" dirty="0" smtClean="0"/>
              <a:t>Aplicar y evaluar acciones preventivas y de promoción a la salud que permitan controlar los riesgos a la salud individual y colectiva mediante la participación comunitaria y el uso efectivo de los recursos disponibles.</a:t>
            </a:r>
          </a:p>
          <a:p>
            <a:endParaRPr lang="es-MX" sz="1400" dirty="0" smtClean="0"/>
          </a:p>
          <a:p>
            <a:r>
              <a:rPr lang="es-MX" sz="2000" dirty="0" smtClean="0"/>
              <a:t> Condiciones para el cumplimiento de la competencia:      </a:t>
            </a:r>
          </a:p>
          <a:p>
            <a:endParaRPr lang="es-MX" sz="2000" dirty="0" smtClean="0"/>
          </a:p>
          <a:p>
            <a:r>
              <a:rPr lang="es-MX" sz="1400" dirty="0" smtClean="0"/>
              <a:t>  a) Debiendo utilizar los programas nacionales y la mejor evidencia disponible para instrumentar acciones que den respuesta a las </a:t>
            </a:r>
            <a:r>
              <a:rPr lang="es-MX" sz="1600" dirty="0" smtClean="0"/>
              <a:t>necesidades de salud.       </a:t>
            </a:r>
          </a:p>
          <a:p>
            <a:r>
              <a:rPr lang="es-MX" sz="1600" dirty="0" smtClean="0"/>
              <a:t> b) Favoreciendo los estilos de vida y ambiente sano que permitan mejorar la calidad de vida, apoyar el desarrollo humano e incrementar los años de vida saludables.       </a:t>
            </a:r>
          </a:p>
          <a:p>
            <a:r>
              <a:rPr lang="es-MX" sz="1600" dirty="0" smtClean="0"/>
              <a:t> c) Favoreciendo que la comunidad asuma una corresponsabilidad con la mejora de la salud.</a:t>
            </a:r>
          </a:p>
          <a:p>
            <a:endParaRPr lang="es-MX" sz="1600" dirty="0" smtClean="0"/>
          </a:p>
          <a:p>
            <a:endParaRPr lang="es-MX" sz="1600" dirty="0" smtClean="0"/>
          </a:p>
          <a:p>
            <a:r>
              <a:rPr lang="es-MX" sz="1600" dirty="0" smtClean="0"/>
              <a:t>Acciones preventivas y de promoción a la salud que permitan controlar los riesgos a la salud individual y colectiva</a:t>
            </a:r>
            <a:endParaRPr lang="es-MX" sz="16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17</a:t>
            </a:fld>
            <a:endParaRPr lang="es-MX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Competencias AMFEM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/>
              <a:t>Unidad 6.1 Planificación de acciones comunitarias en salud </a:t>
            </a:r>
          </a:p>
          <a:p>
            <a:r>
              <a:rPr lang="es-MX" sz="1600" dirty="0" smtClean="0"/>
              <a:t>Capacidad para realizar el diagnóstico del estado de salud de la comunidad mediante el trabajo en equipo multidisciplinario con el fin de organizar, priorizar y diseñar acciones de promoción, fomento y cuidado de la salud. </a:t>
            </a:r>
          </a:p>
          <a:p>
            <a:endParaRPr lang="es-MX" sz="1600" dirty="0" smtClean="0"/>
          </a:p>
          <a:p>
            <a:r>
              <a:rPr lang="es-MX" sz="2400" dirty="0" smtClean="0"/>
              <a:t>Condiciones para el cumplimiento de la competencia:      </a:t>
            </a:r>
          </a:p>
          <a:p>
            <a:pPr>
              <a:buNone/>
            </a:pPr>
            <a:r>
              <a:rPr lang="es-MX" sz="1600" dirty="0" smtClean="0"/>
              <a:t> a) Identificando factores de riesgo y grupos vulnerables.     </a:t>
            </a:r>
          </a:p>
          <a:p>
            <a:pPr>
              <a:buNone/>
            </a:pPr>
            <a:r>
              <a:rPr lang="es-MX" sz="1600" dirty="0" smtClean="0"/>
              <a:t> b) Considerando los recursos disponibles y las acciones realizadas previamente.       </a:t>
            </a:r>
          </a:p>
          <a:p>
            <a:pPr>
              <a:buNone/>
            </a:pPr>
            <a:r>
              <a:rPr lang="es-MX" sz="1600" dirty="0" smtClean="0"/>
              <a:t> c) Reconociendo a los líderes naturales y a los diferentes actores y grupos de la comunidad.    </a:t>
            </a:r>
          </a:p>
          <a:p>
            <a:pPr>
              <a:buNone/>
            </a:pPr>
            <a:r>
              <a:rPr lang="es-MX" sz="1600" dirty="0" smtClean="0"/>
              <a:t> d) Estableciendo indicadores y, en su caso, sistemas de vigilancia para evaluar los resultados y realizar los ajustes necesarios apoyando sus decisiones en la mejor evidencia disponible.    </a:t>
            </a:r>
          </a:p>
          <a:p>
            <a:pPr>
              <a:buNone/>
            </a:pPr>
            <a:r>
              <a:rPr lang="es-MX" sz="1600" dirty="0" smtClean="0"/>
              <a:t>e) Buscando reducir las diferencias, asegurando recursos y accesos equitativos al sistema de salud para favorecer el desarrollo huma- no y la calidad de vida.       </a:t>
            </a:r>
          </a:p>
          <a:p>
            <a:pPr>
              <a:buNone/>
            </a:pPr>
            <a:r>
              <a:rPr lang="es-MX" sz="1600" dirty="0" smtClean="0"/>
              <a:t> f) Adecuando la organización de los servicios de salud a las necesidades de las comunidades, las familias y los individuos.</a:t>
            </a:r>
          </a:p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18</a:t>
            </a:fld>
            <a:endParaRPr lang="es-MX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Competencias AMFEM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000" dirty="0" smtClean="0"/>
              <a:t>Unidad 6.2  Desarrollo comunitario en salud </a:t>
            </a:r>
          </a:p>
          <a:p>
            <a:endParaRPr lang="es-MX" sz="1600" dirty="0" smtClean="0"/>
          </a:p>
          <a:p>
            <a:r>
              <a:rPr lang="es-MX" sz="1600" dirty="0" smtClean="0"/>
              <a:t>Capacidad de impulsar la organización de las comunidades para mantener y mejorar la salud promoviendo estilos de vida saludables, el </a:t>
            </a:r>
            <a:r>
              <a:rPr lang="es-MX" sz="1600" dirty="0" err="1" smtClean="0"/>
              <a:t>autocuidado</a:t>
            </a:r>
            <a:r>
              <a:rPr lang="es-MX" sz="1600" dirty="0" smtClean="0"/>
              <a:t> y el apoyo social. </a:t>
            </a:r>
          </a:p>
          <a:p>
            <a:endParaRPr lang="es-MX" sz="1600" dirty="0" smtClean="0"/>
          </a:p>
          <a:p>
            <a:r>
              <a:rPr lang="es-MX" sz="2000" dirty="0" smtClean="0"/>
              <a:t>Condiciones para el cumplimiento de la competencia:        </a:t>
            </a:r>
          </a:p>
          <a:p>
            <a:r>
              <a:rPr lang="es-MX" sz="1600" dirty="0" smtClean="0"/>
              <a:t>a) Fomentando que la comunidad desarrolle la capacidad de responder de manera oportuna, eficaz, continuada y sustentable a las necesidades de salud para lo cual favorecerá la toma de decisiones informadas, la educación y la cultura de la salud, así como el acceso a los recursos.</a:t>
            </a:r>
          </a:p>
          <a:p>
            <a:pPr>
              <a:buNone/>
            </a:pPr>
            <a:r>
              <a:rPr lang="es-MX" sz="1600" dirty="0" smtClean="0"/>
              <a:t>        b) Propiciando que los individuos y la colectividad valoren los riesgos y modifiquen sus actitudes, creencias y comportamientos, perciban la necesidad de cambio y se organicen para instrumentar acciones, asignen responsabilidades, optimicen el uso de los recursos, evalúen resultados y tomen decisiones transformando a los hogares, las escuelas, los sitios de trabajo y de recreación en espacios para la salud.        </a:t>
            </a:r>
          </a:p>
          <a:p>
            <a:r>
              <a:rPr lang="es-MX" sz="1600" dirty="0" smtClean="0"/>
              <a:t> c) Favoreciendo que las comunidades tomen en sus manos el cuidado de la salud y de su ambiente mejorando su capacidad para decidir su destino, estableciendo metas y construyendo democráticamente un futuro mejor. </a:t>
            </a:r>
            <a:endParaRPr lang="es-MX" sz="16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19</a:t>
            </a:fld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 realidad: </a:t>
            </a:r>
            <a:br>
              <a:rPr lang="es-MX" dirty="0" smtClean="0"/>
            </a:br>
            <a:r>
              <a:rPr lang="es-MX" dirty="0" smtClean="0"/>
              <a:t>¿Requerimos un nuevo modelo?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2</a:t>
            </a:fld>
            <a:endParaRPr lang="es-MX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34368"/>
            <a:ext cx="3071834" cy="393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s-MX" sz="3200" dirty="0" smtClean="0"/>
              <a:t>Comparación competencias APS/AMFEM</a:t>
            </a:r>
            <a:endParaRPr lang="es-MX" sz="32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429684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APS Organización Panamericana</a:t>
                      </a:r>
                      <a:r>
                        <a:rPr lang="es-MX" baseline="0" dirty="0" smtClean="0"/>
                        <a:t> de la Salud, OMS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AMFEM: Perfil por Competencias y Cuerpo Académico: Eje 1 los nuevos enfoques para reorganizar</a:t>
                      </a:r>
                      <a:r>
                        <a:rPr lang="es-MX" baseline="0" dirty="0" smtClean="0"/>
                        <a:t> el sistema de salud y dar énfasis al primer nivel de atención 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Adecuar práctica a sistemas de salud: prevenir</a:t>
                      </a:r>
                      <a:r>
                        <a:rPr lang="es-MX" baseline="0" dirty="0" smtClean="0"/>
                        <a:t> y resolver problemas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Dominio de la atención médica general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Capacidad de participación</a:t>
                      </a:r>
                      <a:r>
                        <a:rPr lang="es-MX" baseline="0" dirty="0" smtClean="0"/>
                        <a:t> en el Sistema de Salud.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Relaciones de respecto y confianza; diversidad cultural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Dominio ético y del profesionalismo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Dominio</a:t>
                      </a:r>
                      <a:r>
                        <a:rPr lang="es-MX" baseline="0" dirty="0" smtClean="0"/>
                        <a:t> de la atención comunitaria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Comprender el ciclo vital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Dominio de las bases científicas de la Medicina.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Dominio de la atención médica general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Trabajar en equipo y liderazgo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Dominio de la calidad de la atención médica</a:t>
                      </a:r>
                      <a:r>
                        <a:rPr lang="es-MX" baseline="0" dirty="0" smtClean="0"/>
                        <a:t> y trabajo en equipo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Manejar incertidumbres y cambios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 Capacidad</a:t>
                      </a:r>
                      <a:r>
                        <a:rPr lang="es-MX" baseline="0" dirty="0" smtClean="0"/>
                        <a:t> metodológica e instrumental en ciencias y humanidades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Autoaprendizaje</a:t>
                      </a:r>
                      <a:r>
                        <a:rPr lang="es-MX" dirty="0" smtClean="0"/>
                        <a:t> y autoconocimiento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 Capacidad</a:t>
                      </a:r>
                      <a:r>
                        <a:rPr lang="es-MX" baseline="0" dirty="0" smtClean="0"/>
                        <a:t> metodológica e instrumental en ciencias y humanidades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23/08/2013</a:t>
            </a: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AMEE - Prague, Czesh Republic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20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 de Atención Primaria Orientada a la Comunidad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¿ Cuál es el estado de salud de la comunidad?</a:t>
            </a:r>
          </a:p>
          <a:p>
            <a:r>
              <a:rPr lang="es-MX" dirty="0" smtClean="0"/>
              <a:t>¿Cuáles son los factores responsables de ello?</a:t>
            </a:r>
          </a:p>
          <a:p>
            <a:r>
              <a:rPr lang="es-MX" dirty="0" smtClean="0"/>
              <a:t>¿Qué acciones han llevado a cabo la comunidad y los servicios de salud?</a:t>
            </a:r>
          </a:p>
          <a:p>
            <a:r>
              <a:rPr lang="es-MX" dirty="0" smtClean="0"/>
              <a:t>¿Qué se puede hacer y cuál sería el impacto?</a:t>
            </a:r>
          </a:p>
          <a:p>
            <a:r>
              <a:rPr lang="es-MX" dirty="0" smtClean="0"/>
              <a:t>¿Qué se requiere para dar continuidad y evaluar los cambios en su estado de salud?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21</a:t>
            </a:fld>
            <a:endParaRPr lang="es-MX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 necesario…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Distinguir entre la Medicina Comunitaria y la mera localización de los servicios de salud en la comunidad.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22</a:t>
            </a:fld>
            <a:endParaRPr lang="es-MX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214" y="3929079"/>
            <a:ext cx="2667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 descr="http://static.parastorage.com/media/ac66cd_f755fe792a1e447193913270c0061306.jpg_2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40" y="3490930"/>
            <a:ext cx="432435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Community</a:t>
            </a:r>
            <a:r>
              <a:rPr lang="es-MX" dirty="0" smtClean="0"/>
              <a:t> </a:t>
            </a:r>
            <a:r>
              <a:rPr lang="es-MX" dirty="0" err="1" smtClean="0"/>
              <a:t>Oriented</a:t>
            </a:r>
            <a:r>
              <a:rPr lang="es-MX" dirty="0" smtClean="0"/>
              <a:t> </a:t>
            </a:r>
            <a:r>
              <a:rPr lang="es-MX" dirty="0" err="1" smtClean="0"/>
              <a:t>Primary</a:t>
            </a:r>
            <a:r>
              <a:rPr lang="es-MX" dirty="0" smtClean="0"/>
              <a:t> </a:t>
            </a:r>
            <a:r>
              <a:rPr lang="es-MX" dirty="0" err="1" smtClean="0"/>
              <a:t>Care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sz="2800" dirty="0" smtClean="0"/>
              <a:t>Es un proceso continuo en el cual se implementa la atención primaria en una población determinada según sus necesidades de salud mediante la integración planificada de las acciones de salud pública y la práctica de la atención comunitaria.</a:t>
            </a:r>
          </a:p>
          <a:p>
            <a:r>
              <a:rPr lang="es-MX" sz="2800" dirty="0" smtClean="0"/>
              <a:t>Se responsabilizan por la salud y sus determinantes de todos los miembros de la comunidad tanto de los que utilizan los servicios como de los que no los utilizan</a:t>
            </a:r>
            <a:endParaRPr lang="es-MX" sz="28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23</a:t>
            </a:fld>
            <a:endParaRPr lang="es-MX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Elementos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800" dirty="0" smtClean="0"/>
              <a:t>Población definida:</a:t>
            </a:r>
          </a:p>
          <a:p>
            <a:pPr lvl="1"/>
            <a:r>
              <a:rPr lang="es-MX" sz="1600" dirty="0" smtClean="0"/>
              <a:t>Alumnos de una escuela</a:t>
            </a:r>
          </a:p>
          <a:p>
            <a:pPr lvl="1"/>
            <a:r>
              <a:rPr lang="es-MX" sz="1600" dirty="0" smtClean="0"/>
              <a:t>Trabajadores de una empresa</a:t>
            </a:r>
          </a:p>
          <a:p>
            <a:pPr lvl="1"/>
            <a:r>
              <a:rPr lang="es-MX" sz="1600" dirty="0" smtClean="0"/>
              <a:t>Afiliados a una clínica o centro de salud</a:t>
            </a:r>
          </a:p>
          <a:p>
            <a:pPr lvl="1"/>
            <a:r>
              <a:rPr lang="es-MX" sz="1600" dirty="0" smtClean="0"/>
              <a:t>Abarca a todos los miembros de la población </a:t>
            </a:r>
          </a:p>
          <a:p>
            <a:endParaRPr lang="es-MX" sz="1800" dirty="0" smtClean="0"/>
          </a:p>
          <a:p>
            <a:r>
              <a:rPr lang="es-MX" sz="1800" dirty="0" smtClean="0"/>
              <a:t>Clínica de APS</a:t>
            </a:r>
          </a:p>
          <a:p>
            <a:r>
              <a:rPr lang="es-MX" sz="1800" dirty="0" smtClean="0"/>
              <a:t>Trabajo multidisciplinario</a:t>
            </a:r>
          </a:p>
          <a:p>
            <a:r>
              <a:rPr lang="es-MX" sz="1800" dirty="0" smtClean="0"/>
              <a:t>Acceso libre a los servicios </a:t>
            </a:r>
          </a:p>
          <a:p>
            <a:r>
              <a:rPr lang="es-MX" sz="1800" dirty="0" smtClean="0"/>
              <a:t>Equipo de trabajo que conjugue habilidades clínicas, epidemiológicas, ciencias sociales y del comportamiento.</a:t>
            </a:r>
          </a:p>
          <a:p>
            <a:r>
              <a:rPr lang="es-MX" sz="1800" dirty="0" smtClean="0"/>
              <a:t>Movilización del equipo de trabajo fuera de las instalaciones de la clínica</a:t>
            </a:r>
          </a:p>
          <a:p>
            <a:r>
              <a:rPr lang="es-MX" sz="1800" dirty="0" smtClean="0"/>
              <a:t>Participación comunitaria individual y colectiva</a:t>
            </a:r>
          </a:p>
          <a:p>
            <a:r>
              <a:rPr lang="es-MX" sz="1800" dirty="0" smtClean="0"/>
              <a:t>Coordinación intersectorial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24</a:t>
            </a:fld>
            <a:endParaRPr lang="es-MX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 de Desarrollo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/>
              <a:t>Definición de la comunidad y con qué información se cuenta (diagnóstico de salud)</a:t>
            </a:r>
          </a:p>
          <a:p>
            <a:r>
              <a:rPr lang="es-MX" sz="2400" dirty="0" smtClean="0"/>
              <a:t>Definir prioridades</a:t>
            </a:r>
          </a:p>
          <a:p>
            <a:r>
              <a:rPr lang="es-MX" sz="2400" dirty="0" smtClean="0"/>
              <a:t>Planificación del diagnóstico comunitario, determinantes BPS del problema y su distribución.</a:t>
            </a:r>
          </a:p>
          <a:p>
            <a:r>
              <a:rPr lang="es-MX" sz="2400" dirty="0" smtClean="0"/>
              <a:t>Implementación del programa de salud comunitaria</a:t>
            </a:r>
          </a:p>
          <a:p>
            <a:r>
              <a:rPr lang="es-MX" sz="2400" dirty="0" smtClean="0"/>
              <a:t>Vigilancia del programa</a:t>
            </a:r>
          </a:p>
          <a:p>
            <a:r>
              <a:rPr lang="es-MX" sz="2400" dirty="0" smtClean="0"/>
              <a:t>Evaluación del impacto y eficacia</a:t>
            </a:r>
          </a:p>
          <a:p>
            <a:r>
              <a:rPr lang="es-MX" sz="2400" dirty="0" smtClean="0"/>
              <a:t>Análisis y cambios en el programa</a:t>
            </a:r>
            <a:endParaRPr lang="es-MX" sz="24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25</a:t>
            </a:fld>
            <a:endParaRPr lang="es-MX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Experiencias en otros países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Sudáfrica</a:t>
            </a:r>
          </a:p>
          <a:p>
            <a:r>
              <a:rPr lang="es-MX" dirty="0" smtClean="0"/>
              <a:t>América del Norte</a:t>
            </a:r>
          </a:p>
          <a:p>
            <a:r>
              <a:rPr lang="es-MX" dirty="0" smtClean="0"/>
              <a:t>España</a:t>
            </a:r>
          </a:p>
          <a:p>
            <a:r>
              <a:rPr lang="es-MX" dirty="0" smtClean="0"/>
              <a:t>Israel</a:t>
            </a:r>
          </a:p>
          <a:p>
            <a:r>
              <a:rPr lang="es-MX" dirty="0" smtClean="0"/>
              <a:t>América Latina</a:t>
            </a:r>
          </a:p>
          <a:p>
            <a:r>
              <a:rPr lang="es-MX" dirty="0" smtClean="0"/>
              <a:t>¿México?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26</a:t>
            </a:fld>
            <a:endParaRPr lang="es-MX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Productos de APOC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Reducción de la mortalidad infantil</a:t>
            </a:r>
          </a:p>
          <a:p>
            <a:r>
              <a:rPr lang="es-MX" dirty="0" smtClean="0"/>
              <a:t>Control del crecimiento y desarrollo</a:t>
            </a:r>
          </a:p>
          <a:p>
            <a:r>
              <a:rPr lang="es-MX" dirty="0" smtClean="0"/>
              <a:t>Disminución de enfermedades infecciosas</a:t>
            </a:r>
          </a:p>
          <a:p>
            <a:r>
              <a:rPr lang="es-MX" dirty="0" smtClean="0"/>
              <a:t>Control de factores de riesgo de enfermedades crónicas</a:t>
            </a:r>
          </a:p>
          <a:p>
            <a:r>
              <a:rPr lang="es-MX" dirty="0" smtClean="0"/>
              <a:t>Hábitos saludables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27</a:t>
            </a:fld>
            <a:endParaRPr lang="es-MX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Productos de APOC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Mejorar acceso a los servicios de salud</a:t>
            </a:r>
          </a:p>
          <a:p>
            <a:r>
              <a:rPr lang="es-MX" dirty="0" smtClean="0"/>
              <a:t>Continuidad en la atención</a:t>
            </a:r>
          </a:p>
          <a:p>
            <a:r>
              <a:rPr lang="es-MX" dirty="0" smtClean="0"/>
              <a:t>Participación comunitaria</a:t>
            </a:r>
          </a:p>
          <a:p>
            <a:r>
              <a:rPr lang="es-MX" dirty="0" smtClean="0"/>
              <a:t>Mejora ambiental</a:t>
            </a:r>
          </a:p>
          <a:p>
            <a:r>
              <a:rPr lang="es-MX" dirty="0" smtClean="0"/>
              <a:t>Formación y capacitación</a:t>
            </a:r>
          </a:p>
          <a:p>
            <a:r>
              <a:rPr lang="es-MX" dirty="0" smtClean="0"/>
              <a:t>Investigación</a:t>
            </a:r>
          </a:p>
          <a:p>
            <a:r>
              <a:rPr lang="es-MX" dirty="0" smtClean="0"/>
              <a:t>Mejora la práctica docente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28</a:t>
            </a:fld>
            <a:endParaRPr lang="es-MX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Integración intersectorial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47388-A286-4FEE-A267-7806976D1B02}" type="slidenum">
              <a:rPr lang="es-MX" smtClean="0"/>
              <a:pPr>
                <a:defRPr/>
              </a:pPr>
              <a:t>29</a:t>
            </a:fld>
            <a:endParaRPr lang="es-MX"/>
          </a:p>
        </p:txBody>
      </p:sp>
      <p:pic>
        <p:nvPicPr>
          <p:cNvPr id="7" name="Picture 2" descr="http://4.bp.blogspot.com/_MBg9JynWQcI/TJK2AD0TpxI/AAAAAAAAAPE/7-h93cpDdB0/s1600/SALa_GEN_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358495" cy="2143140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928802"/>
            <a:ext cx="2502866" cy="155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7" y="5021126"/>
            <a:ext cx="2643206" cy="156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Flecha derecha"/>
          <p:cNvSpPr/>
          <p:nvPr/>
        </p:nvSpPr>
        <p:spPr>
          <a:xfrm>
            <a:off x="3786182" y="2500306"/>
            <a:ext cx="1785950" cy="57150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derecha"/>
          <p:cNvSpPr/>
          <p:nvPr/>
        </p:nvSpPr>
        <p:spPr>
          <a:xfrm rot="8937894">
            <a:off x="6338454" y="4009651"/>
            <a:ext cx="1785950" cy="57150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Elementos básicos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3</a:t>
            </a:fld>
            <a:endParaRPr lang="es-MX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8606" y="4500570"/>
            <a:ext cx="3678236" cy="183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285720" y="1500174"/>
            <a:ext cx="778674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800" dirty="0" smtClean="0"/>
              <a:t>Quién lo debe hacer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Qué tenemos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Claridad conceptual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Cómo lo hemos evaluado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Cómo se ha redimensionado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Coordinamos o competimos con sector salud</a:t>
            </a:r>
          </a:p>
          <a:p>
            <a:pPr>
              <a:buFont typeface="Arial" pitchFamily="34" charset="0"/>
              <a:buChar char="•"/>
            </a:pPr>
            <a:endParaRPr lang="es-MX" sz="2800" dirty="0" smtClean="0"/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Beneficios para:</a:t>
            </a:r>
          </a:p>
          <a:p>
            <a:pPr lvl="1">
              <a:buFont typeface="Arial" pitchFamily="34" charset="0"/>
              <a:buChar char="•"/>
            </a:pPr>
            <a:r>
              <a:rPr lang="es-MX" sz="2400" dirty="0" smtClean="0"/>
              <a:t>La Facultad</a:t>
            </a:r>
          </a:p>
          <a:p>
            <a:pPr lvl="1">
              <a:buFont typeface="Arial" pitchFamily="34" charset="0"/>
              <a:buChar char="•"/>
            </a:pPr>
            <a:r>
              <a:rPr lang="es-MX" sz="2400" dirty="0" smtClean="0"/>
              <a:t>La comunidad</a:t>
            </a:r>
          </a:p>
          <a:p>
            <a:pPr lvl="1">
              <a:buFont typeface="Arial" pitchFamily="34" charset="0"/>
              <a:buChar char="•"/>
            </a:pPr>
            <a:r>
              <a:rPr lang="es-MX" sz="2400" dirty="0" smtClean="0"/>
              <a:t>El estudiante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 Marcador de contenido"/>
          <p:cNvGrpSpPr>
            <a:grpSpLocks noGrp="1"/>
          </p:cNvGrpSpPr>
          <p:nvPr/>
        </p:nvGrpSpPr>
        <p:grpSpPr bwMode="auto">
          <a:xfrm>
            <a:off x="357188" y="357188"/>
            <a:ext cx="1320800" cy="1357312"/>
            <a:chOff x="2732279" y="1700808"/>
            <a:chExt cx="3783937" cy="3682357"/>
          </a:xfrm>
        </p:grpSpPr>
        <p:pic>
          <p:nvPicPr>
            <p:cNvPr id="8" name="0 Imagen" descr="image003 - circulo.pn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2732279" y="1700808"/>
              <a:ext cx="3783937" cy="368235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coolSlant"/>
              <a:extrusionClr>
                <a:srgbClr val="000000"/>
              </a:extrusionClr>
            </a:sp3d>
          </p:spPr>
        </p:pic>
        <p:pic>
          <p:nvPicPr>
            <p:cNvPr id="9" name="1 Imagen" descr="image003 - copia (2)repub.jpg"/>
            <p:cNvPicPr/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47864" y="2348880"/>
              <a:ext cx="2520280" cy="244827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2 Imagen" descr="image003 - copia (2)Vibor.jpg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55976" y="2492896"/>
              <a:ext cx="432048" cy="2304256"/>
            </a:xfrm>
            <a:prstGeom prst="rect">
              <a:avLst/>
            </a:prstGeom>
          </p:spPr>
        </p:pic>
      </p:grpSp>
      <p:sp>
        <p:nvSpPr>
          <p:cNvPr id="4099" name="1 Título"/>
          <p:cNvSpPr>
            <a:spLocks noGrp="1"/>
          </p:cNvSpPr>
          <p:nvPr>
            <p:ph type="title"/>
          </p:nvPr>
        </p:nvSpPr>
        <p:spPr>
          <a:xfrm>
            <a:off x="1271588" y="274638"/>
            <a:ext cx="7729537" cy="1143000"/>
          </a:xfrm>
        </p:spPr>
        <p:txBody>
          <a:bodyPr/>
          <a:lstStyle/>
          <a:p>
            <a:pPr eaLnBrk="1" hangingPunct="1"/>
            <a:r>
              <a:rPr lang="es-MX" dirty="0" smtClean="0">
                <a:solidFill>
                  <a:srgbClr val="FFFF00"/>
                </a:solidFill>
              </a:rPr>
              <a:t/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 smtClean="0">
                <a:solidFill>
                  <a:srgbClr val="FFFF00"/>
                </a:solidFill>
              </a:rPr>
              <a:t>Interacción de Sistemas</a:t>
            </a:r>
            <a:br>
              <a:rPr lang="es-MX" dirty="0" smtClean="0">
                <a:solidFill>
                  <a:srgbClr val="FFFF00"/>
                </a:solidFill>
              </a:rPr>
            </a:br>
            <a:endParaRPr lang="es-MX" dirty="0" smtClean="0">
              <a:solidFill>
                <a:srgbClr val="FFFF00"/>
              </a:solidFill>
            </a:endParaRPr>
          </a:p>
        </p:txBody>
      </p:sp>
      <p:sp>
        <p:nvSpPr>
          <p:cNvPr id="410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es-MX" dirty="0" smtClean="0"/>
          </a:p>
          <a:p>
            <a:pPr algn="ctr" eaLnBrk="1" hangingPunct="1">
              <a:buFont typeface="Arial" charset="0"/>
              <a:buNone/>
            </a:pPr>
            <a:endParaRPr lang="es-MX" sz="1400" dirty="0" smtClean="0">
              <a:solidFill>
                <a:srgbClr val="FFFF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s-MX" dirty="0" smtClean="0"/>
          </a:p>
          <a:p>
            <a:pPr algn="ctr" eaLnBrk="1" hangingPunct="1">
              <a:buFont typeface="Arial" charset="0"/>
              <a:buNone/>
            </a:pPr>
            <a:endParaRPr lang="es-MX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4CF50-9222-423A-ACD6-A1C837ED3460}" type="slidenum">
              <a:rPr lang="es-MX" smtClean="0"/>
              <a:pPr>
                <a:defRPr/>
              </a:pPr>
              <a:t>30</a:t>
            </a:fld>
            <a:endParaRPr lang="es-MX" dirty="0"/>
          </a:p>
        </p:txBody>
      </p:sp>
      <p:grpSp>
        <p:nvGrpSpPr>
          <p:cNvPr id="22" name="21 Grupo"/>
          <p:cNvGrpSpPr/>
          <p:nvPr/>
        </p:nvGrpSpPr>
        <p:grpSpPr>
          <a:xfrm>
            <a:off x="571472" y="1643050"/>
            <a:ext cx="8001056" cy="4361107"/>
            <a:chOff x="571472" y="1643050"/>
            <a:chExt cx="8001056" cy="4361107"/>
          </a:xfrm>
        </p:grpSpPr>
        <p:sp>
          <p:nvSpPr>
            <p:cNvPr id="13" name="12 Elipse"/>
            <p:cNvSpPr/>
            <p:nvPr/>
          </p:nvSpPr>
          <p:spPr>
            <a:xfrm>
              <a:off x="571472" y="2714625"/>
              <a:ext cx="2500312" cy="164306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14" name="13 Elipse"/>
            <p:cNvSpPr/>
            <p:nvPr/>
          </p:nvSpPr>
          <p:spPr>
            <a:xfrm>
              <a:off x="5786447" y="2571744"/>
              <a:ext cx="2786081" cy="192882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15" name="14 Flecha curvada hacia arriba"/>
            <p:cNvSpPr/>
            <p:nvPr/>
          </p:nvSpPr>
          <p:spPr>
            <a:xfrm>
              <a:off x="3071802" y="4429132"/>
              <a:ext cx="2857500" cy="714375"/>
            </a:xfrm>
            <a:prstGeom prst="curved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16" name="15 Flecha curvada hacia arriba"/>
            <p:cNvSpPr/>
            <p:nvPr/>
          </p:nvSpPr>
          <p:spPr>
            <a:xfrm rot="10633068">
              <a:off x="3016018" y="2359943"/>
              <a:ext cx="2857500" cy="714375"/>
            </a:xfrm>
            <a:prstGeom prst="curved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714348" y="3214686"/>
              <a:ext cx="23574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MX" b="1" dirty="0" smtClean="0">
                  <a:solidFill>
                    <a:schemeClr val="bg2">
                      <a:lumMod val="75000"/>
                    </a:schemeClr>
                  </a:solidFill>
                </a:rPr>
                <a:t>Sistema de Salud</a:t>
              </a:r>
            </a:p>
            <a:p>
              <a:pPr>
                <a:defRPr/>
              </a:pPr>
              <a:r>
                <a:rPr lang="es-MX" b="1" dirty="0" smtClean="0">
                  <a:solidFill>
                    <a:schemeClr val="bg2">
                      <a:lumMod val="75000"/>
                    </a:schemeClr>
                  </a:solidFill>
                </a:rPr>
                <a:t>Niveles de Atención</a:t>
              </a:r>
              <a:endParaRPr lang="es-MX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072198" y="2786058"/>
              <a:ext cx="2428892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MX" b="1" dirty="0" smtClean="0">
                  <a:solidFill>
                    <a:schemeClr val="bg2">
                      <a:lumMod val="75000"/>
                    </a:schemeClr>
                  </a:solidFill>
                </a:rPr>
                <a:t>Sistema Educativo</a:t>
              </a:r>
            </a:p>
            <a:p>
              <a:pPr>
                <a:defRPr/>
              </a:pPr>
              <a:r>
                <a:rPr lang="es-MX" b="1" dirty="0" smtClean="0">
                  <a:solidFill>
                    <a:schemeClr val="bg2">
                      <a:lumMod val="75000"/>
                    </a:schemeClr>
                  </a:solidFill>
                </a:rPr>
                <a:t>Pregrado</a:t>
              </a:r>
            </a:p>
            <a:p>
              <a:pPr>
                <a:defRPr/>
              </a:pPr>
              <a:r>
                <a:rPr lang="es-MX" b="1" dirty="0" smtClean="0">
                  <a:solidFill>
                    <a:schemeClr val="bg2">
                      <a:lumMod val="75000"/>
                    </a:schemeClr>
                  </a:solidFill>
                </a:rPr>
                <a:t>Posgrado</a:t>
              </a:r>
            </a:p>
            <a:p>
              <a:pPr>
                <a:defRPr/>
              </a:pPr>
              <a:r>
                <a:rPr lang="es-MX" b="1" dirty="0" smtClean="0">
                  <a:solidFill>
                    <a:schemeClr val="bg2">
                      <a:lumMod val="75000"/>
                    </a:schemeClr>
                  </a:solidFill>
                </a:rPr>
                <a:t>Educación Médica Continua</a:t>
              </a:r>
            </a:p>
            <a:p>
              <a:pPr>
                <a:defRPr/>
              </a:pPr>
              <a:endParaRPr lang="es-MX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643306" y="5357826"/>
              <a:ext cx="2143140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s-MX" b="1" dirty="0" smtClean="0">
                  <a:solidFill>
                    <a:schemeClr val="bg1"/>
                  </a:solidFill>
                </a:rPr>
                <a:t>Modelo de Atención Integral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3428992" y="1643050"/>
              <a:ext cx="2571768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chemeClr val="bg1"/>
                  </a:solidFill>
                </a:rPr>
                <a:t>Modelos de Educación Médica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286116" y="3286124"/>
              <a:ext cx="2357454" cy="92333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Calidad</a:t>
              </a:r>
            </a:p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Equidad</a:t>
              </a:r>
            </a:p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Eficiencia y eficacia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Reformas Conjuntas Sector educativo/Sistema de Salud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SECTOR EDUCATIVO: 90 Escuelas y Facultades de Medicina AMFEM</a:t>
            </a:r>
          </a:p>
          <a:p>
            <a:r>
              <a:rPr lang="es-MX" dirty="0" smtClean="0"/>
              <a:t>SECTOR SALUD: Instituciones Públicas y Particulares</a:t>
            </a:r>
          </a:p>
          <a:p>
            <a:r>
              <a:rPr lang="es-MX" dirty="0" smtClean="0"/>
              <a:t>CONAMEGE</a:t>
            </a:r>
          </a:p>
          <a:p>
            <a:r>
              <a:rPr lang="es-MX" dirty="0" smtClean="0"/>
              <a:t>ACADEMIAS (ACANEM)</a:t>
            </a:r>
          </a:p>
          <a:p>
            <a:r>
              <a:rPr lang="es-MX" dirty="0" smtClean="0"/>
              <a:t>COLEGIO MÉDICO 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31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32</a:t>
            </a:fld>
            <a:endParaRPr lang="es-MX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5500" y="21429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146" y="5715016"/>
            <a:ext cx="2654444" cy="102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338" y="2763335"/>
            <a:ext cx="1976438" cy="273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66809">
            <a:off x="367445" y="4283442"/>
            <a:ext cx="2090739" cy="144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15" y="4095261"/>
            <a:ext cx="2209793" cy="147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Oportunidades actuales y futuras para el médico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800" dirty="0" smtClean="0"/>
              <a:t>Incorporación a un sistema de salud que busca mayor equidad en la atención </a:t>
            </a:r>
          </a:p>
          <a:p>
            <a:r>
              <a:rPr lang="es-MX" sz="1800" dirty="0" smtClean="0"/>
              <a:t>Conocer de cerca las situaciones reales de salud-enfermedad de su país y la organización de la red de servicios de salud.</a:t>
            </a:r>
          </a:p>
          <a:p>
            <a:r>
              <a:rPr lang="es-MX" sz="1800" dirty="0" smtClean="0"/>
              <a:t>Poder desempeñarse en cualquier contexto, con amplia experiencia en el manejo de patologías, situaciones de salud y acciones de promoción. </a:t>
            </a:r>
          </a:p>
          <a:p>
            <a:r>
              <a:rPr lang="es-MX" sz="1800" dirty="0" smtClean="0"/>
              <a:t>Desmitificar el hospital como el único espacio de aprendizaje y de trabajo</a:t>
            </a:r>
          </a:p>
          <a:p>
            <a:r>
              <a:rPr lang="es-MX" sz="1800" dirty="0" smtClean="0"/>
              <a:t>Oportunidades para incrementar su capacidad resolutiva para 80% de las enfermedades que no requieren de hospitalización. </a:t>
            </a:r>
          </a:p>
          <a:p>
            <a:r>
              <a:rPr lang="es-MX" sz="1800" dirty="0" smtClean="0"/>
              <a:t>Conocer e investigar sobre los determinantes sociales de la salud y la enfermedad. </a:t>
            </a:r>
          </a:p>
          <a:p>
            <a:r>
              <a:rPr lang="es-MX" sz="1800" dirty="0" smtClean="0"/>
              <a:t>Reconocer la riqueza cultural de nuestros pueblos, sus costumbres y hábitos.</a:t>
            </a:r>
          </a:p>
          <a:p>
            <a:r>
              <a:rPr lang="es-MX" sz="1800" dirty="0" smtClean="0"/>
              <a:t>Intercambiar experiencias con las redes científicas virtuales y encontrar respuestas a través de repositorios mundiales de literatura científica en salud.</a:t>
            </a:r>
          </a:p>
          <a:p>
            <a:r>
              <a:rPr lang="es-MX" sz="1800" dirty="0" smtClean="0"/>
              <a:t>Oportunidades  para desarrollar  un mayor compromiso con la  gente más necesitada</a:t>
            </a:r>
            <a:endParaRPr lang="es-MX" sz="18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33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¿Y por qué Dios mío? ¿Por qué?...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34</a:t>
            </a:fld>
            <a:endParaRPr lang="es-MX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6585" y="1571612"/>
            <a:ext cx="29241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2348" y="3362020"/>
            <a:ext cx="4001618" cy="263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90" y="3357562"/>
            <a:ext cx="4000496" cy="259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10 Marcador de contenido"/>
          <p:cNvGrpSpPr>
            <a:grpSpLocks noGrp="1"/>
          </p:cNvGrpSpPr>
          <p:nvPr/>
        </p:nvGrpSpPr>
        <p:grpSpPr bwMode="auto">
          <a:xfrm>
            <a:off x="357188" y="357188"/>
            <a:ext cx="1320800" cy="1357312"/>
            <a:chOff x="2732279" y="1700808"/>
            <a:chExt cx="3783937" cy="3682357"/>
          </a:xfrm>
        </p:grpSpPr>
        <p:pic>
          <p:nvPicPr>
            <p:cNvPr id="8" name="0 Imagen" descr="image003 - circulo.pn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2732279" y="1700808"/>
              <a:ext cx="3783937" cy="368235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coolSlant"/>
              <a:extrusionClr>
                <a:srgbClr val="000000"/>
              </a:extrusionClr>
            </a:sp3d>
          </p:spPr>
        </p:pic>
        <p:pic>
          <p:nvPicPr>
            <p:cNvPr id="9" name="1 Imagen" descr="image003 - copia (2)repub.jpg"/>
            <p:cNvPicPr/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47864" y="2348880"/>
              <a:ext cx="2520280" cy="244827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2 Imagen" descr="image003 - copia (2)Vibor.jpg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55976" y="2492896"/>
              <a:ext cx="432048" cy="2304256"/>
            </a:xfrm>
            <a:prstGeom prst="rect">
              <a:avLst/>
            </a:prstGeom>
          </p:spPr>
        </p:pic>
      </p:grpSp>
      <p:sp>
        <p:nvSpPr>
          <p:cNvPr id="12291" name="1 Título"/>
          <p:cNvSpPr>
            <a:spLocks noGrp="1"/>
          </p:cNvSpPr>
          <p:nvPr>
            <p:ph type="title"/>
          </p:nvPr>
        </p:nvSpPr>
        <p:spPr>
          <a:xfrm>
            <a:off x="1271588" y="571500"/>
            <a:ext cx="7729537" cy="1143000"/>
          </a:xfrm>
        </p:spPr>
        <p:txBody>
          <a:bodyPr/>
          <a:lstStyle/>
          <a:p>
            <a:pPr eaLnBrk="1" hangingPunct="1"/>
            <a:r>
              <a:rPr lang="es-MX" dirty="0" smtClean="0">
                <a:solidFill>
                  <a:srgbClr val="FFFF00"/>
                </a:solidFill>
              </a:rPr>
              <a:t>¿Posible impacto?</a:t>
            </a:r>
          </a:p>
        </p:txBody>
      </p:sp>
      <p:sp>
        <p:nvSpPr>
          <p:cNvPr id="1229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en-US" sz="2400" dirty="0" err="1" smtClean="0">
                <a:solidFill>
                  <a:srgbClr val="FFFF00"/>
                </a:solidFill>
              </a:rPr>
              <a:t>Calidad</a:t>
            </a:r>
            <a:r>
              <a:rPr lang="en-US" sz="2400" dirty="0" smtClean="0">
                <a:solidFill>
                  <a:srgbClr val="FFFF00"/>
                </a:solidFill>
              </a:rPr>
              <a:t> de la </a:t>
            </a:r>
            <a:r>
              <a:rPr lang="en-US" sz="2400" dirty="0" err="1" smtClean="0">
                <a:solidFill>
                  <a:srgbClr val="FFFF00"/>
                </a:solidFill>
              </a:rPr>
              <a:t>Educación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Médica</a:t>
            </a:r>
            <a:endParaRPr lang="es-MX" sz="2400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en-US" sz="2400" dirty="0" err="1" smtClean="0">
                <a:solidFill>
                  <a:srgbClr val="FFFF00"/>
                </a:solidFill>
              </a:rPr>
              <a:t>Consolidación</a:t>
            </a:r>
            <a:r>
              <a:rPr lang="en-US" sz="2400" dirty="0" smtClean="0">
                <a:solidFill>
                  <a:srgbClr val="FFFF00"/>
                </a:solidFill>
              </a:rPr>
              <a:t>  de la </a:t>
            </a:r>
            <a:r>
              <a:rPr lang="en-US" sz="2400" dirty="0" err="1" smtClean="0">
                <a:solidFill>
                  <a:srgbClr val="FFFF00"/>
                </a:solidFill>
              </a:rPr>
              <a:t>Atención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Primaria</a:t>
            </a:r>
            <a:r>
              <a:rPr lang="en-US" sz="2400" dirty="0" smtClean="0">
                <a:solidFill>
                  <a:srgbClr val="FFFF00"/>
                </a:solidFill>
              </a:rPr>
              <a:t> en México</a:t>
            </a:r>
            <a:endParaRPr lang="es-MX" sz="2400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en-US" sz="2400" dirty="0" smtClean="0">
                <a:solidFill>
                  <a:srgbClr val="FFFF00"/>
                </a:solidFill>
              </a:rPr>
              <a:t>Status del </a:t>
            </a:r>
            <a:r>
              <a:rPr lang="en-US" sz="2400" dirty="0" err="1" smtClean="0">
                <a:solidFill>
                  <a:srgbClr val="FFFF00"/>
                </a:solidFill>
              </a:rPr>
              <a:t>Médico</a:t>
            </a:r>
            <a:r>
              <a:rPr lang="en-US" sz="2400" dirty="0" smtClean="0">
                <a:solidFill>
                  <a:srgbClr val="FFFF00"/>
                </a:solidFill>
              </a:rPr>
              <a:t> General </a:t>
            </a:r>
            <a:r>
              <a:rPr lang="en-US" sz="2400" dirty="0" err="1" smtClean="0">
                <a:solidFill>
                  <a:srgbClr val="FFFF00"/>
                </a:solidFill>
              </a:rPr>
              <a:t>Mexicano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2800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2800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2800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en-US" sz="2400" dirty="0" err="1" smtClean="0">
                <a:solidFill>
                  <a:srgbClr val="FFFF00"/>
                </a:solidFill>
              </a:rPr>
              <a:t>Calidad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</a:rPr>
              <a:t>Equidad</a:t>
            </a:r>
            <a:r>
              <a:rPr lang="en-US" sz="2400" dirty="0" smtClean="0">
                <a:solidFill>
                  <a:srgbClr val="FFFF00"/>
                </a:solidFill>
              </a:rPr>
              <a:t> y </a:t>
            </a:r>
            <a:r>
              <a:rPr lang="en-US" sz="2400" dirty="0" err="1" smtClean="0">
                <a:solidFill>
                  <a:srgbClr val="FFFF00"/>
                </a:solidFill>
              </a:rPr>
              <a:t>Recursos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para</a:t>
            </a:r>
            <a:r>
              <a:rPr lang="en-US" sz="2400" dirty="0" smtClean="0">
                <a:solidFill>
                  <a:srgbClr val="FFFF00"/>
                </a:solidFill>
              </a:rPr>
              <a:t> la </a:t>
            </a:r>
            <a:r>
              <a:rPr lang="en-US" sz="2400" dirty="0" err="1" smtClean="0">
                <a:solidFill>
                  <a:srgbClr val="FFFF00"/>
                </a:solidFill>
              </a:rPr>
              <a:t>salud</a:t>
            </a:r>
            <a:r>
              <a:rPr lang="en-US" sz="2400" dirty="0" smtClean="0">
                <a:solidFill>
                  <a:srgbClr val="FFFF00"/>
                </a:solidFill>
              </a:rPr>
              <a:t> y </a:t>
            </a:r>
            <a:r>
              <a:rPr lang="en-US" sz="2400" dirty="0" err="1" smtClean="0">
                <a:solidFill>
                  <a:srgbClr val="FFFF00"/>
                </a:solidFill>
              </a:rPr>
              <a:t>educación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en-US" sz="2400" dirty="0" err="1" smtClean="0">
                <a:solidFill>
                  <a:srgbClr val="FFFF00"/>
                </a:solidFill>
              </a:rPr>
              <a:t>Satisfacción</a:t>
            </a:r>
            <a:r>
              <a:rPr lang="en-US" sz="2400" dirty="0" smtClean="0">
                <a:solidFill>
                  <a:srgbClr val="FFFF00"/>
                </a:solidFill>
              </a:rPr>
              <a:t> del </a:t>
            </a:r>
            <a:r>
              <a:rPr lang="en-US" sz="2400" dirty="0" err="1" smtClean="0">
                <a:solidFill>
                  <a:srgbClr val="FFFF00"/>
                </a:solidFill>
              </a:rPr>
              <a:t>paciente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en-US" sz="2400" dirty="0" err="1" smtClean="0">
                <a:solidFill>
                  <a:srgbClr val="FFFF00"/>
                </a:solidFill>
              </a:rPr>
              <a:t>Satisfacción</a:t>
            </a:r>
            <a:r>
              <a:rPr lang="en-US" sz="2400" dirty="0" smtClean="0">
                <a:solidFill>
                  <a:srgbClr val="FFFF00"/>
                </a:solidFill>
              </a:rPr>
              <a:t> del </a:t>
            </a:r>
            <a:r>
              <a:rPr lang="en-US" sz="2400" dirty="0" err="1" smtClean="0">
                <a:solidFill>
                  <a:srgbClr val="FFFF00"/>
                </a:solidFill>
              </a:rPr>
              <a:t>equipo</a:t>
            </a:r>
            <a:r>
              <a:rPr lang="en-US" sz="2400" dirty="0" smtClean="0">
                <a:solidFill>
                  <a:srgbClr val="FFFF00"/>
                </a:solidFill>
              </a:rPr>
              <a:t> de </a:t>
            </a:r>
            <a:r>
              <a:rPr lang="en-US" sz="2400" dirty="0" err="1" smtClean="0">
                <a:solidFill>
                  <a:srgbClr val="FFFF00"/>
                </a:solidFill>
              </a:rPr>
              <a:t>salud</a:t>
            </a:r>
            <a:r>
              <a:rPr lang="en-US" sz="2400" dirty="0" smtClean="0">
                <a:solidFill>
                  <a:srgbClr val="FFFF00"/>
                </a:solidFill>
              </a:rPr>
              <a:t> y de los </a:t>
            </a:r>
            <a:r>
              <a:rPr lang="en-US" sz="2400" dirty="0" err="1" smtClean="0">
                <a:solidFill>
                  <a:srgbClr val="FFFF00"/>
                </a:solidFill>
              </a:rPr>
              <a:t>educadores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/>
            <a:endParaRPr lang="es-MX" sz="2800" dirty="0" smtClean="0">
              <a:solidFill>
                <a:srgbClr val="FFFF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13A8F-93C9-418C-A745-2396C6B84E56}" type="slidenum">
              <a:rPr lang="es-MX" smtClean="0"/>
              <a:pPr>
                <a:defRPr/>
              </a:pPr>
              <a:t>35</a:t>
            </a:fld>
            <a:endParaRPr lang="es-MX" dirty="0"/>
          </a:p>
        </p:txBody>
      </p:sp>
      <p:sp>
        <p:nvSpPr>
          <p:cNvPr id="11" name="10 Flecha abajo"/>
          <p:cNvSpPr/>
          <p:nvPr/>
        </p:nvSpPr>
        <p:spPr>
          <a:xfrm>
            <a:off x="4143380" y="3643315"/>
            <a:ext cx="1071562" cy="12144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Decidir….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36</a:t>
            </a:fld>
            <a:endParaRPr lang="es-MX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3625" y="2372519"/>
            <a:ext cx="44767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10 Marcador de contenido"/>
          <p:cNvGrpSpPr>
            <a:grpSpLocks noGrp="1"/>
          </p:cNvGrpSpPr>
          <p:nvPr/>
        </p:nvGrpSpPr>
        <p:grpSpPr bwMode="auto">
          <a:xfrm>
            <a:off x="285720" y="285728"/>
            <a:ext cx="1320800" cy="1357312"/>
            <a:chOff x="2732279" y="1700808"/>
            <a:chExt cx="3783937" cy="3682357"/>
          </a:xfrm>
        </p:grpSpPr>
        <p:pic>
          <p:nvPicPr>
            <p:cNvPr id="8" name="0 Imagen" descr="image003 - circulo.pn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2732279" y="1700808"/>
              <a:ext cx="3783937" cy="368235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coolSlant"/>
              <a:extrusionClr>
                <a:srgbClr val="000000"/>
              </a:extrusionClr>
            </a:sp3d>
          </p:spPr>
        </p:pic>
        <p:pic>
          <p:nvPicPr>
            <p:cNvPr id="9" name="1 Imagen" descr="image003 - copia (2)repub.jpg"/>
            <p:cNvPicPr/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47864" y="2348880"/>
              <a:ext cx="2520280" cy="244827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2 Imagen" descr="image003 - copia (2)Vibor.jpg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55976" y="2492896"/>
              <a:ext cx="432048" cy="2304256"/>
            </a:xfrm>
            <a:prstGeom prst="rect">
              <a:avLst/>
            </a:prstGeom>
          </p:spPr>
        </p:pic>
      </p:grpSp>
      <p:sp>
        <p:nvSpPr>
          <p:cNvPr id="14339" name="1 Título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29537" cy="1714512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rgbClr val="FFFF00"/>
                </a:solidFill>
              </a:rPr>
              <a:t>Honorables Directoras (es): </a:t>
            </a:r>
            <a:br>
              <a:rPr lang="es-MX" sz="3200" dirty="0" smtClean="0">
                <a:solidFill>
                  <a:srgbClr val="FFFF00"/>
                </a:solidFill>
              </a:rPr>
            </a:br>
            <a:r>
              <a:rPr lang="es-MX" sz="3200" dirty="0" smtClean="0">
                <a:solidFill>
                  <a:srgbClr val="FFFF00"/>
                </a:solidFill>
              </a:rPr>
              <a:t/>
            </a:r>
            <a:br>
              <a:rPr lang="es-MX" sz="3200" dirty="0" smtClean="0">
                <a:solidFill>
                  <a:srgbClr val="FFFF00"/>
                </a:solidFill>
              </a:rPr>
            </a:br>
            <a:r>
              <a:rPr lang="es-MX" sz="3200" b="1" dirty="0" smtClean="0">
                <a:solidFill>
                  <a:srgbClr val="FFFF00"/>
                </a:solidFill>
              </a:rPr>
              <a:t>¿Nos adherimos al Compromiso para la </a:t>
            </a:r>
            <a:r>
              <a:rPr lang="es-MX" sz="3200" b="1" dirty="0" smtClean="0">
                <a:solidFill>
                  <a:srgbClr val="FFFF00"/>
                </a:solidFill>
              </a:rPr>
              <a:t>AMFEM-APS/APOC</a:t>
            </a:r>
            <a:r>
              <a:rPr lang="es-MX" sz="3200" b="1" dirty="0" smtClean="0">
                <a:solidFill>
                  <a:srgbClr val="FFFF00"/>
                </a:solidFill>
              </a:rPr>
              <a:t>?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A9DAA-5DEC-4F5C-93FA-7B53B8138F48}" type="slidenum">
              <a:rPr lang="es-MX" smtClean="0"/>
              <a:pPr>
                <a:defRPr/>
              </a:pPr>
              <a:t>37</a:t>
            </a:fld>
            <a:endParaRPr lang="es-MX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750349"/>
            <a:ext cx="5143536" cy="30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2143108" y="628652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FF00"/>
                </a:solidFill>
              </a:rPr>
              <a:t>POR LA CALIDAD DE LA EDUCACIÓN MÉDICA</a:t>
            </a:r>
            <a:endParaRPr lang="es-MX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 Marcador de contenido"/>
          <p:cNvGrpSpPr>
            <a:grpSpLocks noGrp="1"/>
          </p:cNvGrpSpPr>
          <p:nvPr/>
        </p:nvGrpSpPr>
        <p:grpSpPr bwMode="auto">
          <a:xfrm>
            <a:off x="357188" y="357188"/>
            <a:ext cx="1320800" cy="1357312"/>
            <a:chOff x="2732279" y="1700808"/>
            <a:chExt cx="3783937" cy="3682357"/>
          </a:xfrm>
        </p:grpSpPr>
        <p:pic>
          <p:nvPicPr>
            <p:cNvPr id="8" name="0 Imagen" descr="image003 - circulo.pn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2732279" y="1700808"/>
              <a:ext cx="3783937" cy="368235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coolSlant"/>
              <a:extrusionClr>
                <a:srgbClr val="000000"/>
              </a:extrusionClr>
            </a:sp3d>
          </p:spPr>
        </p:pic>
        <p:pic>
          <p:nvPicPr>
            <p:cNvPr id="9" name="1 Imagen" descr="image003 - copia (2)repub.jpg"/>
            <p:cNvPicPr/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47864" y="2348880"/>
              <a:ext cx="2520280" cy="244827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2 Imagen" descr="image003 - copia (2)Vibor.jpg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55976" y="2492896"/>
              <a:ext cx="432048" cy="2304256"/>
            </a:xfrm>
            <a:prstGeom prst="rect">
              <a:avLst/>
            </a:prstGeom>
          </p:spPr>
        </p:pic>
      </p:grpSp>
      <p:sp>
        <p:nvSpPr>
          <p:cNvPr id="4099" name="1 Título"/>
          <p:cNvSpPr>
            <a:spLocks noGrp="1"/>
          </p:cNvSpPr>
          <p:nvPr>
            <p:ph type="title"/>
          </p:nvPr>
        </p:nvSpPr>
        <p:spPr>
          <a:xfrm>
            <a:off x="1271588" y="274638"/>
            <a:ext cx="7729537" cy="1143000"/>
          </a:xfrm>
        </p:spPr>
        <p:txBody>
          <a:bodyPr/>
          <a:lstStyle/>
          <a:p>
            <a:pPr eaLnBrk="1" hangingPunct="1"/>
            <a:r>
              <a:rPr lang="es-MX" dirty="0" smtClean="0">
                <a:solidFill>
                  <a:srgbClr val="FFFF00"/>
                </a:solidFill>
              </a:rPr>
              <a:t/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 smtClean="0">
                <a:solidFill>
                  <a:srgbClr val="FFFF00"/>
                </a:solidFill>
              </a:rPr>
              <a:t>Interacción de Sistemas</a:t>
            </a:r>
            <a:br>
              <a:rPr lang="es-MX" dirty="0" smtClean="0">
                <a:solidFill>
                  <a:srgbClr val="FFFF00"/>
                </a:solidFill>
              </a:rPr>
            </a:br>
            <a:endParaRPr lang="es-MX" dirty="0" smtClean="0">
              <a:solidFill>
                <a:srgbClr val="FFFF00"/>
              </a:solidFill>
            </a:endParaRPr>
          </a:p>
        </p:txBody>
      </p:sp>
      <p:sp>
        <p:nvSpPr>
          <p:cNvPr id="410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es-MX" dirty="0" smtClean="0"/>
          </a:p>
          <a:p>
            <a:pPr algn="ctr" eaLnBrk="1" hangingPunct="1">
              <a:buFont typeface="Arial" charset="0"/>
              <a:buNone/>
            </a:pPr>
            <a:endParaRPr lang="es-MX" sz="1400" dirty="0" smtClean="0">
              <a:solidFill>
                <a:srgbClr val="FFFF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s-MX" dirty="0" smtClean="0"/>
          </a:p>
          <a:p>
            <a:pPr algn="ctr" eaLnBrk="1" hangingPunct="1">
              <a:buFont typeface="Arial" charset="0"/>
              <a:buNone/>
            </a:pPr>
            <a:endParaRPr lang="es-MX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4CF50-9222-423A-ACD6-A1C837ED3460}" type="slidenum">
              <a:rPr lang="es-MX" smtClean="0"/>
              <a:pPr>
                <a:defRPr/>
              </a:pPr>
              <a:t>4</a:t>
            </a:fld>
            <a:endParaRPr lang="es-MX" dirty="0"/>
          </a:p>
        </p:txBody>
      </p:sp>
      <p:sp>
        <p:nvSpPr>
          <p:cNvPr id="13" name="12 Elipse"/>
          <p:cNvSpPr/>
          <p:nvPr/>
        </p:nvSpPr>
        <p:spPr>
          <a:xfrm>
            <a:off x="571472" y="2714625"/>
            <a:ext cx="2500312" cy="1643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5786447" y="2571744"/>
            <a:ext cx="2786081" cy="19288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5" name="14 Flecha curvada hacia arriba"/>
          <p:cNvSpPr/>
          <p:nvPr/>
        </p:nvSpPr>
        <p:spPr>
          <a:xfrm>
            <a:off x="3071802" y="4429132"/>
            <a:ext cx="2857500" cy="714375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6" name="15 Flecha curvada hacia arriba"/>
          <p:cNvSpPr/>
          <p:nvPr/>
        </p:nvSpPr>
        <p:spPr>
          <a:xfrm rot="10633068">
            <a:off x="3016018" y="2359943"/>
            <a:ext cx="2857500" cy="714375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14348" y="3214686"/>
            <a:ext cx="2357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  <a:t>Sistema de Salud</a:t>
            </a:r>
          </a:p>
          <a:p>
            <a:pPr>
              <a:defRPr/>
            </a:pPr>
            <a: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  <a:t>Niveles de Atención</a:t>
            </a:r>
            <a:endParaRPr lang="es-MX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072198" y="2786058"/>
            <a:ext cx="24288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  <a:t>Sistema Educativo</a:t>
            </a:r>
          </a:p>
          <a:p>
            <a:pPr>
              <a:defRPr/>
            </a:pPr>
            <a: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  <a:t>Pregrado</a:t>
            </a:r>
          </a:p>
          <a:p>
            <a:pPr>
              <a:defRPr/>
            </a:pPr>
            <a: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  <a:t>Posgrado</a:t>
            </a:r>
          </a:p>
          <a:p>
            <a:pPr>
              <a:defRPr/>
            </a:pPr>
            <a: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  <a:t>Educación Médica Continua</a:t>
            </a:r>
          </a:p>
          <a:p>
            <a:pPr>
              <a:defRPr/>
            </a:pPr>
            <a:endParaRPr lang="es-MX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643306" y="5357826"/>
            <a:ext cx="214314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bg1"/>
                </a:solidFill>
              </a:rPr>
              <a:t>Modelo de Atención Integral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428992" y="1643050"/>
            <a:ext cx="25717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Modelos de Educación Médica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286116" y="3286124"/>
            <a:ext cx="235745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Calidad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</a:rPr>
              <a:t>Equidad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</a:rPr>
              <a:t>Eficiencia y eficacia</a:t>
            </a:r>
            <a:endParaRPr lang="es-MX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Perspectiva desde las Escuelas y Facultades de Medicina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5</a:t>
            </a:fld>
            <a:endParaRPr lang="es-MX"/>
          </a:p>
        </p:txBody>
      </p:sp>
      <p:grpSp>
        <p:nvGrpSpPr>
          <p:cNvPr id="11" name="10 Marcador de contenido"/>
          <p:cNvGrpSpPr>
            <a:grpSpLocks noGrp="1"/>
          </p:cNvGrpSpPr>
          <p:nvPr/>
        </p:nvGrpSpPr>
        <p:grpSpPr bwMode="auto">
          <a:xfrm>
            <a:off x="2071670" y="2143116"/>
            <a:ext cx="4857784" cy="4143404"/>
            <a:chOff x="2732279" y="1700808"/>
            <a:chExt cx="3783937" cy="3682357"/>
          </a:xfrm>
        </p:grpSpPr>
        <p:pic>
          <p:nvPicPr>
            <p:cNvPr id="13" name="1 Imagen" descr="image003 - copia (2)repub.jpg"/>
            <p:cNvPicPr/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47864" y="2348880"/>
              <a:ext cx="2520280" cy="244827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0 Imagen" descr="image003 - circulo.png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2732279" y="1700808"/>
              <a:ext cx="3783937" cy="368235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coolSlant"/>
              <a:extrusionClr>
                <a:srgbClr val="000000"/>
              </a:extrusionClr>
            </a:sp3d>
          </p:spPr>
        </p:pic>
        <p:pic>
          <p:nvPicPr>
            <p:cNvPr id="14" name="2 Imagen" descr="image003 - copia (2)Vibor.jpg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55976" y="2492896"/>
              <a:ext cx="432048" cy="2304256"/>
            </a:xfrm>
            <a:prstGeom prst="rect">
              <a:avLst/>
            </a:prstGeom>
          </p:spPr>
        </p:pic>
      </p:grp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1888" y="1428736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91355" y="2719398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14282" y="3381380"/>
            <a:ext cx="2434238" cy="111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62313" y="5043511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COMAEM: Estándar 18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programa de trabajo comunitario contribuye a la formación integral del alumno y define actividades de docencia, investigación y servicio que realizan profesores y alumnos en escenarios congruentes para su desarrollo. Está coordinado, supervisado y evaluado por personal capacitado. 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6</a:t>
            </a:fld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Nuestra reacción….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7</a:t>
            </a:fld>
            <a:endParaRPr lang="es-MX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59" y="1357298"/>
            <a:ext cx="4649023" cy="464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MAPAS CURRICULARES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8</a:t>
            </a:fld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6429388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SERVICIO SOCIAL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428992" y="31311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CICLOS CLÍNICOS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4282" y="314324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CICLOS BÁSICOS</a:t>
            </a:r>
            <a:endParaRPr lang="es-MX" dirty="0"/>
          </a:p>
        </p:txBody>
      </p:sp>
      <p:sp>
        <p:nvSpPr>
          <p:cNvPr id="14" name="13 Flecha derecha"/>
          <p:cNvSpPr/>
          <p:nvPr/>
        </p:nvSpPr>
        <p:spPr>
          <a:xfrm>
            <a:off x="2571736" y="3143248"/>
            <a:ext cx="571504" cy="35719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5786446" y="3214686"/>
            <a:ext cx="571504" cy="35719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00034" y="5214950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PROGRAMA DE TRABAJO COMUNITARIO</a:t>
            </a:r>
          </a:p>
          <a:p>
            <a:r>
              <a:rPr lang="es-MX" dirty="0" smtClean="0"/>
              <a:t>Docencia</a:t>
            </a:r>
          </a:p>
          <a:p>
            <a:r>
              <a:rPr lang="es-MX" dirty="0" smtClean="0"/>
              <a:t>Investigación</a:t>
            </a:r>
          </a:p>
          <a:p>
            <a:r>
              <a:rPr lang="es-MX" dirty="0" smtClean="0"/>
              <a:t>Servicio</a:t>
            </a:r>
            <a:endParaRPr lang="es-MX" dirty="0"/>
          </a:p>
        </p:txBody>
      </p:sp>
      <p:sp>
        <p:nvSpPr>
          <p:cNvPr id="17" name="16 Flecha derecha"/>
          <p:cNvSpPr/>
          <p:nvPr/>
        </p:nvSpPr>
        <p:spPr>
          <a:xfrm>
            <a:off x="357158" y="3857628"/>
            <a:ext cx="2938482" cy="35719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357158" y="4357694"/>
            <a:ext cx="6072230" cy="35719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357158" y="4857760"/>
            <a:ext cx="8143932" cy="35719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714480" y="164305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¿Cómo se proyecta la institución educativa en su área de influencia?</a:t>
            </a:r>
            <a:endParaRPr lang="es-MX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 DE APS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6B66-210C-496F-8039-BA8676F115F1}" type="slidenum">
              <a:rPr lang="es-MX" smtClean="0"/>
              <a:pPr>
                <a:defRPr/>
              </a:pPr>
              <a:t>9</a:t>
            </a:fld>
            <a:endParaRPr lang="es-MX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6265" y="2345125"/>
            <a:ext cx="7573387" cy="315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1214414" y="614364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ATENCIÓN PRIMARIA A LA SALUD</a:t>
            </a:r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1948</Words>
  <Application>Microsoft Office PowerPoint</Application>
  <PresentationFormat>Presentación en pantalla (4:3)</PresentationFormat>
  <Paragraphs>293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Calidad de la Educación Médica: Hacia un nuevo modelo de atención a la salud</vt:lpstr>
      <vt:lpstr>En realidad:  ¿Requerimos un nuevo modelo?</vt:lpstr>
      <vt:lpstr>Elementos básicos</vt:lpstr>
      <vt:lpstr> Interacción de Sistemas </vt:lpstr>
      <vt:lpstr>Perspectiva desde las Escuelas y Facultades de Medicina</vt:lpstr>
      <vt:lpstr>COMAEM: Estándar 18 </vt:lpstr>
      <vt:lpstr>Nuestra reacción….</vt:lpstr>
      <vt:lpstr>MAPAS CURRICULARES</vt:lpstr>
      <vt:lpstr>MODELO DE APS</vt:lpstr>
      <vt:lpstr>Elementos de la atención a la salud</vt:lpstr>
      <vt:lpstr>Premisas</vt:lpstr>
      <vt:lpstr>3rd Global Forum on Human Resources for Health, 2013. </vt:lpstr>
      <vt:lpstr>Transformative Learning for Health Equity, 2014 (Rol AMFEM)</vt:lpstr>
      <vt:lpstr>a) Comparación APS/AMFEM</vt:lpstr>
      <vt:lpstr>b) Competencias básicas APS</vt:lpstr>
      <vt:lpstr>¿Qué tenemos?</vt:lpstr>
      <vt:lpstr>Competencias AMFEM</vt:lpstr>
      <vt:lpstr>Competencias AMFEM</vt:lpstr>
      <vt:lpstr>Competencias AMFEM</vt:lpstr>
      <vt:lpstr>Comparación competencias APS/AMFEM</vt:lpstr>
      <vt:lpstr>Modelo de Atención Primaria Orientada a la Comunidad</vt:lpstr>
      <vt:lpstr>Es necesario…</vt:lpstr>
      <vt:lpstr>Community Oriented Primary Care</vt:lpstr>
      <vt:lpstr>Elementos</vt:lpstr>
      <vt:lpstr>Proceso de Desarrollo</vt:lpstr>
      <vt:lpstr>Experiencias en otros países</vt:lpstr>
      <vt:lpstr>Productos de APOC</vt:lpstr>
      <vt:lpstr>Productos de APOC</vt:lpstr>
      <vt:lpstr>Integración intersectorial</vt:lpstr>
      <vt:lpstr> Interacción de Sistemas </vt:lpstr>
      <vt:lpstr>Reformas Conjuntas Sector educativo/Sistema de Salud</vt:lpstr>
      <vt:lpstr>Diapositiva 32</vt:lpstr>
      <vt:lpstr>Oportunidades actuales y futuras para el médico</vt:lpstr>
      <vt:lpstr>¿Y por qué Dios mío? ¿Por qué?...</vt:lpstr>
      <vt:lpstr>¿Posible impacto?</vt:lpstr>
      <vt:lpstr>Decidir….</vt:lpstr>
      <vt:lpstr>Honorables Directoras (es):   ¿Nos adherimos al Compromiso para la AMFEM-APS/APOC? 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“Certificación de Profesionales”</dc:title>
  <dc:creator>Administrador</dc:creator>
  <cp:lastModifiedBy>rolo</cp:lastModifiedBy>
  <cp:revision>330</cp:revision>
  <dcterms:created xsi:type="dcterms:W3CDTF">2013-07-15T15:09:25Z</dcterms:created>
  <dcterms:modified xsi:type="dcterms:W3CDTF">2014-10-27T13:52:20Z</dcterms:modified>
</cp:coreProperties>
</file>