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6" r:id="rId4"/>
    <p:sldId id="295" r:id="rId5"/>
    <p:sldId id="299" r:id="rId6"/>
    <p:sldId id="278" r:id="rId7"/>
    <p:sldId id="280" r:id="rId8"/>
    <p:sldId id="277" r:id="rId9"/>
    <p:sldId id="281" r:id="rId10"/>
    <p:sldId id="261" r:id="rId11"/>
    <p:sldId id="284" r:id="rId12"/>
    <p:sldId id="283" r:id="rId13"/>
    <p:sldId id="273" r:id="rId14"/>
    <p:sldId id="274" r:id="rId15"/>
    <p:sldId id="275" r:id="rId16"/>
    <p:sldId id="276" r:id="rId17"/>
    <p:sldId id="293" r:id="rId18"/>
    <p:sldId id="287" r:id="rId19"/>
    <p:sldId id="288" r:id="rId20"/>
    <p:sldId id="289" r:id="rId21"/>
    <p:sldId id="265" r:id="rId22"/>
    <p:sldId id="269" r:id="rId23"/>
    <p:sldId id="292" r:id="rId24"/>
    <p:sldId id="300" r:id="rId25"/>
    <p:sldId id="298" r:id="rId26"/>
    <p:sldId id="297" r:id="rId27"/>
    <p:sldId id="301" r:id="rId2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6600"/>
    <a:srgbClr val="FF00FF"/>
    <a:srgbClr val="000099"/>
    <a:srgbClr val="0033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EEBA-78C4-41F7-BC19-AE0C16DEFFD9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34E-5F84-495F-B001-13B0B1B752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941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EEBA-78C4-41F7-BC19-AE0C16DEFFD9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34E-5F84-495F-B001-13B0B1B752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210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EEBA-78C4-41F7-BC19-AE0C16DEFFD9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34E-5F84-495F-B001-13B0B1B752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273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EEBA-78C4-41F7-BC19-AE0C16DEFFD9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34E-5F84-495F-B001-13B0B1B752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949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EEBA-78C4-41F7-BC19-AE0C16DEFFD9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34E-5F84-495F-B001-13B0B1B752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90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EEBA-78C4-41F7-BC19-AE0C16DEFFD9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34E-5F84-495F-B001-13B0B1B752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669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EEBA-78C4-41F7-BC19-AE0C16DEFFD9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34E-5F84-495F-B001-13B0B1B752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6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EEBA-78C4-41F7-BC19-AE0C16DEFFD9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34E-5F84-495F-B001-13B0B1B752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93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EEBA-78C4-41F7-BC19-AE0C16DEFFD9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34E-5F84-495F-B001-13B0B1B752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040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EEBA-78C4-41F7-BC19-AE0C16DEFFD9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34E-5F84-495F-B001-13B0B1B752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093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EEBA-78C4-41F7-BC19-AE0C16DEFFD9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34E-5F84-495F-B001-13B0B1B752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558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2EEBA-78C4-41F7-BC19-AE0C16DEFFD9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D034E-5F84-495F-B001-13B0B1B752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276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72890" y="265113"/>
            <a:ext cx="3417570" cy="170656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31094" y="2687724"/>
            <a:ext cx="77272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 smtClean="0">
                <a:solidFill>
                  <a:srgbClr val="000099"/>
                </a:solidFill>
              </a:rPr>
              <a:t>ENFOQUES DE LA COMPLEJIDAD Y SU RELACIÓN CON LA CALIDAD EDUCATIVA; UNA VISIÓN ESTRATÉGICA</a:t>
            </a:r>
          </a:p>
        </p:txBody>
      </p:sp>
    </p:spTree>
    <p:extLst>
      <p:ext uri="{BB962C8B-B14F-4D97-AF65-F5344CB8AC3E}">
        <p14:creationId xmlns:p14="http://schemas.microsoft.com/office/powerpoint/2010/main" val="14264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9018" y="2889094"/>
            <a:ext cx="27309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dirty="0" smtClean="0">
                <a:solidFill>
                  <a:srgbClr val="000099"/>
                </a:solidFill>
              </a:rPr>
              <a:t>SESIONES TEÓRICAS:        a través de un caso clínico escrito,  se estudió la farmacología de los antidepresivos, la psicoterapia, y los contextos familiar y social de la depresión.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621977" y="206542"/>
            <a:ext cx="7022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rgbClr val="000099"/>
                </a:solidFill>
              </a:rPr>
              <a:t>INDUCCIÓN DE UNA EXPERIENCIA DE APRENDIZAJE</a:t>
            </a:r>
            <a:endParaRPr lang="es-MX" sz="2400" dirty="0">
              <a:solidFill>
                <a:srgbClr val="000099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484337" y="2889094"/>
            <a:ext cx="447198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dirty="0" smtClean="0">
                <a:solidFill>
                  <a:srgbClr val="000099"/>
                </a:solidFill>
              </a:rPr>
              <a:t>SEMINARIO INTERDISCIPLINARIO:        equipos de alumnos de las tres carreras se dedicaron al análisis de los papeles profesionales de cada quién y a definir un tratamiento integral, enfatizando en el tratamiento combinado (fármaco antidepresivo – psicoterapia), y se establecieron puentes de comunicación interprofesional: medicina, enfermería y psicología.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184923" y="2889094"/>
            <a:ext cx="36431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dirty="0" smtClean="0">
                <a:solidFill>
                  <a:srgbClr val="000099"/>
                </a:solidFill>
              </a:rPr>
              <a:t>ESTACIÓN DE SIMULACIÓN CLÍNICA: </a:t>
            </a:r>
          </a:p>
          <a:p>
            <a:pPr algn="ctr"/>
            <a:r>
              <a:rPr lang="es-MX" sz="2200" dirty="0" smtClean="0">
                <a:solidFill>
                  <a:srgbClr val="000099"/>
                </a:solidFill>
              </a:rPr>
              <a:t>atender a un paciente estandarizado (quien representó su propio trastorno de depresión, dolor e hipertensión arterial), a fin de evaluar la aplicación de los elementos del pensamiento complejo. </a:t>
            </a:r>
            <a:endParaRPr lang="es-MX" sz="2200" dirty="0">
              <a:solidFill>
                <a:srgbClr val="000099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4" y="668207"/>
            <a:ext cx="3071912" cy="222088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985" y="764447"/>
            <a:ext cx="3281215" cy="212464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56" y="795573"/>
            <a:ext cx="2905125" cy="2093522"/>
          </a:xfrm>
          <a:prstGeom prst="rect">
            <a:avLst/>
          </a:prstGeom>
        </p:spPr>
      </p:pic>
      <p:sp>
        <p:nvSpPr>
          <p:cNvPr id="14" name="Flecha derecha 13"/>
          <p:cNvSpPr/>
          <p:nvPr/>
        </p:nvSpPr>
        <p:spPr>
          <a:xfrm>
            <a:off x="3486150" y="1771650"/>
            <a:ext cx="352425" cy="8382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 derecha 14"/>
          <p:cNvSpPr/>
          <p:nvPr/>
        </p:nvSpPr>
        <p:spPr>
          <a:xfrm>
            <a:off x="7505823" y="1771650"/>
            <a:ext cx="352425" cy="8382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867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47925" y="3472547"/>
            <a:ext cx="71961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7030A0"/>
                </a:solidFill>
              </a:rPr>
              <a:t>PONER EN JUEGO EL PENSAMIENTO COMPLEJO</a:t>
            </a:r>
          </a:p>
          <a:p>
            <a:pPr algn="ctr"/>
            <a:r>
              <a:rPr lang="es-MX" sz="3200" b="1" dirty="0" smtClean="0">
                <a:solidFill>
                  <a:srgbClr val="7030A0"/>
                </a:solidFill>
              </a:rPr>
              <a:t>Ese tipo de pensamiento que nos permite aproximarnos pertinentemente a los sistemas complejos.</a:t>
            </a:r>
            <a:endParaRPr lang="es-MX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D05FDB-AF33-4CBA-B0CA-4E16C90B5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0425" y="542925"/>
            <a:ext cx="4256280" cy="2663844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6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02" y="1187656"/>
            <a:ext cx="1773849" cy="98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1495248" y="360233"/>
            <a:ext cx="9292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9900CC"/>
                </a:solidFill>
              </a:rPr>
              <a:t>ELEMENTOS DEL PENSAMIENTO </a:t>
            </a:r>
            <a:r>
              <a:rPr lang="es-MX" sz="3600" b="1" dirty="0" smtClean="0">
                <a:solidFill>
                  <a:srgbClr val="9900CC"/>
                </a:solidFill>
              </a:rPr>
              <a:t>COMPLEJO</a:t>
            </a:r>
            <a:endParaRPr lang="es-MX" sz="3600" b="1" dirty="0">
              <a:solidFill>
                <a:srgbClr val="9900CC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659" y="1202228"/>
            <a:ext cx="1233272" cy="1039273"/>
          </a:xfrm>
          <a:prstGeom prst="rect">
            <a:avLst/>
          </a:prstGeom>
        </p:spPr>
      </p:pic>
      <p:sp>
        <p:nvSpPr>
          <p:cNvPr id="15" name="2 Rectángulo"/>
          <p:cNvSpPr/>
          <p:nvPr/>
        </p:nvSpPr>
        <p:spPr>
          <a:xfrm>
            <a:off x="1042853" y="2400280"/>
            <a:ext cx="3174430" cy="942867"/>
          </a:xfrm>
          <a:prstGeom prst="rect">
            <a:avLst/>
          </a:prstGeom>
        </p:spPr>
        <p:txBody>
          <a:bodyPr wrap="square" lIns="19349" tIns="9674" rIns="19349" bIns="9674">
            <a:spAutoFit/>
          </a:bodyPr>
          <a:lstStyle/>
          <a:p>
            <a:pPr algn="ctr"/>
            <a:r>
              <a:rPr lang="es-MX" sz="2000" b="1" dirty="0">
                <a:solidFill>
                  <a:srgbClr val="FF00FF"/>
                </a:solidFill>
              </a:rPr>
              <a:t>MIRAR AL FENÓMENO SALUD – ENFERMEDAD COMO UN SISTEMA COMPLEJO</a:t>
            </a:r>
          </a:p>
        </p:txBody>
      </p:sp>
      <p:pic>
        <p:nvPicPr>
          <p:cNvPr id="18" name="Picture 2" descr="Image result for humanis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414" y="1198470"/>
            <a:ext cx="1497682" cy="104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4612944" y="2400280"/>
            <a:ext cx="28841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000099"/>
                </a:solidFill>
              </a:rPr>
              <a:t>COMUNICARSE Y TRABAJAR </a:t>
            </a:r>
            <a:r>
              <a:rPr lang="es-MX" sz="2000" b="1" dirty="0" smtClean="0">
                <a:solidFill>
                  <a:srgbClr val="000099"/>
                </a:solidFill>
              </a:rPr>
              <a:t>EN UN </a:t>
            </a:r>
            <a:r>
              <a:rPr lang="es-MX" sz="2000" b="1" dirty="0">
                <a:solidFill>
                  <a:srgbClr val="000099"/>
                </a:solidFill>
              </a:rPr>
              <a:t>GRUPO INTERDISCIPLINARIO. 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8482982" y="2446410"/>
            <a:ext cx="2504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7030A0"/>
                </a:solidFill>
              </a:rPr>
              <a:t>MANIFESTAR UN TRATO HUMANÍSTICO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591456" y="3681347"/>
            <a:ext cx="32826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000099"/>
                </a:solidFill>
              </a:rPr>
              <a:t>C</a:t>
            </a:r>
            <a:r>
              <a:rPr lang="es-MX" sz="2400" b="1" dirty="0" smtClean="0">
                <a:solidFill>
                  <a:srgbClr val="000099"/>
                </a:solidFill>
              </a:rPr>
              <a:t>omunicación </a:t>
            </a:r>
            <a:r>
              <a:rPr lang="es-MX" sz="2400" b="1" dirty="0">
                <a:solidFill>
                  <a:srgbClr val="000099"/>
                </a:solidFill>
              </a:rPr>
              <a:t>interprofesional, intercambiando información entre los estudiantes de las distintas profesiones acerca del manejo terapéutico.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09312" y="3681347"/>
            <a:ext cx="36731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00FF"/>
                </a:solidFill>
              </a:rPr>
              <a:t>Valoración </a:t>
            </a:r>
            <a:r>
              <a:rPr lang="es-MX" sz="2400" b="1" dirty="0">
                <a:solidFill>
                  <a:srgbClr val="FF00FF"/>
                </a:solidFill>
              </a:rPr>
              <a:t>diagnóstica, enfocando el padecimiento como </a:t>
            </a:r>
            <a:r>
              <a:rPr lang="es-MX" sz="2400" b="1" dirty="0" err="1" smtClean="0">
                <a:solidFill>
                  <a:srgbClr val="FF00FF"/>
                </a:solidFill>
              </a:rPr>
              <a:t>multicausal</a:t>
            </a:r>
            <a:r>
              <a:rPr lang="es-MX" sz="2400" b="1" dirty="0" smtClean="0">
                <a:solidFill>
                  <a:srgbClr val="FF00FF"/>
                </a:solidFill>
              </a:rPr>
              <a:t>.</a:t>
            </a:r>
          </a:p>
          <a:p>
            <a:pPr algn="ctr"/>
            <a:r>
              <a:rPr lang="es-MX" sz="2400" b="1" dirty="0" smtClean="0">
                <a:solidFill>
                  <a:srgbClr val="FF00FF"/>
                </a:solidFill>
              </a:rPr>
              <a:t>Instauración </a:t>
            </a:r>
            <a:r>
              <a:rPr lang="es-MX" sz="2400" b="1" dirty="0">
                <a:solidFill>
                  <a:srgbClr val="FF00FF"/>
                </a:solidFill>
              </a:rPr>
              <a:t>terapéutica, destacando la indicación de un tratamiento </a:t>
            </a:r>
            <a:r>
              <a:rPr lang="es-MX" sz="2400" b="1" dirty="0" smtClean="0">
                <a:solidFill>
                  <a:srgbClr val="FF00FF"/>
                </a:solidFill>
              </a:rPr>
              <a:t>multifactorial. </a:t>
            </a:r>
            <a:endParaRPr lang="es-MX" sz="2400" b="1" dirty="0">
              <a:solidFill>
                <a:srgbClr val="FF00FF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213956" y="3681347"/>
            <a:ext cx="30421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7030A0"/>
                </a:solidFill>
              </a:rPr>
              <a:t>C</a:t>
            </a:r>
            <a:r>
              <a:rPr lang="es-MX" sz="2400" b="1" dirty="0" smtClean="0">
                <a:solidFill>
                  <a:srgbClr val="7030A0"/>
                </a:solidFill>
              </a:rPr>
              <a:t>omunicación </a:t>
            </a:r>
            <a:r>
              <a:rPr lang="es-MX" sz="2400" b="1" dirty="0">
                <a:solidFill>
                  <a:srgbClr val="7030A0"/>
                </a:solidFill>
              </a:rPr>
              <a:t>con la paciente, demostrando empatía y la habilidad para acuerdos </a:t>
            </a:r>
            <a:r>
              <a:rPr lang="es-MX" sz="2400" b="1" dirty="0" smtClean="0">
                <a:solidFill>
                  <a:srgbClr val="7030A0"/>
                </a:solidFill>
              </a:rPr>
              <a:t>terapéuticos</a:t>
            </a:r>
            <a:r>
              <a:rPr lang="es-MX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5613" y="3715184"/>
            <a:ext cx="34015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>
                <a:solidFill>
                  <a:srgbClr val="006600"/>
                </a:solidFill>
              </a:rPr>
              <a:t>T</a:t>
            </a:r>
          </a:p>
          <a:p>
            <a:r>
              <a:rPr lang="es-MX" sz="2000" b="1" dirty="0" smtClean="0">
                <a:solidFill>
                  <a:srgbClr val="006600"/>
                </a:solidFill>
              </a:rPr>
              <a:t>A</a:t>
            </a:r>
          </a:p>
          <a:p>
            <a:r>
              <a:rPr lang="es-MX" sz="2000" b="1" dirty="0" smtClean="0">
                <a:solidFill>
                  <a:srgbClr val="006600"/>
                </a:solidFill>
              </a:rPr>
              <a:t>R</a:t>
            </a:r>
          </a:p>
          <a:p>
            <a:r>
              <a:rPr lang="es-MX" sz="2000" b="1" dirty="0" smtClean="0">
                <a:solidFill>
                  <a:srgbClr val="006600"/>
                </a:solidFill>
              </a:rPr>
              <a:t>E</a:t>
            </a:r>
          </a:p>
          <a:p>
            <a:r>
              <a:rPr lang="es-MX" sz="2000" b="1" dirty="0" smtClean="0">
                <a:solidFill>
                  <a:srgbClr val="006600"/>
                </a:solidFill>
              </a:rPr>
              <a:t>A</a:t>
            </a:r>
          </a:p>
          <a:p>
            <a:r>
              <a:rPr lang="es-MX" sz="2000" b="1" dirty="0">
                <a:solidFill>
                  <a:srgbClr val="006600"/>
                </a:solidFill>
              </a:rPr>
              <a:t>S</a:t>
            </a:r>
            <a:endParaRPr lang="es-MX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7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29" y="85725"/>
            <a:ext cx="11818922" cy="5800725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815190" y="6021388"/>
            <a:ext cx="10515600" cy="5365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Servín D. Diseño formativo interprofesional: una estrategia para desarrollar el pensamiento complejo en estudiantes de ciencias de la salud. Revista de la Fundación Educación Médica. Aceptado 25 de septiembre 2019.</a:t>
            </a:r>
            <a:endParaRPr lang="es-MX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33" y="162039"/>
            <a:ext cx="11730733" cy="5781562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3" name="Marcador de contenido 2"/>
          <p:cNvSpPr txBox="1">
            <a:spLocks/>
          </p:cNvSpPr>
          <p:nvPr/>
        </p:nvSpPr>
        <p:spPr>
          <a:xfrm>
            <a:off x="810399" y="6035676"/>
            <a:ext cx="10515600" cy="5365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Servín D. Diseño formativo interprofesional: una estrategia para desarrollar el pensamiento complejo en estudiantes de ciencias de la salud. Revista de la Fundación Educación Médica. Aceptado 25 de septiembre 2019.</a:t>
            </a:r>
            <a:endParaRPr lang="es-MX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32" y="295276"/>
            <a:ext cx="11516804" cy="5572124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3" name="Marcador de contenido 2"/>
          <p:cNvSpPr txBox="1">
            <a:spLocks/>
          </p:cNvSpPr>
          <p:nvPr/>
        </p:nvSpPr>
        <p:spPr>
          <a:xfrm>
            <a:off x="815190" y="5978526"/>
            <a:ext cx="10515600" cy="5365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Servín D. Diseño formativo interprofesional: una estrategia para desarrollar el pensamiento complejo en estudiantes de ciencias de la salud. Revista de la Fundación Educación Médica. Aceptado 25 de septiembre 2019.</a:t>
            </a:r>
            <a:endParaRPr lang="es-MX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81130"/>
            <a:ext cx="11509206" cy="5762470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3" name="Marcador de contenido 2"/>
          <p:cNvSpPr txBox="1">
            <a:spLocks/>
          </p:cNvSpPr>
          <p:nvPr/>
        </p:nvSpPr>
        <p:spPr>
          <a:xfrm>
            <a:off x="887328" y="6035676"/>
            <a:ext cx="10515600" cy="5365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Servín D. Diseño formativo interprofesional: una estrategia para desarrollar el pensamiento complejo en estudiantes de ciencias de la salud. Revista de la Fundación Educación Médica. Aceptado 25 de septiembre 2019.</a:t>
            </a:r>
            <a:endParaRPr lang="es-MX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5837" y="906840"/>
            <a:ext cx="101869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dirty="0" smtClean="0">
                <a:solidFill>
                  <a:srgbClr val="000099"/>
                </a:solidFill>
              </a:rPr>
              <a:t>El desempeño clínico de índole compleja, se manifestó por parte de los estudiantes en las tareas de valoración diagnóstica y de instauración de la terapéutica, al exhibir sus capacidades de enfocar el padecimiento como un sistema complejo, es decir, buscando múltiples factores asociados a su génesis; decidiendo y aplicando un manejo en el que convergieron medicamentos, psicoterapia y otras medidas; asimismo, en cuanto a la comunicación, fueron capaces de demostrar empatía, interés en la familia, en llegar a acuerdos terapéuticos, y saber intercambiar interprofesionalmente la información clínica decisiva respecto al manejo del paciente. </a:t>
            </a:r>
            <a:endParaRPr lang="es-MX" sz="3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1200" y="1425574"/>
            <a:ext cx="8462962" cy="42179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3200" dirty="0" smtClean="0">
                <a:solidFill>
                  <a:srgbClr val="006600"/>
                </a:solidFill>
              </a:rPr>
              <a:t>“Ver a la paciente como un ser integral multidimensional y no enfrascarnos en una sola vista. Muchas veces recibimos pacientes con un motivo de consulta, pero es responsabilidad del médico no encasillar al paciente en su diagnóstico inicial, y abordar diversos problemas, desde las diversas dimensiones de la persona humana que es un ente complejo, debemos procurar su bienestar no solo físico sino emocional y mental”</a:t>
            </a:r>
            <a:endParaRPr lang="es-MX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8238" y="1096962"/>
            <a:ext cx="9763125" cy="4689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3200" dirty="0" smtClean="0">
                <a:solidFill>
                  <a:srgbClr val="006600"/>
                </a:solidFill>
              </a:rPr>
              <a:t>“Al principio de la conversación, el lenguaje que cada carrera usaba era específico, los de medicina no llegaban a entender algunos tecnicismos psicológicos, y viceversa, no obstante, con el tiempo y conforme íbamos platicando y despejando dudas, tanto médicos como psicólogas y enfermeras empezamos a aclarar dudas que teníamos de las otras profesiones y enfocarnos al tratamiento integral del paciente, fue bastante enriquecedor hablar con otros profesionales de la salud, y si queremos formar un equipo multidisciplinario, tenemos que aprender a romper las barreras de comunicación”</a:t>
            </a:r>
            <a:endParaRPr lang="es-MX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032" y="2074351"/>
            <a:ext cx="8712968" cy="295232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38806" y="265872"/>
            <a:ext cx="8477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rgbClr val="000099"/>
                </a:solidFill>
              </a:rPr>
              <a:t>¿QUÉ SON LAS VARIACIONES EN UN SISTEMA COMPLEJO??</a:t>
            </a:r>
            <a:endParaRPr lang="es-MX" sz="3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2461" y="768351"/>
            <a:ext cx="10506076" cy="544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3200" dirty="0" smtClean="0">
                <a:solidFill>
                  <a:srgbClr val="006600"/>
                </a:solidFill>
              </a:rPr>
              <a:t>“Es </a:t>
            </a:r>
            <a:r>
              <a:rPr lang="es-MX" sz="3200" dirty="0">
                <a:solidFill>
                  <a:srgbClr val="006600"/>
                </a:solidFill>
              </a:rPr>
              <a:t>muy bueno que nos hagan trabajar en equipo, </a:t>
            </a:r>
            <a:r>
              <a:rPr lang="es-MX" sz="3200" dirty="0" smtClean="0">
                <a:solidFill>
                  <a:srgbClr val="006600"/>
                </a:solidFill>
              </a:rPr>
              <a:t>forma </a:t>
            </a:r>
            <a:r>
              <a:rPr lang="es-MX" sz="3200" dirty="0">
                <a:solidFill>
                  <a:srgbClr val="006600"/>
                </a:solidFill>
              </a:rPr>
              <a:t>lazos con otras </a:t>
            </a:r>
            <a:r>
              <a:rPr lang="es-MX" sz="3200" dirty="0" smtClean="0">
                <a:solidFill>
                  <a:srgbClr val="006600"/>
                </a:solidFill>
              </a:rPr>
              <a:t>carreras </a:t>
            </a:r>
            <a:r>
              <a:rPr lang="es-MX" sz="3200" dirty="0">
                <a:solidFill>
                  <a:srgbClr val="006600"/>
                </a:solidFill>
              </a:rPr>
              <a:t>que en un futuro podrán ser </a:t>
            </a:r>
            <a:r>
              <a:rPr lang="es-MX" sz="3200" dirty="0" smtClean="0">
                <a:solidFill>
                  <a:srgbClr val="006600"/>
                </a:solidFill>
              </a:rPr>
              <a:t>aprovechados. La experiencia me ayudó </a:t>
            </a:r>
            <a:r>
              <a:rPr lang="es-MX" sz="3200" dirty="0">
                <a:solidFill>
                  <a:srgbClr val="006600"/>
                </a:solidFill>
              </a:rPr>
              <a:t>a ver la complejidad, porque en medicina las cosas no son </a:t>
            </a:r>
            <a:r>
              <a:rPr lang="es-MX" sz="3200" dirty="0" smtClean="0">
                <a:solidFill>
                  <a:srgbClr val="006600"/>
                </a:solidFill>
              </a:rPr>
              <a:t>“tengo </a:t>
            </a:r>
            <a:r>
              <a:rPr lang="es-MX" sz="3200" dirty="0">
                <a:solidFill>
                  <a:srgbClr val="006600"/>
                </a:solidFill>
              </a:rPr>
              <a:t>algo y ya está, prescribo y </a:t>
            </a:r>
            <a:r>
              <a:rPr lang="es-MX" sz="3200" dirty="0" smtClean="0">
                <a:solidFill>
                  <a:srgbClr val="006600"/>
                </a:solidFill>
              </a:rPr>
              <a:t>curó”. </a:t>
            </a:r>
            <a:r>
              <a:rPr lang="es-MX" sz="3200" dirty="0">
                <a:solidFill>
                  <a:srgbClr val="006600"/>
                </a:solidFill>
              </a:rPr>
              <a:t>La paciente </a:t>
            </a:r>
            <a:r>
              <a:rPr lang="es-MX" sz="3200" dirty="0" smtClean="0">
                <a:solidFill>
                  <a:srgbClr val="006600"/>
                </a:solidFill>
              </a:rPr>
              <a:t>llegó </a:t>
            </a:r>
            <a:r>
              <a:rPr lang="es-MX" sz="3200" dirty="0">
                <a:solidFill>
                  <a:srgbClr val="006600"/>
                </a:solidFill>
              </a:rPr>
              <a:t>con dolor en sus articulaciones y se </a:t>
            </a:r>
            <a:r>
              <a:rPr lang="es-MX" sz="3200" dirty="0" smtClean="0">
                <a:solidFill>
                  <a:srgbClr val="006600"/>
                </a:solidFill>
              </a:rPr>
              <a:t>fue, después de valorarla, </a:t>
            </a:r>
            <a:r>
              <a:rPr lang="es-MX" sz="3200" dirty="0">
                <a:solidFill>
                  <a:srgbClr val="006600"/>
                </a:solidFill>
              </a:rPr>
              <a:t>con </a:t>
            </a:r>
            <a:r>
              <a:rPr lang="es-MX" sz="3200" dirty="0" smtClean="0">
                <a:solidFill>
                  <a:srgbClr val="006600"/>
                </a:solidFill>
              </a:rPr>
              <a:t>tratamientos no solo para su dolor, sino también para </a:t>
            </a:r>
            <a:r>
              <a:rPr lang="es-MX" sz="3200" dirty="0">
                <a:solidFill>
                  <a:srgbClr val="006600"/>
                </a:solidFill>
              </a:rPr>
              <a:t>su depresión</a:t>
            </a:r>
            <a:r>
              <a:rPr lang="es-MX" sz="3200" dirty="0" smtClean="0">
                <a:solidFill>
                  <a:srgbClr val="006600"/>
                </a:solidFill>
              </a:rPr>
              <a:t>, su hipertensión, ya que </a:t>
            </a:r>
            <a:r>
              <a:rPr lang="es-MX" sz="3200" dirty="0">
                <a:solidFill>
                  <a:srgbClr val="006600"/>
                </a:solidFill>
              </a:rPr>
              <a:t>el dolor y la </a:t>
            </a:r>
            <a:r>
              <a:rPr lang="es-MX" sz="3200" dirty="0" smtClean="0">
                <a:solidFill>
                  <a:srgbClr val="006600"/>
                </a:solidFill>
              </a:rPr>
              <a:t>incapacidad que provocó, </a:t>
            </a:r>
            <a:r>
              <a:rPr lang="es-MX" sz="3200" dirty="0">
                <a:solidFill>
                  <a:srgbClr val="006600"/>
                </a:solidFill>
              </a:rPr>
              <a:t>le llevo a </a:t>
            </a:r>
            <a:r>
              <a:rPr lang="es-MX" sz="3200" dirty="0" smtClean="0">
                <a:solidFill>
                  <a:srgbClr val="006600"/>
                </a:solidFill>
              </a:rPr>
              <a:t>la comorbilidad de </a:t>
            </a:r>
            <a:r>
              <a:rPr lang="es-MX" sz="3200" dirty="0">
                <a:solidFill>
                  <a:srgbClr val="006600"/>
                </a:solidFill>
              </a:rPr>
              <a:t>depresión, así como la depresión la </a:t>
            </a:r>
            <a:r>
              <a:rPr lang="es-MX" sz="3200" dirty="0" smtClean="0">
                <a:solidFill>
                  <a:srgbClr val="006600"/>
                </a:solidFill>
              </a:rPr>
              <a:t>está </a:t>
            </a:r>
            <a:r>
              <a:rPr lang="es-MX" sz="3200" dirty="0">
                <a:solidFill>
                  <a:srgbClr val="006600"/>
                </a:solidFill>
              </a:rPr>
              <a:t>llevando a sentir más </a:t>
            </a:r>
            <a:r>
              <a:rPr lang="es-MX" sz="3200" dirty="0" smtClean="0">
                <a:solidFill>
                  <a:srgbClr val="006600"/>
                </a:solidFill>
              </a:rPr>
              <a:t>dolor. Aprendes que </a:t>
            </a:r>
            <a:r>
              <a:rPr lang="es-MX" sz="3200" dirty="0">
                <a:solidFill>
                  <a:srgbClr val="006600"/>
                </a:solidFill>
              </a:rPr>
              <a:t>una consulta no solo es por una cosa, te deja que empieces a reflexionar en la complejidad y las interrelaciones de </a:t>
            </a:r>
            <a:r>
              <a:rPr lang="es-MX" sz="3200" dirty="0" smtClean="0">
                <a:solidFill>
                  <a:srgbClr val="006600"/>
                </a:solidFill>
              </a:rPr>
              <a:t>todo”</a:t>
            </a:r>
            <a:endParaRPr lang="es-MX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0175" y="726252"/>
            <a:ext cx="96154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solidFill>
                  <a:srgbClr val="000099"/>
                </a:solidFill>
              </a:rPr>
              <a:t>El rasgo innovador no es la metodología educativa, que si se aplica un caso, un seminario, o una estación, más bien, es guiar la experiencia de aprendizaje a través de elementos del pensamiento complejo.  </a:t>
            </a:r>
            <a:endParaRPr lang="es-MX" sz="3200" dirty="0">
              <a:solidFill>
                <a:srgbClr val="000099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00175" y="3446025"/>
            <a:ext cx="101012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solidFill>
                  <a:srgbClr val="000099"/>
                </a:solidFill>
              </a:rPr>
              <a:t>Implica un salto epistémico: generando un conocimiento al abarcar las dimensiones biológica, clínica, emocional, familiar y social del trastorno de la depresión, se va más allá de la disciplina farmacológica, vinculándola con la atención psicológica, y entendiendo el contexto.</a:t>
            </a:r>
            <a:endParaRPr lang="es-MX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5765" y="852518"/>
            <a:ext cx="55721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solidFill>
                  <a:srgbClr val="000099"/>
                </a:solidFill>
              </a:rPr>
              <a:t>L</a:t>
            </a:r>
            <a:r>
              <a:rPr lang="es-MX" sz="3600" dirty="0" smtClean="0">
                <a:solidFill>
                  <a:srgbClr val="000099"/>
                </a:solidFill>
              </a:rPr>
              <a:t>as tareas no consistieron sólo en una simple lista de acciones, más bien, estuvieron </a:t>
            </a:r>
            <a:r>
              <a:rPr lang="es-MX" sz="3600" i="1" u="sng" dirty="0" smtClean="0">
                <a:solidFill>
                  <a:srgbClr val="000099"/>
                </a:solidFill>
              </a:rPr>
              <a:t>entrelazadas</a:t>
            </a:r>
            <a:r>
              <a:rPr lang="es-MX" sz="3600" dirty="0" smtClean="0">
                <a:solidFill>
                  <a:srgbClr val="000099"/>
                </a:solidFill>
              </a:rPr>
              <a:t> entre sí. </a:t>
            </a:r>
            <a:endParaRPr lang="es-MX" sz="3600" dirty="0">
              <a:solidFill>
                <a:srgbClr val="000099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591297" y="852518"/>
            <a:ext cx="56007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 smtClean="0">
                <a:solidFill>
                  <a:srgbClr val="000099"/>
                </a:solidFill>
              </a:rPr>
              <a:t>Asimismo, los roles profesionales estuvieron </a:t>
            </a:r>
            <a:r>
              <a:rPr lang="es-MX" sz="3600" i="1" u="sng" dirty="0" smtClean="0">
                <a:solidFill>
                  <a:srgbClr val="000099"/>
                </a:solidFill>
              </a:rPr>
              <a:t>interconectados</a:t>
            </a:r>
            <a:r>
              <a:rPr lang="es-MX" sz="3600" dirty="0" smtClean="0">
                <a:solidFill>
                  <a:srgbClr val="000099"/>
                </a:solidFill>
              </a:rPr>
              <a:t> en un contexto de atención integral.</a:t>
            </a:r>
            <a:endParaRPr lang="es-MX" sz="3600" dirty="0">
              <a:solidFill>
                <a:srgbClr val="000099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43063" y="5158858"/>
            <a:ext cx="91943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dirty="0" smtClean="0">
                <a:solidFill>
                  <a:srgbClr val="7030A0"/>
                </a:solidFill>
              </a:rPr>
              <a:t>De éstas interacciones emergen y evolucionan los aprendizajes complejos.</a:t>
            </a:r>
            <a:endParaRPr lang="es-MX" sz="4000" dirty="0">
              <a:solidFill>
                <a:srgbClr val="7030A0"/>
              </a:solidFill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5443538" y="4122524"/>
            <a:ext cx="2000250" cy="742950"/>
          </a:xfrm>
          <a:prstGeom prst="down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64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4351" y="496885"/>
            <a:ext cx="11244262" cy="60182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3600" b="1" i="1" dirty="0" smtClean="0">
                <a:solidFill>
                  <a:srgbClr val="000099"/>
                </a:solidFill>
              </a:rPr>
              <a:t>La educación médica es, y no es, un sistema complejo.</a:t>
            </a:r>
          </a:p>
          <a:p>
            <a:pPr marL="0" indent="0" algn="ctr">
              <a:buNone/>
            </a:pPr>
            <a:endParaRPr lang="es-MX" sz="1400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es-MX" sz="3600" dirty="0" smtClean="0">
                <a:solidFill>
                  <a:srgbClr val="000099"/>
                </a:solidFill>
              </a:rPr>
              <a:t>Sí, en la medida que implica muchos elementos en juego y emerge un aprendizaje a partir de las interacciones de los agentes.</a:t>
            </a:r>
          </a:p>
          <a:p>
            <a:pPr marL="0" indent="0" algn="ctr">
              <a:buNone/>
            </a:pPr>
            <a:endParaRPr lang="es-MX" sz="1200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es-MX" sz="3600" dirty="0" smtClean="0">
                <a:solidFill>
                  <a:srgbClr val="000099"/>
                </a:solidFill>
              </a:rPr>
              <a:t>No, mientras quede el pendiente de impregnar con el pensamiento complejo las experiencias de aprendizaje que ocurren día a día en la vida de los estudiantes.</a:t>
            </a:r>
          </a:p>
          <a:p>
            <a:pPr marL="0" indent="0" algn="ctr">
              <a:buNone/>
            </a:pPr>
            <a:endParaRPr lang="es-MX" sz="1800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es-MX" sz="3600" b="1" i="1" dirty="0" smtClean="0">
                <a:solidFill>
                  <a:srgbClr val="000099"/>
                </a:solidFill>
              </a:rPr>
              <a:t>Si esto lo logramos, estaremos construyendo el más alto pilar de calidad en la educación médica.</a:t>
            </a:r>
          </a:p>
          <a:p>
            <a:pPr marL="0" indent="0" algn="ctr">
              <a:buNone/>
            </a:pPr>
            <a:endParaRPr lang="es-MX" sz="3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72890" y="265113"/>
            <a:ext cx="3417570" cy="170656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31094" y="2687724"/>
            <a:ext cx="77272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 smtClean="0">
                <a:solidFill>
                  <a:srgbClr val="000099"/>
                </a:solidFill>
              </a:rPr>
              <a:t>ENFOQUES DE LA COMPLEJIDAD Y SU RELACIÓN CON LA CALIDAD EDUCATIVA; UNA VISIÓN ESTRATÉGICA</a:t>
            </a:r>
          </a:p>
        </p:txBody>
      </p:sp>
    </p:spTree>
    <p:extLst>
      <p:ext uri="{BB962C8B-B14F-4D97-AF65-F5344CB8AC3E}">
        <p14:creationId xmlns:p14="http://schemas.microsoft.com/office/powerpoint/2010/main" val="35331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886598" y="3861048"/>
            <a:ext cx="388680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500" dirty="0" smtClean="0">
                <a:solidFill>
                  <a:srgbClr val="000099"/>
                </a:solidFill>
              </a:rPr>
              <a:t>La </a:t>
            </a:r>
            <a:r>
              <a:rPr lang="es-MX" sz="2500" dirty="0">
                <a:solidFill>
                  <a:srgbClr val="000099"/>
                </a:solidFill>
              </a:rPr>
              <a:t>salud = </a:t>
            </a:r>
          </a:p>
          <a:p>
            <a:pPr algn="ctr"/>
            <a:r>
              <a:rPr lang="es-MX" sz="2500" u="sng" dirty="0">
                <a:solidFill>
                  <a:srgbClr val="000099"/>
                </a:solidFill>
              </a:rPr>
              <a:t>lo complejo.</a:t>
            </a:r>
          </a:p>
          <a:p>
            <a:pPr algn="ctr"/>
            <a:r>
              <a:rPr lang="es-MX" sz="2500" dirty="0">
                <a:solidFill>
                  <a:srgbClr val="000099"/>
                </a:solidFill>
              </a:rPr>
              <a:t>Evoluciona gracias a las conexiones naturales, a partir de las cuales, se crea un fenómeno emergente sano.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030018" y="3861048"/>
            <a:ext cx="45720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500" dirty="0">
                <a:solidFill>
                  <a:srgbClr val="FF0000"/>
                </a:solidFill>
              </a:rPr>
              <a:t>Enfermedad = </a:t>
            </a:r>
          </a:p>
          <a:p>
            <a:pPr algn="ctr"/>
            <a:r>
              <a:rPr lang="es-MX" sz="2500" u="sng" dirty="0">
                <a:solidFill>
                  <a:srgbClr val="FF0000"/>
                </a:solidFill>
              </a:rPr>
              <a:t>pérdida de la complejidad.</a:t>
            </a:r>
          </a:p>
          <a:p>
            <a:pPr algn="ctr"/>
            <a:r>
              <a:rPr lang="es-MX" sz="2500" dirty="0">
                <a:solidFill>
                  <a:srgbClr val="FF0000"/>
                </a:solidFill>
              </a:rPr>
              <a:t>Las conexiones en las redes homeostáticas se pierden, o se remodelan, y debido a ello se precipita un fenómeno emergente patológico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10" y="786691"/>
            <a:ext cx="5597675" cy="241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3298210" y="3206043"/>
            <a:ext cx="5789727" cy="562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41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667" y="185980"/>
            <a:ext cx="2933700" cy="22014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22996" y="1893747"/>
            <a:ext cx="1830759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s-MX" sz="4400" dirty="0" smtClean="0">
                <a:solidFill>
                  <a:srgbClr val="000099"/>
                </a:solidFill>
              </a:rPr>
              <a:t>SALUD </a:t>
            </a:r>
            <a:endParaRPr lang="es-MX" sz="4400" dirty="0">
              <a:solidFill>
                <a:srgbClr val="0000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458" y="416445"/>
            <a:ext cx="32027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rgbClr val="FF0000"/>
                </a:solidFill>
              </a:rPr>
              <a:t>Redes reguladoras naturales que hacen emerger la salud desde la vida intrauterina hasta el envejecimiento.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3544" y="3958413"/>
            <a:ext cx="32027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rgbClr val="7030A0"/>
                </a:solidFill>
              </a:rPr>
              <a:t>Equipos de trabajo interprofesionales en ciencias de la salud</a:t>
            </a:r>
            <a:endParaRPr lang="es-MX" sz="28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9945" y="4588950"/>
            <a:ext cx="329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rgbClr val="FF00FF"/>
                </a:solidFill>
              </a:rPr>
              <a:t>Intervenciones educativas</a:t>
            </a:r>
            <a:endParaRPr lang="es-MX" sz="2800" dirty="0">
              <a:solidFill>
                <a:srgbClr val="FF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7348" y="3912247"/>
            <a:ext cx="329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rgbClr val="006600"/>
                </a:solidFill>
              </a:rPr>
              <a:t>Estilos de vida</a:t>
            </a:r>
          </a:p>
          <a:p>
            <a:pPr algn="ctr"/>
            <a:r>
              <a:rPr lang="es-MX" sz="2800" dirty="0" smtClean="0">
                <a:solidFill>
                  <a:srgbClr val="006600"/>
                </a:solidFill>
              </a:rPr>
              <a:t>Autocuidado</a:t>
            </a:r>
            <a:endParaRPr lang="es-MX" sz="2800" dirty="0">
              <a:solidFill>
                <a:srgbClr val="0066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98141" y="1479524"/>
            <a:ext cx="3298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rgbClr val="336699"/>
                </a:solidFill>
              </a:rPr>
              <a:t>Empoderamiento de los recursos para la salud de la propia comunidad</a:t>
            </a:r>
          </a:p>
        </p:txBody>
      </p:sp>
      <p:sp>
        <p:nvSpPr>
          <p:cNvPr id="14" name="Right Arrow 13"/>
          <p:cNvSpPr/>
          <p:nvPr/>
        </p:nvSpPr>
        <p:spPr>
          <a:xfrm rot="8401019" flipH="1" flipV="1">
            <a:off x="4158458" y="3161587"/>
            <a:ext cx="1049160" cy="978761"/>
          </a:xfrm>
          <a:prstGeom prst="rightArrow">
            <a:avLst>
              <a:gd name="adj1" fmla="val 50000"/>
              <a:gd name="adj2" fmla="val 87012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ight Arrow 14"/>
          <p:cNvSpPr/>
          <p:nvPr/>
        </p:nvSpPr>
        <p:spPr>
          <a:xfrm rot="5400000" flipH="1" flipV="1">
            <a:off x="5691531" y="3422867"/>
            <a:ext cx="1049160" cy="978761"/>
          </a:xfrm>
          <a:prstGeom prst="rightArrow">
            <a:avLst>
              <a:gd name="adj1" fmla="val 50000"/>
              <a:gd name="adj2" fmla="val 87012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ight Arrow 15"/>
          <p:cNvSpPr/>
          <p:nvPr/>
        </p:nvSpPr>
        <p:spPr>
          <a:xfrm rot="1822435" flipH="1" flipV="1">
            <a:off x="7285470" y="3146058"/>
            <a:ext cx="1049160" cy="978761"/>
          </a:xfrm>
          <a:prstGeom prst="rightArrow">
            <a:avLst>
              <a:gd name="adj1" fmla="val 50000"/>
              <a:gd name="adj2" fmla="val 87012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ight Arrow 16"/>
          <p:cNvSpPr/>
          <p:nvPr/>
        </p:nvSpPr>
        <p:spPr>
          <a:xfrm rot="1074073" flipH="1" flipV="1">
            <a:off x="7450749" y="1921242"/>
            <a:ext cx="1049160" cy="978761"/>
          </a:xfrm>
          <a:prstGeom prst="rightArrow">
            <a:avLst>
              <a:gd name="adj1" fmla="val 50000"/>
              <a:gd name="adj2" fmla="val 87012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ight Arrow 17"/>
          <p:cNvSpPr/>
          <p:nvPr/>
        </p:nvSpPr>
        <p:spPr>
          <a:xfrm rot="9238737" flipH="1" flipV="1">
            <a:off x="3612862" y="1944197"/>
            <a:ext cx="1049160" cy="978761"/>
          </a:xfrm>
          <a:prstGeom prst="rightArrow">
            <a:avLst>
              <a:gd name="adj1" fmla="val 50000"/>
              <a:gd name="adj2" fmla="val 87012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6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72890" y="265113"/>
            <a:ext cx="3417570" cy="170656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31094" y="2687724"/>
            <a:ext cx="77272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 smtClean="0">
                <a:solidFill>
                  <a:srgbClr val="000099"/>
                </a:solidFill>
              </a:rPr>
              <a:t>ENFOQUES DE LA COMPLEJIDAD Y SU RELACIÓN CON LA CALIDAD EDUCATIVA; UNA VISIÓN ESTRATÉGICA</a:t>
            </a:r>
          </a:p>
        </p:txBody>
      </p:sp>
    </p:spTree>
    <p:extLst>
      <p:ext uri="{BB962C8B-B14F-4D97-AF65-F5344CB8AC3E}">
        <p14:creationId xmlns:p14="http://schemas.microsoft.com/office/powerpoint/2010/main" val="5850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681" y="352425"/>
            <a:ext cx="5392102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 rot="18512076">
            <a:off x="8125632" y="-2882608"/>
            <a:ext cx="5613808" cy="775727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ipse 4"/>
          <p:cNvSpPr/>
          <p:nvPr/>
        </p:nvSpPr>
        <p:spPr>
          <a:xfrm rot="18512076">
            <a:off x="-1091167" y="1465241"/>
            <a:ext cx="6183479" cy="7757274"/>
          </a:xfrm>
          <a:prstGeom prst="ellipse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5" y="2378622"/>
            <a:ext cx="1724025" cy="18764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29" y="1088412"/>
            <a:ext cx="1743075" cy="18669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988" y="509079"/>
            <a:ext cx="1600200" cy="16859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09528" y="2005672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solidFill>
                  <a:srgbClr val="000099"/>
                </a:solidFill>
              </a:rPr>
              <a:t>ORDEN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906294" y="2267282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solidFill>
                  <a:srgbClr val="FF0000"/>
                </a:solidFill>
              </a:rPr>
              <a:t>CAOS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108590" y="509079"/>
            <a:ext cx="2879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solidFill>
                  <a:srgbClr val="800080"/>
                </a:solidFill>
              </a:rPr>
              <a:t>COMPLEJIDAD</a:t>
            </a:r>
            <a:endParaRPr lang="es-MX" sz="3600" dirty="0">
              <a:solidFill>
                <a:srgbClr val="800080"/>
              </a:solidFill>
            </a:endParaRPr>
          </a:p>
        </p:txBody>
      </p:sp>
      <p:pic>
        <p:nvPicPr>
          <p:cNvPr id="10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63" y="4213469"/>
            <a:ext cx="2223724" cy="166779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4E15FB37-0991-4055-804E-8CADCE6B9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8941" y="2940146"/>
            <a:ext cx="3411471" cy="2705381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ln w="28575">
            <a:solidFill>
              <a:srgbClr val="660066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1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72890" y="265113"/>
            <a:ext cx="3417570" cy="170656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31094" y="2687724"/>
            <a:ext cx="77272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 smtClean="0">
                <a:solidFill>
                  <a:srgbClr val="000099"/>
                </a:solidFill>
              </a:rPr>
              <a:t>ENFOQUES DE LA COMPLEJIDAD Y SU RELACIÓN CON LA CALIDAD EDUCATIVA; UNA VISIÓN ESTRATÉGICA</a:t>
            </a:r>
          </a:p>
        </p:txBody>
      </p:sp>
    </p:spTree>
    <p:extLst>
      <p:ext uri="{BB962C8B-B14F-4D97-AF65-F5344CB8AC3E}">
        <p14:creationId xmlns:p14="http://schemas.microsoft.com/office/powerpoint/2010/main" val="22372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02557" y="2387687"/>
            <a:ext cx="8041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dirty="0" smtClean="0">
                <a:solidFill>
                  <a:srgbClr val="C00000"/>
                </a:solidFill>
              </a:rPr>
              <a:t>¿CÓMO IMPLEMENTAR UN ENCLAVE EDUCATIVO DESDE LA PERSPECTIVA DE LA COMPLEJIDAD?</a:t>
            </a:r>
          </a:p>
        </p:txBody>
      </p:sp>
    </p:spTree>
    <p:extLst>
      <p:ext uri="{BB962C8B-B14F-4D97-AF65-F5344CB8AC3E}">
        <p14:creationId xmlns:p14="http://schemas.microsoft.com/office/powerpoint/2010/main" val="9150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953" y="137538"/>
            <a:ext cx="8598907" cy="5737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Plan de </a:t>
            </a:r>
            <a:r>
              <a:rPr lang="en-US" dirty="0" err="1" smtClean="0">
                <a:solidFill>
                  <a:srgbClr val="0070C0"/>
                </a:solidFill>
              </a:rPr>
              <a:t>Estudios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Medicina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1945953" y="1047369"/>
          <a:ext cx="203439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231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Semestre</a:t>
                      </a:r>
                      <a:r>
                        <a:rPr lang="es-MX" sz="1400" baseline="0" dirty="0" smtClean="0"/>
                        <a:t> 1º </a:t>
                      </a:r>
                      <a:endParaRPr lang="es-MX" sz="1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202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rgbClr val="FF0066"/>
                          </a:solidFill>
                        </a:rPr>
                        <a:t>Anatomía I</a:t>
                      </a:r>
                    </a:p>
                    <a:p>
                      <a:r>
                        <a:rPr lang="es-MX" sz="1400" dirty="0" smtClean="0">
                          <a:solidFill>
                            <a:srgbClr val="FF0066"/>
                          </a:solidFill>
                        </a:rPr>
                        <a:t>Biología del Desarrollo</a:t>
                      </a:r>
                    </a:p>
                    <a:p>
                      <a:r>
                        <a:rPr lang="es-MX" sz="1400" dirty="0" smtClean="0">
                          <a:solidFill>
                            <a:srgbClr val="FF0066"/>
                          </a:solidFill>
                        </a:rPr>
                        <a:t>Biología Celular</a:t>
                      </a:r>
                      <a:endParaRPr lang="es-MX" sz="1400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FF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54194" y="1330819"/>
            <a:ext cx="1212028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solidFill>
                  <a:srgbClr val="FF0066"/>
                </a:solidFill>
              </a:rPr>
              <a:t>DISCIPLINAS</a:t>
            </a:r>
          </a:p>
          <a:p>
            <a:pPr algn="ctr"/>
            <a:r>
              <a:rPr lang="es-MX" sz="1400" dirty="0" smtClean="0">
                <a:solidFill>
                  <a:srgbClr val="FF0066"/>
                </a:solidFill>
              </a:rPr>
              <a:t>BÁSICAS</a:t>
            </a:r>
            <a:endParaRPr lang="es-MX" sz="1400" dirty="0">
              <a:solidFill>
                <a:srgbClr val="FF0066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4175475" y="1047369"/>
          <a:ext cx="203439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176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Semestre</a:t>
                      </a:r>
                      <a:r>
                        <a:rPr lang="es-MX" sz="1400" baseline="0" dirty="0" smtClean="0"/>
                        <a:t> 2º </a:t>
                      </a:r>
                      <a:endParaRPr lang="es-MX" sz="1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202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rgbClr val="FF0066"/>
                          </a:solidFill>
                        </a:rPr>
                        <a:t>Anatomía II</a:t>
                      </a:r>
                    </a:p>
                    <a:p>
                      <a:r>
                        <a:rPr lang="es-MX" sz="1400" dirty="0" smtClean="0">
                          <a:solidFill>
                            <a:srgbClr val="FF0066"/>
                          </a:solidFill>
                        </a:rPr>
                        <a:t>Bioquímica </a:t>
                      </a:r>
                    </a:p>
                    <a:p>
                      <a:r>
                        <a:rPr lang="es-MX" sz="1400" dirty="0" smtClean="0">
                          <a:solidFill>
                            <a:srgbClr val="FF0066"/>
                          </a:solidFill>
                        </a:rPr>
                        <a:t>Fisiología I</a:t>
                      </a:r>
                      <a:endParaRPr lang="es-MX" sz="1400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FF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851184"/>
              </p:ext>
            </p:extLst>
          </p:nvPr>
        </p:nvGraphicFramePr>
        <p:xfrm>
          <a:off x="6521650" y="1031079"/>
          <a:ext cx="203439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231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Semestre</a:t>
                      </a:r>
                      <a:r>
                        <a:rPr lang="es-MX" sz="1400" baseline="0" dirty="0" smtClean="0"/>
                        <a:t> 3º </a:t>
                      </a:r>
                      <a:endParaRPr lang="es-MX" sz="1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202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rgbClr val="FF0066"/>
                          </a:solidFill>
                        </a:rPr>
                        <a:t>Fisiología</a:t>
                      </a:r>
                      <a:r>
                        <a:rPr lang="es-MX" sz="1400" baseline="0" dirty="0" smtClean="0">
                          <a:solidFill>
                            <a:srgbClr val="FF0066"/>
                          </a:solidFill>
                        </a:rPr>
                        <a:t> II</a:t>
                      </a:r>
                      <a:endParaRPr lang="es-MX" sz="1400" dirty="0" smtClean="0">
                        <a:solidFill>
                          <a:srgbClr val="FF0066"/>
                        </a:solidFill>
                      </a:endParaRPr>
                    </a:p>
                    <a:p>
                      <a:r>
                        <a:rPr lang="es-MX" sz="1400" dirty="0" smtClean="0">
                          <a:solidFill>
                            <a:srgbClr val="FF0066"/>
                          </a:solidFill>
                        </a:rPr>
                        <a:t>Microbiología </a:t>
                      </a:r>
                    </a:p>
                    <a:p>
                      <a:r>
                        <a:rPr lang="es-MX" sz="1400" dirty="0" smtClean="0">
                          <a:solidFill>
                            <a:srgbClr val="FF0066"/>
                          </a:solidFill>
                        </a:rPr>
                        <a:t>Inmunología</a:t>
                      </a:r>
                    </a:p>
                    <a:p>
                      <a:r>
                        <a:rPr lang="es-MX" sz="1400" dirty="0" smtClean="0">
                          <a:solidFill>
                            <a:srgbClr val="FF0066"/>
                          </a:solidFill>
                        </a:rPr>
                        <a:t>Farmacología</a:t>
                      </a:r>
                      <a:r>
                        <a:rPr lang="es-MX" sz="1400" baseline="0" dirty="0" smtClean="0">
                          <a:solidFill>
                            <a:srgbClr val="FF0066"/>
                          </a:solidFill>
                        </a:rPr>
                        <a:t> I</a:t>
                      </a:r>
                    </a:p>
                    <a:p>
                      <a:r>
                        <a:rPr lang="es-MX" sz="1400" baseline="0" dirty="0" smtClean="0">
                          <a:solidFill>
                            <a:srgbClr val="FF0066"/>
                          </a:solidFill>
                        </a:rPr>
                        <a:t>Cirugía I</a:t>
                      </a:r>
                      <a:endParaRPr lang="es-MX" sz="1400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FF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593432"/>
              </p:ext>
            </p:extLst>
          </p:nvPr>
        </p:nvGraphicFramePr>
        <p:xfrm>
          <a:off x="8867825" y="1032645"/>
          <a:ext cx="203439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231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Semestre</a:t>
                      </a:r>
                      <a:r>
                        <a:rPr lang="es-MX" sz="1400" baseline="0" dirty="0" smtClean="0"/>
                        <a:t> 4º </a:t>
                      </a:r>
                      <a:endParaRPr lang="es-MX" sz="1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202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rgbClr val="FF0066"/>
                          </a:solidFill>
                        </a:rPr>
                        <a:t>Farmacología</a:t>
                      </a:r>
                      <a:r>
                        <a:rPr lang="es-MX" sz="1400" baseline="0" dirty="0" smtClean="0">
                          <a:solidFill>
                            <a:srgbClr val="FF0066"/>
                          </a:solidFill>
                        </a:rPr>
                        <a:t> II</a:t>
                      </a:r>
                    </a:p>
                    <a:p>
                      <a:r>
                        <a:rPr lang="es-MX" sz="1400" baseline="0" dirty="0" smtClean="0">
                          <a:solidFill>
                            <a:srgbClr val="FF0066"/>
                          </a:solidFill>
                        </a:rPr>
                        <a:t>Cirugía II</a:t>
                      </a:r>
                      <a:endParaRPr lang="es-MX" sz="1400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FF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154194" y="2731094"/>
            <a:ext cx="1212028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endParaRPr lang="es-MX" sz="800" dirty="0" smtClean="0">
              <a:solidFill>
                <a:srgbClr val="002060"/>
              </a:solidFill>
            </a:endParaRPr>
          </a:p>
          <a:p>
            <a:pPr algn="ctr"/>
            <a:r>
              <a:rPr lang="es-MX" sz="1400" dirty="0" smtClean="0">
                <a:solidFill>
                  <a:srgbClr val="002060"/>
                </a:solidFill>
              </a:rPr>
              <a:t>PRECLÍNICAS</a:t>
            </a:r>
          </a:p>
          <a:p>
            <a:pPr algn="ctr"/>
            <a:endParaRPr lang="es-MX" sz="6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/>
          </p:nvPr>
        </p:nvGraphicFramePr>
        <p:xfrm>
          <a:off x="1850314" y="2754252"/>
          <a:ext cx="2142579" cy="393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3202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rgbClr val="002060"/>
                          </a:solidFill>
                        </a:rPr>
                        <a:t>Seminario</a:t>
                      </a:r>
                      <a:r>
                        <a:rPr lang="es-MX" sz="1400" baseline="0" dirty="0" smtClean="0">
                          <a:solidFill>
                            <a:srgbClr val="002060"/>
                          </a:solidFill>
                        </a:rPr>
                        <a:t> Integración I</a:t>
                      </a:r>
                      <a:endParaRPr lang="es-MX" sz="14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/>
          </p:nvPr>
        </p:nvGraphicFramePr>
        <p:xfrm>
          <a:off x="4100454" y="2741852"/>
          <a:ext cx="2235798" cy="393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3202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rgbClr val="002060"/>
                          </a:solidFill>
                        </a:rPr>
                        <a:t>Seminario</a:t>
                      </a:r>
                      <a:r>
                        <a:rPr lang="es-MX" sz="1400" baseline="0" dirty="0" smtClean="0">
                          <a:solidFill>
                            <a:srgbClr val="002060"/>
                          </a:solidFill>
                        </a:rPr>
                        <a:t> Integración II</a:t>
                      </a:r>
                      <a:endParaRPr lang="es-MX" sz="14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/>
          </p:nvPr>
        </p:nvGraphicFramePr>
        <p:xfrm>
          <a:off x="6468930" y="2731094"/>
          <a:ext cx="223579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3202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rgbClr val="002060"/>
                          </a:solidFill>
                        </a:rPr>
                        <a:t>Seminario</a:t>
                      </a:r>
                      <a:r>
                        <a:rPr lang="es-MX" sz="1400" baseline="0" dirty="0" smtClean="0">
                          <a:solidFill>
                            <a:srgbClr val="002060"/>
                          </a:solidFill>
                        </a:rPr>
                        <a:t> Integración III</a:t>
                      </a:r>
                    </a:p>
                    <a:p>
                      <a:r>
                        <a:rPr lang="es-MX" sz="1400" baseline="0" dirty="0" smtClean="0">
                          <a:solidFill>
                            <a:srgbClr val="002060"/>
                          </a:solidFill>
                        </a:rPr>
                        <a:t>Introducción a la Práctica Clínica</a:t>
                      </a:r>
                      <a:endParaRPr lang="es-MX" sz="14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849127"/>
              </p:ext>
            </p:extLst>
          </p:nvPr>
        </p:nvGraphicFramePr>
        <p:xfrm>
          <a:off x="8837406" y="2726089"/>
          <a:ext cx="278085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3202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rgbClr val="002060"/>
                          </a:solidFill>
                        </a:rPr>
                        <a:t>Seminario</a:t>
                      </a:r>
                      <a:r>
                        <a:rPr lang="es-MX" sz="1400" baseline="0" dirty="0" smtClean="0">
                          <a:solidFill>
                            <a:srgbClr val="002060"/>
                          </a:solidFill>
                        </a:rPr>
                        <a:t> Integración IV</a:t>
                      </a:r>
                    </a:p>
                    <a:p>
                      <a:r>
                        <a:rPr lang="es-MX" sz="1400" baseline="0" dirty="0" smtClean="0">
                          <a:solidFill>
                            <a:srgbClr val="002060"/>
                          </a:solidFill>
                        </a:rPr>
                        <a:t>Fisiopatología/Propedéutica</a:t>
                      </a:r>
                    </a:p>
                    <a:p>
                      <a:r>
                        <a:rPr lang="es-MX" sz="1400" baseline="0" dirty="0" smtClean="0">
                          <a:solidFill>
                            <a:srgbClr val="002060"/>
                          </a:solidFill>
                        </a:rPr>
                        <a:t>Patología I</a:t>
                      </a:r>
                    </a:p>
                    <a:p>
                      <a:r>
                        <a:rPr lang="es-MX" sz="1400" baseline="0" dirty="0" smtClean="0">
                          <a:solidFill>
                            <a:srgbClr val="002060"/>
                          </a:solidFill>
                        </a:rPr>
                        <a:t>Imagenología</a:t>
                      </a:r>
                    </a:p>
                    <a:p>
                      <a:r>
                        <a:rPr lang="es-MX" sz="1400" baseline="0" dirty="0" smtClean="0">
                          <a:solidFill>
                            <a:srgbClr val="002060"/>
                          </a:solidFill>
                        </a:rPr>
                        <a:t>Electroencefalografía</a:t>
                      </a:r>
                    </a:p>
                    <a:p>
                      <a:r>
                        <a:rPr lang="es-MX" sz="1400" baseline="0" dirty="0" smtClean="0">
                          <a:solidFill>
                            <a:srgbClr val="002060"/>
                          </a:solidFill>
                        </a:rPr>
                        <a:t>Habilidades de Comunicación</a:t>
                      </a:r>
                      <a:endParaRPr lang="es-MX" sz="14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175700" y="4249299"/>
            <a:ext cx="1436149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endParaRPr lang="es-MX" sz="800" dirty="0" smtClean="0">
              <a:solidFill>
                <a:srgbClr val="FF9933"/>
              </a:solidFill>
            </a:endParaRPr>
          </a:p>
          <a:p>
            <a:pPr algn="ctr"/>
            <a:r>
              <a:rPr lang="es-MX" sz="1400" dirty="0" smtClean="0">
                <a:solidFill>
                  <a:srgbClr val="FF9933"/>
                </a:solidFill>
              </a:rPr>
              <a:t>HUMANISTICAS</a:t>
            </a:r>
          </a:p>
          <a:p>
            <a:pPr algn="ctr"/>
            <a:endParaRPr lang="es-MX" sz="600" dirty="0" smtClean="0">
              <a:solidFill>
                <a:srgbClr val="FF9933"/>
              </a:solidFill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/>
          </p:nvPr>
        </p:nvGraphicFramePr>
        <p:xfrm>
          <a:off x="1884376" y="4337466"/>
          <a:ext cx="2142579" cy="393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3202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rgbClr val="FF9933"/>
                          </a:solidFill>
                        </a:rPr>
                        <a:t>Historia</a:t>
                      </a:r>
                      <a:r>
                        <a:rPr lang="es-MX" sz="1400" baseline="0" dirty="0" smtClean="0">
                          <a:solidFill>
                            <a:srgbClr val="FF9933"/>
                          </a:solidFill>
                        </a:rPr>
                        <a:t> de la Cultura</a:t>
                      </a:r>
                      <a:endParaRPr lang="es-MX" sz="1400" dirty="0" smtClean="0">
                        <a:solidFill>
                          <a:srgbClr val="FF9933"/>
                        </a:solidFill>
                      </a:endParaRPr>
                    </a:p>
                  </a:txBody>
                  <a:tcPr>
                    <a:solidFill>
                      <a:srgbClr val="FF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/>
          </p:nvPr>
        </p:nvGraphicFramePr>
        <p:xfrm>
          <a:off x="4134516" y="4325066"/>
          <a:ext cx="22357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3202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rgbClr val="FF9933"/>
                          </a:solidFill>
                        </a:rPr>
                        <a:t>Persona</a:t>
                      </a:r>
                      <a:r>
                        <a:rPr lang="es-MX" sz="1400" baseline="0" dirty="0" smtClean="0">
                          <a:solidFill>
                            <a:srgbClr val="FF9933"/>
                          </a:solidFill>
                        </a:rPr>
                        <a:t> y Sociedad</a:t>
                      </a:r>
                    </a:p>
                    <a:p>
                      <a:r>
                        <a:rPr lang="es-MX" sz="1400" baseline="0" dirty="0" smtClean="0">
                          <a:solidFill>
                            <a:srgbClr val="FF9933"/>
                          </a:solidFill>
                        </a:rPr>
                        <a:t>Psicología Clínica</a:t>
                      </a:r>
                      <a:endParaRPr lang="es-MX" sz="1400" dirty="0" smtClean="0">
                        <a:solidFill>
                          <a:srgbClr val="FF9933"/>
                        </a:solidFill>
                      </a:endParaRPr>
                    </a:p>
                  </a:txBody>
                  <a:tcPr>
                    <a:solidFill>
                      <a:srgbClr val="FF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/>
          </p:nvPr>
        </p:nvGraphicFramePr>
        <p:xfrm>
          <a:off x="6502992" y="4314308"/>
          <a:ext cx="2235798" cy="393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3202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rgbClr val="FF9933"/>
                          </a:solidFill>
                        </a:rPr>
                        <a:t>Ética</a:t>
                      </a:r>
                    </a:p>
                  </a:txBody>
                  <a:tcPr>
                    <a:solidFill>
                      <a:srgbClr val="FF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52989"/>
              </p:ext>
            </p:extLst>
          </p:nvPr>
        </p:nvGraphicFramePr>
        <p:xfrm>
          <a:off x="8896680" y="4306214"/>
          <a:ext cx="2780855" cy="393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3202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rgbClr val="FF9933"/>
                          </a:solidFill>
                        </a:rPr>
                        <a:t>Antropología I</a:t>
                      </a:r>
                    </a:p>
                  </a:txBody>
                  <a:tcPr>
                    <a:solidFill>
                      <a:srgbClr val="FF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17 Rectángulo"/>
          <p:cNvSpPr/>
          <p:nvPr/>
        </p:nvSpPr>
        <p:spPr>
          <a:xfrm>
            <a:off x="190043" y="5348864"/>
            <a:ext cx="1436149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endParaRPr lang="es-MX" sz="800" dirty="0" smtClean="0">
              <a:solidFill>
                <a:srgbClr val="7030A0"/>
              </a:solidFill>
            </a:endParaRPr>
          </a:p>
          <a:p>
            <a:pPr algn="ctr"/>
            <a:r>
              <a:rPr lang="es-MX" sz="1400" dirty="0" smtClean="0">
                <a:solidFill>
                  <a:srgbClr val="7030A0"/>
                </a:solidFill>
              </a:rPr>
              <a:t>SALUD PÚBLICA</a:t>
            </a:r>
          </a:p>
          <a:p>
            <a:pPr algn="ctr"/>
            <a:endParaRPr lang="es-MX" sz="6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>
            <p:extLst/>
          </p:nvPr>
        </p:nvGraphicFramePr>
        <p:xfrm>
          <a:off x="1945953" y="5348864"/>
          <a:ext cx="2814173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3202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rgbClr val="7030A0"/>
                          </a:solidFill>
                        </a:rPr>
                        <a:t>Salud</a:t>
                      </a:r>
                      <a:r>
                        <a:rPr lang="es-MX" sz="1400" baseline="0" dirty="0" smtClean="0">
                          <a:solidFill>
                            <a:srgbClr val="7030A0"/>
                          </a:solidFill>
                        </a:rPr>
                        <a:t> Pública</a:t>
                      </a:r>
                    </a:p>
                    <a:p>
                      <a:r>
                        <a:rPr lang="es-MX" sz="1400" baseline="0" dirty="0" smtClean="0">
                          <a:solidFill>
                            <a:srgbClr val="7030A0"/>
                          </a:solidFill>
                        </a:rPr>
                        <a:t>Introducción a Sistemas</a:t>
                      </a:r>
                      <a:endParaRPr lang="es-MX" sz="1400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E6D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>
            <p:extLst/>
          </p:nvPr>
        </p:nvGraphicFramePr>
        <p:xfrm>
          <a:off x="6623121" y="6198078"/>
          <a:ext cx="2235798" cy="393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3202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rgbClr val="FF0000"/>
                          </a:solidFill>
                        </a:rPr>
                        <a:t>Bioestadística</a:t>
                      </a:r>
                      <a:r>
                        <a:rPr lang="es-MX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MX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2" name="17 Rectángulo"/>
          <p:cNvSpPr/>
          <p:nvPr/>
        </p:nvSpPr>
        <p:spPr>
          <a:xfrm>
            <a:off x="190043" y="6157552"/>
            <a:ext cx="1436149" cy="43088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endParaRPr lang="es-MX" sz="800" dirty="0" smtClean="0">
              <a:solidFill>
                <a:srgbClr val="FF0000"/>
              </a:solidFill>
            </a:endParaRPr>
          </a:p>
          <a:p>
            <a:pPr algn="ctr"/>
            <a:r>
              <a:rPr lang="es-MX" sz="1400" dirty="0" smtClean="0">
                <a:solidFill>
                  <a:srgbClr val="FF0000"/>
                </a:solidFill>
              </a:rPr>
              <a:t>INVESTIGACIÓN</a:t>
            </a:r>
            <a:endParaRPr lang="es-MX" sz="600" dirty="0" smtClean="0">
              <a:solidFill>
                <a:srgbClr val="FF000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468930" y="2000250"/>
            <a:ext cx="1828047" cy="2809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Llamada con línea 1 (borde y barra de énfasis) 22"/>
          <p:cNvSpPr/>
          <p:nvPr/>
        </p:nvSpPr>
        <p:spPr>
          <a:xfrm>
            <a:off x="8550381" y="1138107"/>
            <a:ext cx="3318479" cy="4449580"/>
          </a:xfrm>
          <a:prstGeom prst="accentBorderCallout1">
            <a:avLst>
              <a:gd name="adj1" fmla="val 18750"/>
              <a:gd name="adj2" fmla="val -8333"/>
              <a:gd name="adj3" fmla="val 19744"/>
              <a:gd name="adj4" fmla="val -24186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 23"/>
          <p:cNvSpPr/>
          <p:nvPr/>
        </p:nvSpPr>
        <p:spPr>
          <a:xfrm>
            <a:off x="8562566" y="1186482"/>
            <a:ext cx="33062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solidFill>
                  <a:srgbClr val="FF0000"/>
                </a:solidFill>
              </a:rPr>
              <a:t>ENCLAVE EDUCATIVO:</a:t>
            </a:r>
          </a:p>
          <a:p>
            <a:r>
              <a:rPr lang="es-MX" sz="2000" dirty="0">
                <a:solidFill>
                  <a:srgbClr val="FF0000"/>
                </a:solidFill>
              </a:rPr>
              <a:t>E</a:t>
            </a:r>
            <a:r>
              <a:rPr lang="es-MX" sz="2000" dirty="0" smtClean="0">
                <a:solidFill>
                  <a:srgbClr val="FF0000"/>
                </a:solidFill>
              </a:rPr>
              <a:t>spacios </a:t>
            </a:r>
            <a:r>
              <a:rPr lang="es-MX" sz="2000" dirty="0">
                <a:solidFill>
                  <a:srgbClr val="FF0000"/>
                </a:solidFill>
              </a:rPr>
              <a:t>con características un tanto diferentes, que </a:t>
            </a:r>
            <a:r>
              <a:rPr lang="es-MX" sz="2000" dirty="0" smtClean="0">
                <a:solidFill>
                  <a:srgbClr val="FF0000"/>
                </a:solidFill>
              </a:rPr>
              <a:t>opera </a:t>
            </a:r>
            <a:r>
              <a:rPr lang="es-MX" sz="2000" dirty="0">
                <a:solidFill>
                  <a:srgbClr val="FF0000"/>
                </a:solidFill>
              </a:rPr>
              <a:t>a corto plazo sin tener que efectuar una reestructuración curricular </a:t>
            </a:r>
            <a:r>
              <a:rPr lang="es-MX" sz="2000" dirty="0" smtClean="0">
                <a:solidFill>
                  <a:srgbClr val="FF0000"/>
                </a:solidFill>
              </a:rPr>
              <a:t>completa </a:t>
            </a:r>
            <a:r>
              <a:rPr lang="es-MX" sz="2000" dirty="0">
                <a:solidFill>
                  <a:srgbClr val="FF0000"/>
                </a:solidFill>
              </a:rPr>
              <a:t>y que permean los programas </a:t>
            </a:r>
            <a:r>
              <a:rPr lang="es-MX" sz="2000" dirty="0" smtClean="0">
                <a:solidFill>
                  <a:srgbClr val="FF0000"/>
                </a:solidFill>
              </a:rPr>
              <a:t>académicos.</a:t>
            </a:r>
          </a:p>
          <a:p>
            <a:r>
              <a:rPr lang="es-MX" sz="2000" dirty="0" smtClean="0">
                <a:solidFill>
                  <a:srgbClr val="FF0000"/>
                </a:solidFill>
              </a:rPr>
              <a:t>Son </a:t>
            </a:r>
            <a:r>
              <a:rPr lang="es-MX" sz="2000" dirty="0">
                <a:solidFill>
                  <a:srgbClr val="FF0000"/>
                </a:solidFill>
              </a:rPr>
              <a:t>motores de </a:t>
            </a:r>
            <a:r>
              <a:rPr lang="es-MX" sz="2000" dirty="0" smtClean="0">
                <a:solidFill>
                  <a:srgbClr val="FF0000"/>
                </a:solidFill>
              </a:rPr>
              <a:t>cambio </a:t>
            </a:r>
            <a:r>
              <a:rPr lang="es-MX" sz="2000" dirty="0">
                <a:solidFill>
                  <a:srgbClr val="FF0000"/>
                </a:solidFill>
              </a:rPr>
              <a:t>si se estructuran adecuadamente en ciclos docentes de acción-reflexión, y brindan </a:t>
            </a:r>
            <a:r>
              <a:rPr lang="es-MX" sz="2000" dirty="0" smtClean="0">
                <a:solidFill>
                  <a:srgbClr val="FF0000"/>
                </a:solidFill>
              </a:rPr>
              <a:t>oportunidad </a:t>
            </a:r>
            <a:r>
              <a:rPr lang="es-MX" sz="2000" dirty="0">
                <a:solidFill>
                  <a:srgbClr val="FF0000"/>
                </a:solidFill>
              </a:rPr>
              <a:t>para </a:t>
            </a:r>
            <a:r>
              <a:rPr lang="es-MX" sz="2000" dirty="0" smtClean="0">
                <a:solidFill>
                  <a:srgbClr val="FF0000"/>
                </a:solidFill>
              </a:rPr>
              <a:t>una prácticas </a:t>
            </a:r>
            <a:r>
              <a:rPr lang="es-MX" sz="2000" dirty="0">
                <a:solidFill>
                  <a:srgbClr val="FF0000"/>
                </a:solidFill>
              </a:rPr>
              <a:t>innovadoras.</a:t>
            </a:r>
          </a:p>
        </p:txBody>
      </p:sp>
    </p:spTree>
    <p:extLst>
      <p:ext uri="{BB962C8B-B14F-4D97-AF65-F5344CB8AC3E}">
        <p14:creationId xmlns:p14="http://schemas.microsoft.com/office/powerpoint/2010/main" val="160543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4546" y="1018656"/>
            <a:ext cx="4801068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rgbClr val="0070C0"/>
                </a:solidFill>
              </a:rPr>
              <a:t>FARMACOLOGÍA (3</a:t>
            </a:r>
            <a:r>
              <a:rPr lang="es-MX" baseline="30000" dirty="0" smtClean="0">
                <a:solidFill>
                  <a:srgbClr val="0070C0"/>
                </a:solidFill>
              </a:rPr>
              <a:t>ER</a:t>
            </a:r>
            <a:r>
              <a:rPr lang="es-MX" dirty="0" smtClean="0">
                <a:solidFill>
                  <a:srgbClr val="0070C0"/>
                </a:solidFill>
              </a:rPr>
              <a:t> SEMESTRE) 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02266" y="1509238"/>
            <a:ext cx="2225627" cy="307777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solidFill>
                  <a:srgbClr val="006600"/>
                </a:solidFill>
              </a:rPr>
              <a:t>PSICOFARMACOLOGIA </a:t>
            </a:r>
            <a:endParaRPr lang="es-MX" sz="1400" dirty="0">
              <a:solidFill>
                <a:srgbClr val="0066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375182" y="1938265"/>
            <a:ext cx="1279794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MX" sz="1200" dirty="0" smtClean="0">
                <a:solidFill>
                  <a:srgbClr val="002060"/>
                </a:solidFill>
              </a:rPr>
              <a:t>MEDICAMENTOS ANTIDEPRESIVOS </a:t>
            </a:r>
            <a:endParaRPr lang="es-MX" sz="1200" dirty="0">
              <a:solidFill>
                <a:srgbClr val="002060"/>
              </a:solidFill>
            </a:endParaRPr>
          </a:p>
        </p:txBody>
      </p:sp>
      <p:sp>
        <p:nvSpPr>
          <p:cNvPr id="6" name="Flecha derecha 5"/>
          <p:cNvSpPr/>
          <p:nvPr/>
        </p:nvSpPr>
        <p:spPr>
          <a:xfrm rot="2184138">
            <a:off x="3629758" y="2349765"/>
            <a:ext cx="746010" cy="838991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4433103" y="2685616"/>
            <a:ext cx="2867351" cy="12003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endParaRPr lang="es-MX" dirty="0" smtClean="0">
              <a:solidFill>
                <a:srgbClr val="002060"/>
              </a:solidFill>
            </a:endParaRPr>
          </a:p>
          <a:p>
            <a:pPr algn="ctr"/>
            <a:r>
              <a:rPr lang="es-MX" dirty="0" smtClean="0">
                <a:solidFill>
                  <a:srgbClr val="002060"/>
                </a:solidFill>
              </a:rPr>
              <a:t>TRASTORNO</a:t>
            </a:r>
          </a:p>
          <a:p>
            <a:pPr algn="ctr"/>
            <a:r>
              <a:rPr lang="es-MX" dirty="0" smtClean="0">
                <a:solidFill>
                  <a:srgbClr val="002060"/>
                </a:solidFill>
              </a:rPr>
              <a:t>DE DEPRESIÓN</a:t>
            </a:r>
          </a:p>
          <a:p>
            <a:pPr algn="ctr"/>
            <a:r>
              <a:rPr lang="es-MX" dirty="0" smtClean="0">
                <a:solidFill>
                  <a:srgbClr val="002060"/>
                </a:solidFill>
              </a:rPr>
              <a:t> 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13129" y="556993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rgbClr val="0070C0"/>
                </a:solidFill>
              </a:rPr>
              <a:t>MEDICINA 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590233" y="1018656"/>
            <a:ext cx="4801068" cy="369332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rgbClr val="FF00FF"/>
                </a:solidFill>
              </a:rPr>
              <a:t>FARMACOLOGÍA (3</a:t>
            </a:r>
            <a:r>
              <a:rPr lang="es-MX" baseline="30000" dirty="0" smtClean="0">
                <a:solidFill>
                  <a:srgbClr val="FF00FF"/>
                </a:solidFill>
              </a:rPr>
              <a:t>ER</a:t>
            </a:r>
            <a:r>
              <a:rPr lang="es-MX" dirty="0" smtClean="0">
                <a:solidFill>
                  <a:srgbClr val="FF00FF"/>
                </a:solidFill>
              </a:rPr>
              <a:t> SEMESTRE) </a:t>
            </a:r>
            <a:endParaRPr lang="es-MX" dirty="0">
              <a:solidFill>
                <a:srgbClr val="FF00FF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877953" y="1509238"/>
            <a:ext cx="2225627" cy="307777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solidFill>
                  <a:srgbClr val="006600"/>
                </a:solidFill>
              </a:rPr>
              <a:t>PSICOFARMACOLOGIA </a:t>
            </a:r>
            <a:endParaRPr lang="es-MX" sz="1400" dirty="0">
              <a:solidFill>
                <a:srgbClr val="0066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350869" y="1938265"/>
            <a:ext cx="1279794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MX" sz="1200" dirty="0" smtClean="0">
                <a:solidFill>
                  <a:srgbClr val="002060"/>
                </a:solidFill>
              </a:rPr>
              <a:t>MEDICAMENTOS ANTIDEPRESIVOS </a:t>
            </a:r>
            <a:endParaRPr lang="es-MX" sz="1200" dirty="0">
              <a:solidFill>
                <a:srgbClr val="00206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260577" y="556993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rgbClr val="FF00FF"/>
                </a:solidFill>
              </a:rPr>
              <a:t>ENFERMERÍA </a:t>
            </a:r>
            <a:endParaRPr lang="es-MX" dirty="0">
              <a:solidFill>
                <a:srgbClr val="FF00FF"/>
              </a:solidFill>
            </a:endParaRPr>
          </a:p>
        </p:txBody>
      </p:sp>
      <p:sp>
        <p:nvSpPr>
          <p:cNvPr id="13" name="Flecha derecha 12"/>
          <p:cNvSpPr/>
          <p:nvPr/>
        </p:nvSpPr>
        <p:spPr>
          <a:xfrm rot="9107452">
            <a:off x="7454444" y="2254424"/>
            <a:ext cx="746010" cy="838991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3472099" y="5954631"/>
            <a:ext cx="4801068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rgbClr val="7030A0"/>
                </a:solidFill>
              </a:rPr>
              <a:t>FARMACOLOGÍA (5º SEMESTRE) </a:t>
            </a:r>
            <a:endParaRPr lang="es-MX" dirty="0">
              <a:solidFill>
                <a:srgbClr val="7030A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653941" y="5525604"/>
            <a:ext cx="2225627" cy="307777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solidFill>
                  <a:srgbClr val="006600"/>
                </a:solidFill>
              </a:rPr>
              <a:t>PSICOFARMACOLOGIA </a:t>
            </a:r>
            <a:endParaRPr lang="es-MX" sz="1400" dirty="0">
              <a:solidFill>
                <a:srgbClr val="00660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030605" y="4963752"/>
            <a:ext cx="1279794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MX" sz="1200" dirty="0" smtClean="0">
                <a:solidFill>
                  <a:srgbClr val="002060"/>
                </a:solidFill>
              </a:rPr>
              <a:t>MEDICAMENTOS ANTIDEPRESIVOS </a:t>
            </a:r>
            <a:endParaRPr lang="es-MX" sz="1200" dirty="0">
              <a:solidFill>
                <a:srgbClr val="00206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179282" y="6387724"/>
            <a:ext cx="137499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rgbClr val="7030A0"/>
                </a:solidFill>
              </a:rPr>
              <a:t>PSICOLOGÍA </a:t>
            </a:r>
            <a:endParaRPr lang="es-MX" dirty="0">
              <a:solidFill>
                <a:srgbClr val="7030A0"/>
              </a:solidFill>
            </a:endParaRPr>
          </a:p>
        </p:txBody>
      </p:sp>
      <p:sp>
        <p:nvSpPr>
          <p:cNvPr id="18" name="Flecha derecha 17"/>
          <p:cNvSpPr/>
          <p:nvPr/>
        </p:nvSpPr>
        <p:spPr>
          <a:xfrm rot="16200000">
            <a:off x="5393749" y="3941805"/>
            <a:ext cx="746010" cy="838991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Llamada con línea 1 (borde y barra de énfasis) 21"/>
          <p:cNvSpPr/>
          <p:nvPr/>
        </p:nvSpPr>
        <p:spPr>
          <a:xfrm>
            <a:off x="8607787" y="3285660"/>
            <a:ext cx="3065075" cy="926023"/>
          </a:xfrm>
          <a:prstGeom prst="accentBorderCallout1">
            <a:avLst>
              <a:gd name="adj1" fmla="val 18750"/>
              <a:gd name="adj2" fmla="val -8333"/>
              <a:gd name="adj3" fmla="val 22924"/>
              <a:gd name="adj4" fmla="val -35377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Rectángulo 22"/>
          <p:cNvSpPr/>
          <p:nvPr/>
        </p:nvSpPr>
        <p:spPr>
          <a:xfrm>
            <a:off x="8551213" y="3391521"/>
            <a:ext cx="2888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rgbClr val="C00000"/>
                </a:solidFill>
              </a:rPr>
              <a:t>ENFOQUE </a:t>
            </a:r>
          </a:p>
          <a:p>
            <a:pPr algn="ctr"/>
            <a:r>
              <a:rPr lang="es-MX" dirty="0" smtClean="0">
                <a:solidFill>
                  <a:srgbClr val="C00000"/>
                </a:solidFill>
              </a:rPr>
              <a:t>UNI-DISCIPLINAR</a:t>
            </a:r>
            <a:endParaRPr lang="es-MX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0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/>
          <p:cNvSpPr/>
          <p:nvPr/>
        </p:nvSpPr>
        <p:spPr>
          <a:xfrm>
            <a:off x="6623668" y="1591294"/>
            <a:ext cx="2645270" cy="26759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/>
          <p:cNvSpPr/>
          <p:nvPr/>
        </p:nvSpPr>
        <p:spPr>
          <a:xfrm>
            <a:off x="7316566" y="2264507"/>
            <a:ext cx="1227359" cy="116969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325788" y="1663832"/>
            <a:ext cx="3880452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rgbClr val="0070C0"/>
                </a:solidFill>
              </a:rPr>
              <a:t>FARMACOLOGÍA (3</a:t>
            </a:r>
            <a:r>
              <a:rPr lang="es-MX" baseline="30000" dirty="0" smtClean="0">
                <a:solidFill>
                  <a:srgbClr val="0070C0"/>
                </a:solidFill>
              </a:rPr>
              <a:t>ER</a:t>
            </a:r>
            <a:r>
              <a:rPr lang="es-MX" dirty="0" smtClean="0">
                <a:solidFill>
                  <a:srgbClr val="0070C0"/>
                </a:solidFill>
              </a:rPr>
              <a:t> SEMESTRE) 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34998" y="1221963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rgbClr val="0070C0"/>
                </a:solidFill>
              </a:rPr>
              <a:t>MEDICINA 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5788" y="2603315"/>
            <a:ext cx="3880452" cy="369332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rgbClr val="FF00FF"/>
                </a:solidFill>
              </a:rPr>
              <a:t>FARMACOLOGÍA (3</a:t>
            </a:r>
            <a:r>
              <a:rPr lang="es-MX" baseline="30000" dirty="0" smtClean="0">
                <a:solidFill>
                  <a:srgbClr val="FF00FF"/>
                </a:solidFill>
              </a:rPr>
              <a:t>ER</a:t>
            </a:r>
            <a:r>
              <a:rPr lang="es-MX" dirty="0" smtClean="0">
                <a:solidFill>
                  <a:srgbClr val="FF00FF"/>
                </a:solidFill>
              </a:rPr>
              <a:t> SEMESTRE) </a:t>
            </a:r>
            <a:endParaRPr lang="es-MX" dirty="0">
              <a:solidFill>
                <a:srgbClr val="FF00FF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78518" y="2178238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rgbClr val="FF00FF"/>
                </a:solidFill>
              </a:rPr>
              <a:t>ENFERMERÍA </a:t>
            </a:r>
            <a:endParaRPr lang="es-MX" dirty="0">
              <a:solidFill>
                <a:srgbClr val="FF00FF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25788" y="3487053"/>
            <a:ext cx="3880452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rgbClr val="7030A0"/>
                </a:solidFill>
              </a:rPr>
              <a:t>FARMACOLOGÍA (5º SEMESTRE) </a:t>
            </a:r>
            <a:endParaRPr lang="es-MX" dirty="0">
              <a:solidFill>
                <a:srgbClr val="7030A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578518" y="3117721"/>
            <a:ext cx="137499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rgbClr val="7030A0"/>
                </a:solidFill>
              </a:rPr>
              <a:t>PSICOLOGÍA </a:t>
            </a:r>
            <a:endParaRPr lang="es-MX" dirty="0">
              <a:solidFill>
                <a:srgbClr val="7030A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 rot="16200000">
            <a:off x="3783732" y="2589379"/>
            <a:ext cx="2365501" cy="369332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rgbClr val="006600"/>
                </a:solidFill>
              </a:rPr>
              <a:t>PSICOFARMACOLOGIA </a:t>
            </a:r>
            <a:endParaRPr lang="es-MX" dirty="0">
              <a:solidFill>
                <a:srgbClr val="0066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 rot="16200000">
            <a:off x="5235898" y="2565910"/>
            <a:ext cx="1279794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MX" sz="1200" dirty="0" smtClean="0">
                <a:solidFill>
                  <a:srgbClr val="002060"/>
                </a:solidFill>
              </a:rPr>
              <a:t>MEDICAMENTOS ANTIDEPRESIVOS </a:t>
            </a:r>
            <a:endParaRPr lang="es-MX" sz="1200" dirty="0">
              <a:solidFill>
                <a:srgbClr val="002060"/>
              </a:solidFill>
            </a:endParaRPr>
          </a:p>
        </p:txBody>
      </p:sp>
      <p:sp>
        <p:nvSpPr>
          <p:cNvPr id="10" name="Flecha a la derecha con bandas 9"/>
          <p:cNvSpPr/>
          <p:nvPr/>
        </p:nvSpPr>
        <p:spPr>
          <a:xfrm>
            <a:off x="4375937" y="2347545"/>
            <a:ext cx="281788" cy="939483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9949001" y="2178238"/>
            <a:ext cx="1790700" cy="132343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endParaRPr lang="es-MX" sz="2000" dirty="0" smtClean="0">
              <a:solidFill>
                <a:srgbClr val="002060"/>
              </a:solidFill>
            </a:endParaRPr>
          </a:p>
          <a:p>
            <a:pPr algn="ctr"/>
            <a:r>
              <a:rPr lang="es-MX" sz="2000" dirty="0" smtClean="0">
                <a:solidFill>
                  <a:srgbClr val="002060"/>
                </a:solidFill>
              </a:rPr>
              <a:t>TRASTORNO</a:t>
            </a:r>
          </a:p>
          <a:p>
            <a:pPr algn="ctr"/>
            <a:r>
              <a:rPr lang="es-MX" sz="2000" dirty="0" smtClean="0">
                <a:solidFill>
                  <a:srgbClr val="002060"/>
                </a:solidFill>
              </a:rPr>
              <a:t>DE DEPRESIÓN</a:t>
            </a:r>
          </a:p>
          <a:p>
            <a:pPr algn="ctr"/>
            <a:r>
              <a:rPr lang="es-MX" sz="2000" dirty="0" smtClean="0">
                <a:solidFill>
                  <a:srgbClr val="002060"/>
                </a:solidFill>
              </a:rPr>
              <a:t> </a:t>
            </a:r>
            <a:endParaRPr lang="es-MX" sz="2000" dirty="0">
              <a:solidFill>
                <a:srgbClr val="00206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354666" y="2424894"/>
            <a:ext cx="1077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 smtClean="0">
                <a:solidFill>
                  <a:srgbClr val="990099"/>
                </a:solidFill>
              </a:rPr>
              <a:t>UNIDAD</a:t>
            </a:r>
          </a:p>
          <a:p>
            <a:pPr algn="ctr"/>
            <a:r>
              <a:rPr lang="es-ES" b="1" i="1" dirty="0" smtClean="0">
                <a:solidFill>
                  <a:srgbClr val="990099"/>
                </a:solidFill>
              </a:rPr>
              <a:t>Cerebro</a:t>
            </a:r>
            <a:endParaRPr lang="es-ES" b="1" i="1" dirty="0">
              <a:solidFill>
                <a:srgbClr val="990099"/>
              </a:solidFill>
            </a:endParaRPr>
          </a:p>
          <a:p>
            <a:pPr algn="ctr"/>
            <a:r>
              <a:rPr lang="es-ES" b="1" i="1" dirty="0">
                <a:solidFill>
                  <a:srgbClr val="990099"/>
                </a:solidFill>
              </a:rPr>
              <a:t>Mente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096270" y="1818485"/>
            <a:ext cx="17286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 smtClean="0">
                <a:solidFill>
                  <a:srgbClr val="990099"/>
                </a:solidFill>
              </a:rPr>
              <a:t>CONTEXTO</a:t>
            </a:r>
          </a:p>
          <a:p>
            <a:pPr algn="ctr"/>
            <a:endParaRPr lang="es-ES" b="1" i="1" dirty="0">
              <a:solidFill>
                <a:srgbClr val="990099"/>
              </a:solidFill>
            </a:endParaRPr>
          </a:p>
          <a:p>
            <a:pPr algn="ctr"/>
            <a:endParaRPr lang="es-ES" b="1" i="1" dirty="0" smtClean="0">
              <a:solidFill>
                <a:srgbClr val="990099"/>
              </a:solidFill>
            </a:endParaRPr>
          </a:p>
          <a:p>
            <a:pPr algn="ctr"/>
            <a:endParaRPr lang="es-ES" b="1" i="1" dirty="0">
              <a:solidFill>
                <a:srgbClr val="990099"/>
              </a:solidFill>
            </a:endParaRPr>
          </a:p>
          <a:p>
            <a:pPr algn="ctr"/>
            <a:endParaRPr lang="es-ES" b="1" i="1" dirty="0" smtClean="0">
              <a:solidFill>
                <a:srgbClr val="990099"/>
              </a:solidFill>
            </a:endParaRPr>
          </a:p>
          <a:p>
            <a:pPr algn="ctr"/>
            <a:endParaRPr lang="es-ES" b="1" i="1" dirty="0" smtClean="0">
              <a:solidFill>
                <a:srgbClr val="990099"/>
              </a:solidFill>
            </a:endParaRPr>
          </a:p>
          <a:p>
            <a:pPr algn="ctr"/>
            <a:r>
              <a:rPr lang="es-ES" b="1" i="1" dirty="0" smtClean="0">
                <a:solidFill>
                  <a:srgbClr val="990099"/>
                </a:solidFill>
              </a:rPr>
              <a:t>Interpersonal, </a:t>
            </a:r>
          </a:p>
          <a:p>
            <a:pPr algn="ctr"/>
            <a:r>
              <a:rPr lang="es-ES" b="1" i="1" dirty="0" smtClean="0">
                <a:solidFill>
                  <a:srgbClr val="990099"/>
                </a:solidFill>
              </a:rPr>
              <a:t>Familiar, Social</a:t>
            </a:r>
          </a:p>
        </p:txBody>
      </p:sp>
      <p:sp>
        <p:nvSpPr>
          <p:cNvPr id="17" name="Flecha a la derecha con bandas 16"/>
          <p:cNvSpPr/>
          <p:nvPr/>
        </p:nvSpPr>
        <p:spPr>
          <a:xfrm>
            <a:off x="5233301" y="2327000"/>
            <a:ext cx="281788" cy="939483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 a la derecha con bandas 17"/>
          <p:cNvSpPr/>
          <p:nvPr/>
        </p:nvSpPr>
        <p:spPr>
          <a:xfrm>
            <a:off x="6253061" y="2304303"/>
            <a:ext cx="281788" cy="939483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 a la derecha con bandas 18"/>
          <p:cNvSpPr/>
          <p:nvPr/>
        </p:nvSpPr>
        <p:spPr>
          <a:xfrm>
            <a:off x="9490688" y="2370914"/>
            <a:ext cx="281788" cy="939483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Llamada con línea 1 (borde y barra de énfasis) 19"/>
          <p:cNvSpPr/>
          <p:nvPr/>
        </p:nvSpPr>
        <p:spPr>
          <a:xfrm>
            <a:off x="8394400" y="4287196"/>
            <a:ext cx="3607100" cy="2413642"/>
          </a:xfrm>
          <a:prstGeom prst="accentBorderCallout1">
            <a:avLst>
              <a:gd name="adj1" fmla="val 18750"/>
              <a:gd name="adj2" fmla="val -8333"/>
              <a:gd name="adj3" fmla="val 357"/>
              <a:gd name="adj4" fmla="val -17936"/>
            </a:avLst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7030A0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458332" y="4209050"/>
            <a:ext cx="3518864" cy="256993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2300" dirty="0">
                <a:solidFill>
                  <a:srgbClr val="7030A0"/>
                </a:solidFill>
              </a:rPr>
              <a:t>E</a:t>
            </a:r>
            <a:r>
              <a:rPr lang="es-MX" sz="2300" dirty="0" smtClean="0">
                <a:solidFill>
                  <a:srgbClr val="7030A0"/>
                </a:solidFill>
              </a:rPr>
              <a:t>ste problema implica la interacción de múltiples elementos en su génesis y requiere de más de un tipo de tratamiento, y de la acción de varios profesionales. </a:t>
            </a:r>
            <a:endParaRPr lang="es-MX" sz="2300" dirty="0">
              <a:solidFill>
                <a:srgbClr val="7030A0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633670" y="5494667"/>
            <a:ext cx="522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rgbClr val="000099"/>
                </a:solidFill>
              </a:rPr>
              <a:t>INDUCCIÓN DE UNA EXPERIENCIA DE APRENDIZAJE</a:t>
            </a:r>
            <a:endParaRPr lang="es-MX" sz="2000" dirty="0">
              <a:solidFill>
                <a:srgbClr val="000099"/>
              </a:solidFill>
            </a:endParaRPr>
          </a:p>
        </p:txBody>
      </p:sp>
      <p:sp>
        <p:nvSpPr>
          <p:cNvPr id="24" name="Flecha abajo 23"/>
          <p:cNvSpPr/>
          <p:nvPr/>
        </p:nvSpPr>
        <p:spPr>
          <a:xfrm>
            <a:off x="3714750" y="4824899"/>
            <a:ext cx="1067066" cy="47548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50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2" grpId="0" animBg="1"/>
      <p:bldP spid="13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1426</Words>
  <Application>Microsoft Office PowerPoint</Application>
  <PresentationFormat>Widescreen</PresentationFormat>
  <Paragraphs>155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de Estudios Medicina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Servín Hernández</dc:creator>
  <cp:lastModifiedBy>claudia jimenez arias</cp:lastModifiedBy>
  <cp:revision>45</cp:revision>
  <dcterms:created xsi:type="dcterms:W3CDTF">2019-10-04T21:55:15Z</dcterms:created>
  <dcterms:modified xsi:type="dcterms:W3CDTF">2019-10-10T16:59:50Z</dcterms:modified>
</cp:coreProperties>
</file>