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57" r:id="rId2"/>
    <p:sldId id="295" r:id="rId3"/>
    <p:sldId id="296" r:id="rId4"/>
    <p:sldId id="288" r:id="rId5"/>
    <p:sldId id="289" r:id="rId6"/>
    <p:sldId id="290" r:id="rId7"/>
    <p:sldId id="291" r:id="rId8"/>
    <p:sldId id="293" r:id="rId9"/>
    <p:sldId id="259" r:id="rId10"/>
    <p:sldId id="260" r:id="rId11"/>
    <p:sldId id="261" r:id="rId12"/>
    <p:sldId id="262" r:id="rId13"/>
    <p:sldId id="263" r:id="rId14"/>
    <p:sldId id="264" r:id="rId15"/>
    <p:sldId id="265" r:id="rId16"/>
    <p:sldId id="267" r:id="rId17"/>
    <p:sldId id="268" r:id="rId18"/>
    <p:sldId id="269" r:id="rId19"/>
    <p:sldId id="283" r:id="rId20"/>
    <p:sldId id="284" r:id="rId21"/>
    <p:sldId id="285" r:id="rId22"/>
    <p:sldId id="286" r:id="rId23"/>
    <p:sldId id="294" r:id="rId24"/>
    <p:sldId id="287" r:id="rId25"/>
    <p:sldId id="301" r:id="rId26"/>
    <p:sldId id="302" r:id="rId27"/>
    <p:sldId id="303" r:id="rId28"/>
    <p:sldId id="306" r:id="rId29"/>
    <p:sldId id="307" r:id="rId30"/>
    <p:sldId id="308" r:id="rId31"/>
    <p:sldId id="309" r:id="rId32"/>
    <p:sldId id="310" r:id="rId33"/>
    <p:sldId id="313" r:id="rId34"/>
    <p:sldId id="270" r:id="rId35"/>
    <p:sldId id="317" r:id="rId36"/>
    <p:sldId id="271" r:id="rId37"/>
    <p:sldId id="297" r:id="rId38"/>
    <p:sldId id="315" r:id="rId39"/>
    <p:sldId id="298" r:id="rId40"/>
    <p:sldId id="299" r:id="rId41"/>
    <p:sldId id="300" r:id="rId42"/>
    <p:sldId id="318" r:id="rId43"/>
    <p:sldId id="275" r:id="rId44"/>
    <p:sldId id="276" r:id="rId45"/>
    <p:sldId id="319" r:id="rId46"/>
    <p:sldId id="277" r:id="rId47"/>
    <p:sldId id="282" r:id="rId48"/>
    <p:sldId id="314" r:id="rId49"/>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5" d="100"/>
          <a:sy n="85" d="100"/>
        </p:scale>
        <p:origin x="-2216" y="-3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E19E9A-752C-B640-8257-64A0BD700424}" type="datetimeFigureOut">
              <a:rPr lang="es-ES" smtClean="0"/>
              <a:t>03/06/16</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B05727-44C4-4249-8B68-3472CC6ACA3A}" type="slidenum">
              <a:rPr lang="es-ES" smtClean="0"/>
              <a:t>‹Nr.›</a:t>
            </a:fld>
            <a:endParaRPr lang="es-ES"/>
          </a:p>
        </p:txBody>
      </p:sp>
    </p:spTree>
    <p:extLst>
      <p:ext uri="{BB962C8B-B14F-4D97-AF65-F5344CB8AC3E}">
        <p14:creationId xmlns:p14="http://schemas.microsoft.com/office/powerpoint/2010/main" val="37442405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DD9A61D2-484D-4C01-A9D4-28048646D004}" type="slidenum">
              <a:rPr lang="es-ES" smtClean="0"/>
              <a:t>18</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txBox="1">
            <a:spLocks noGrp="1" noChangeArrowheads="1"/>
          </p:cNvSpPr>
          <p:nvPr/>
        </p:nvSpPr>
        <p:spPr bwMode="auto">
          <a:xfrm>
            <a:off x="3884076" y="8685335"/>
            <a:ext cx="297228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700" b="1">
                <a:solidFill>
                  <a:schemeClr val="accent2"/>
                </a:solidFill>
                <a:latin typeface="Verdana" charset="0"/>
                <a:ea typeface="ＭＳ Ｐゴシック" charset="0"/>
                <a:cs typeface="ＭＳ Ｐゴシック" charset="0"/>
              </a:defRPr>
            </a:lvl1pPr>
            <a:lvl2pPr marL="742950" indent="-285750" eaLnBrk="0" hangingPunct="0">
              <a:defRPr sz="2700" b="1">
                <a:solidFill>
                  <a:schemeClr val="accent2"/>
                </a:solidFill>
                <a:latin typeface="Verdana" charset="0"/>
                <a:ea typeface="ＭＳ Ｐゴシック" charset="0"/>
              </a:defRPr>
            </a:lvl2pPr>
            <a:lvl3pPr marL="1143000" indent="-228600" eaLnBrk="0" hangingPunct="0">
              <a:defRPr sz="2700" b="1">
                <a:solidFill>
                  <a:schemeClr val="accent2"/>
                </a:solidFill>
                <a:latin typeface="Verdana" charset="0"/>
                <a:ea typeface="ＭＳ Ｐゴシック" charset="0"/>
              </a:defRPr>
            </a:lvl3pPr>
            <a:lvl4pPr marL="1600200" indent="-228600" eaLnBrk="0" hangingPunct="0">
              <a:defRPr sz="2700" b="1">
                <a:solidFill>
                  <a:schemeClr val="accent2"/>
                </a:solidFill>
                <a:latin typeface="Verdana" charset="0"/>
                <a:ea typeface="ＭＳ Ｐゴシック" charset="0"/>
              </a:defRPr>
            </a:lvl4pPr>
            <a:lvl5pPr marL="2057400" indent="-228600" eaLnBrk="0" hangingPunct="0">
              <a:defRPr sz="2700" b="1">
                <a:solidFill>
                  <a:schemeClr val="accent2"/>
                </a:solidFill>
                <a:latin typeface="Verdana" charset="0"/>
                <a:ea typeface="ＭＳ Ｐゴシック" charset="0"/>
              </a:defRPr>
            </a:lvl5pPr>
            <a:lvl6pPr marL="2514600" indent="-228600" eaLnBrk="0" fontAlgn="base" hangingPunct="0">
              <a:spcBef>
                <a:spcPct val="50000"/>
              </a:spcBef>
              <a:spcAft>
                <a:spcPct val="0"/>
              </a:spcAft>
              <a:defRPr sz="2700" b="1">
                <a:solidFill>
                  <a:schemeClr val="accent2"/>
                </a:solidFill>
                <a:latin typeface="Verdana" charset="0"/>
                <a:ea typeface="ＭＳ Ｐゴシック" charset="0"/>
              </a:defRPr>
            </a:lvl6pPr>
            <a:lvl7pPr marL="2971800" indent="-228600" eaLnBrk="0" fontAlgn="base" hangingPunct="0">
              <a:spcBef>
                <a:spcPct val="50000"/>
              </a:spcBef>
              <a:spcAft>
                <a:spcPct val="0"/>
              </a:spcAft>
              <a:defRPr sz="2700" b="1">
                <a:solidFill>
                  <a:schemeClr val="accent2"/>
                </a:solidFill>
                <a:latin typeface="Verdana" charset="0"/>
                <a:ea typeface="ＭＳ Ｐゴシック" charset="0"/>
              </a:defRPr>
            </a:lvl7pPr>
            <a:lvl8pPr marL="3429000" indent="-228600" eaLnBrk="0" fontAlgn="base" hangingPunct="0">
              <a:spcBef>
                <a:spcPct val="50000"/>
              </a:spcBef>
              <a:spcAft>
                <a:spcPct val="0"/>
              </a:spcAft>
              <a:defRPr sz="2700" b="1">
                <a:solidFill>
                  <a:schemeClr val="accent2"/>
                </a:solidFill>
                <a:latin typeface="Verdana" charset="0"/>
                <a:ea typeface="ＭＳ Ｐゴシック" charset="0"/>
              </a:defRPr>
            </a:lvl8pPr>
            <a:lvl9pPr marL="3886200" indent="-228600" eaLnBrk="0" fontAlgn="base" hangingPunct="0">
              <a:spcBef>
                <a:spcPct val="50000"/>
              </a:spcBef>
              <a:spcAft>
                <a:spcPct val="0"/>
              </a:spcAft>
              <a:defRPr sz="2700" b="1">
                <a:solidFill>
                  <a:schemeClr val="accent2"/>
                </a:solidFill>
                <a:latin typeface="Verdana" charset="0"/>
                <a:ea typeface="ＭＳ Ｐゴシック" charset="0"/>
              </a:defRPr>
            </a:lvl9pPr>
          </a:lstStyle>
          <a:p>
            <a:pPr algn="r" eaLnBrk="1" hangingPunct="1">
              <a:spcBef>
                <a:spcPct val="0"/>
              </a:spcBef>
            </a:pPr>
            <a:fld id="{2F8A549B-28E4-7F46-8FCF-B4A3E5C72453}" type="slidenum">
              <a:rPr lang="es-ES" sz="1200">
                <a:solidFill>
                  <a:schemeClr val="tx1"/>
                </a:solidFill>
                <a:latin typeface="Arial" charset="0"/>
              </a:rPr>
              <a:pPr algn="r" eaLnBrk="1" hangingPunct="1">
                <a:spcBef>
                  <a:spcPct val="0"/>
                </a:spcBef>
              </a:pPr>
              <a:t>48</a:t>
            </a:fld>
            <a:endParaRPr lang="es-ES" sz="1200">
              <a:solidFill>
                <a:schemeClr val="tx1"/>
              </a:solidFill>
              <a:latin typeface="Arial" charset="0"/>
            </a:endParaRPr>
          </a:p>
        </p:txBody>
      </p:sp>
      <p:sp>
        <p:nvSpPr>
          <p:cNvPr id="53250" name="Rectangle 2"/>
          <p:cNvSpPr>
            <a:spLocks noGrp="1" noRot="1" noChangeAspect="1" noChangeArrowheads="1" noTextEdit="1"/>
          </p:cNvSpPr>
          <p:nvPr>
            <p:ph type="sldImg"/>
          </p:nvPr>
        </p:nvSpPr>
        <p:spPr>
          <a:xfrm>
            <a:off x="1143000" y="685800"/>
            <a:ext cx="4575175" cy="3430588"/>
          </a:xfrm>
          <a:ln/>
        </p:spPr>
      </p:sp>
      <p:sp>
        <p:nvSpPr>
          <p:cNvPr id="53251" name="Rectangle 3"/>
          <p:cNvSpPr>
            <a:spLocks noGrp="1" noChangeArrowheads="1"/>
          </p:cNvSpPr>
          <p:nvPr>
            <p:ph type="body" idx="1"/>
          </p:nvPr>
        </p:nvSpPr>
        <p:spPr>
          <a:xfrm>
            <a:off x="686290" y="4340470"/>
            <a:ext cx="5485420" cy="41177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AF5A8482-7FBC-B646-91F3-35F2A1ED621F}" type="datetimeFigureOut">
              <a:rPr lang="es-ES" smtClean="0"/>
              <a:t>03/06/16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EBE7C45-B83C-FA4A-B489-C966BFAC898F}" type="slidenum">
              <a:rPr lang="es-ES" smtClean="0"/>
              <a:t>‹Nr.›</a:t>
            </a:fld>
            <a:endParaRPr lang="es-ES"/>
          </a:p>
        </p:txBody>
      </p:sp>
    </p:spTree>
    <p:extLst>
      <p:ext uri="{BB962C8B-B14F-4D97-AF65-F5344CB8AC3E}">
        <p14:creationId xmlns:p14="http://schemas.microsoft.com/office/powerpoint/2010/main" val="3759063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AF5A8482-7FBC-B646-91F3-35F2A1ED621F}" type="datetimeFigureOut">
              <a:rPr lang="es-ES" smtClean="0"/>
              <a:t>03/06/16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EBE7C45-B83C-FA4A-B489-C966BFAC898F}" type="slidenum">
              <a:rPr lang="es-ES" smtClean="0"/>
              <a:t>‹Nr.›</a:t>
            </a:fld>
            <a:endParaRPr lang="es-ES"/>
          </a:p>
        </p:txBody>
      </p:sp>
    </p:spTree>
    <p:extLst>
      <p:ext uri="{BB962C8B-B14F-4D97-AF65-F5344CB8AC3E}">
        <p14:creationId xmlns:p14="http://schemas.microsoft.com/office/powerpoint/2010/main" val="1430525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AF5A8482-7FBC-B646-91F3-35F2A1ED621F}" type="datetimeFigureOut">
              <a:rPr lang="es-ES" smtClean="0"/>
              <a:t>03/06/16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EBE7C45-B83C-FA4A-B489-C966BFAC898F}" type="slidenum">
              <a:rPr lang="es-ES" smtClean="0"/>
              <a:t>‹Nr.›</a:t>
            </a:fld>
            <a:endParaRPr lang="es-ES"/>
          </a:p>
        </p:txBody>
      </p:sp>
    </p:spTree>
    <p:extLst>
      <p:ext uri="{BB962C8B-B14F-4D97-AF65-F5344CB8AC3E}">
        <p14:creationId xmlns:p14="http://schemas.microsoft.com/office/powerpoint/2010/main" val="3566921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AF5A8482-7FBC-B646-91F3-35F2A1ED621F}" type="datetimeFigureOut">
              <a:rPr lang="es-ES" smtClean="0"/>
              <a:t>03/06/16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EBE7C45-B83C-FA4A-B489-C966BFAC898F}" type="slidenum">
              <a:rPr lang="es-ES" smtClean="0"/>
              <a:t>‹Nr.›</a:t>
            </a:fld>
            <a:endParaRPr lang="es-ES"/>
          </a:p>
        </p:txBody>
      </p:sp>
    </p:spTree>
    <p:extLst>
      <p:ext uri="{BB962C8B-B14F-4D97-AF65-F5344CB8AC3E}">
        <p14:creationId xmlns:p14="http://schemas.microsoft.com/office/powerpoint/2010/main" val="2955018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AF5A8482-7FBC-B646-91F3-35F2A1ED621F}" type="datetimeFigureOut">
              <a:rPr lang="es-ES" smtClean="0"/>
              <a:t>03/06/16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EBE7C45-B83C-FA4A-B489-C966BFAC898F}" type="slidenum">
              <a:rPr lang="es-ES" smtClean="0"/>
              <a:t>‹Nr.›</a:t>
            </a:fld>
            <a:endParaRPr lang="es-ES"/>
          </a:p>
        </p:txBody>
      </p:sp>
    </p:spTree>
    <p:extLst>
      <p:ext uri="{BB962C8B-B14F-4D97-AF65-F5344CB8AC3E}">
        <p14:creationId xmlns:p14="http://schemas.microsoft.com/office/powerpoint/2010/main" val="383001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AF5A8482-7FBC-B646-91F3-35F2A1ED621F}" type="datetimeFigureOut">
              <a:rPr lang="es-ES" smtClean="0"/>
              <a:t>03/06/16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EBE7C45-B83C-FA4A-B489-C966BFAC898F}" type="slidenum">
              <a:rPr lang="es-ES" smtClean="0"/>
              <a:t>‹Nr.›</a:t>
            </a:fld>
            <a:endParaRPr lang="es-ES"/>
          </a:p>
        </p:txBody>
      </p:sp>
    </p:spTree>
    <p:extLst>
      <p:ext uri="{BB962C8B-B14F-4D97-AF65-F5344CB8AC3E}">
        <p14:creationId xmlns:p14="http://schemas.microsoft.com/office/powerpoint/2010/main" val="1162046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AF5A8482-7FBC-B646-91F3-35F2A1ED621F}" type="datetimeFigureOut">
              <a:rPr lang="es-ES" smtClean="0"/>
              <a:t>03/06/16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9EBE7C45-B83C-FA4A-B489-C966BFAC898F}" type="slidenum">
              <a:rPr lang="es-ES" smtClean="0"/>
              <a:t>‹Nr.›</a:t>
            </a:fld>
            <a:endParaRPr lang="es-ES"/>
          </a:p>
        </p:txBody>
      </p:sp>
    </p:spTree>
    <p:extLst>
      <p:ext uri="{BB962C8B-B14F-4D97-AF65-F5344CB8AC3E}">
        <p14:creationId xmlns:p14="http://schemas.microsoft.com/office/powerpoint/2010/main" val="733921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AF5A8482-7FBC-B646-91F3-35F2A1ED621F}" type="datetimeFigureOut">
              <a:rPr lang="es-ES" smtClean="0"/>
              <a:t>03/06/16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9EBE7C45-B83C-FA4A-B489-C966BFAC898F}" type="slidenum">
              <a:rPr lang="es-ES" smtClean="0"/>
              <a:t>‹Nr.›</a:t>
            </a:fld>
            <a:endParaRPr lang="es-ES"/>
          </a:p>
        </p:txBody>
      </p:sp>
    </p:spTree>
    <p:extLst>
      <p:ext uri="{BB962C8B-B14F-4D97-AF65-F5344CB8AC3E}">
        <p14:creationId xmlns:p14="http://schemas.microsoft.com/office/powerpoint/2010/main" val="4240603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F5A8482-7FBC-B646-91F3-35F2A1ED621F}" type="datetimeFigureOut">
              <a:rPr lang="es-ES" smtClean="0"/>
              <a:t>03/06/16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9EBE7C45-B83C-FA4A-B489-C966BFAC898F}" type="slidenum">
              <a:rPr lang="es-ES" smtClean="0"/>
              <a:t>‹Nr.›</a:t>
            </a:fld>
            <a:endParaRPr lang="es-ES"/>
          </a:p>
        </p:txBody>
      </p:sp>
    </p:spTree>
    <p:extLst>
      <p:ext uri="{BB962C8B-B14F-4D97-AF65-F5344CB8AC3E}">
        <p14:creationId xmlns:p14="http://schemas.microsoft.com/office/powerpoint/2010/main" val="2353647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AF5A8482-7FBC-B646-91F3-35F2A1ED621F}" type="datetimeFigureOut">
              <a:rPr lang="es-ES" smtClean="0"/>
              <a:t>03/06/16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EBE7C45-B83C-FA4A-B489-C966BFAC898F}" type="slidenum">
              <a:rPr lang="es-ES" smtClean="0"/>
              <a:t>‹Nr.›</a:t>
            </a:fld>
            <a:endParaRPr lang="es-ES"/>
          </a:p>
        </p:txBody>
      </p:sp>
    </p:spTree>
    <p:extLst>
      <p:ext uri="{BB962C8B-B14F-4D97-AF65-F5344CB8AC3E}">
        <p14:creationId xmlns:p14="http://schemas.microsoft.com/office/powerpoint/2010/main" val="3095522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AF5A8482-7FBC-B646-91F3-35F2A1ED621F}" type="datetimeFigureOut">
              <a:rPr lang="es-ES" smtClean="0"/>
              <a:t>03/06/16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EBE7C45-B83C-FA4A-B489-C966BFAC898F}" type="slidenum">
              <a:rPr lang="es-ES" smtClean="0"/>
              <a:t>‹Nr.›</a:t>
            </a:fld>
            <a:endParaRPr lang="es-ES"/>
          </a:p>
        </p:txBody>
      </p:sp>
    </p:spTree>
    <p:extLst>
      <p:ext uri="{BB962C8B-B14F-4D97-AF65-F5344CB8AC3E}">
        <p14:creationId xmlns:p14="http://schemas.microsoft.com/office/powerpoint/2010/main" val="3158909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5A8482-7FBC-B646-91F3-35F2A1ED621F}" type="datetimeFigureOut">
              <a:rPr lang="es-ES" smtClean="0"/>
              <a:t>03/06/16</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BE7C45-B83C-FA4A-B489-C966BFAC898F}" type="slidenum">
              <a:rPr lang="es-ES" smtClean="0"/>
              <a:t>‹Nr.›</a:t>
            </a:fld>
            <a:endParaRPr lang="es-ES"/>
          </a:p>
        </p:txBody>
      </p:sp>
    </p:spTree>
    <p:extLst>
      <p:ext uri="{BB962C8B-B14F-4D97-AF65-F5344CB8AC3E}">
        <p14:creationId xmlns:p14="http://schemas.microsoft.com/office/powerpoint/2010/main" val="1373932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 Id="rId3"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28613" y="2154608"/>
            <a:ext cx="7772400" cy="984555"/>
          </a:xfrm>
        </p:spPr>
        <p:txBody>
          <a:bodyPr>
            <a:noAutofit/>
          </a:bodyPr>
          <a:lstStyle/>
          <a:p>
            <a:r>
              <a:rPr lang="es-ES" sz="3600" b="1" dirty="0" smtClean="0">
                <a:solidFill>
                  <a:srgbClr val="0000FF"/>
                </a:solidFill>
              </a:rPr>
              <a:t>Regulación de la profesión médica en diversos países</a:t>
            </a:r>
            <a:br>
              <a:rPr lang="es-ES" sz="3600" b="1" dirty="0" smtClean="0">
                <a:solidFill>
                  <a:srgbClr val="0000FF"/>
                </a:solidFill>
              </a:rPr>
            </a:br>
            <a:endParaRPr lang="en-GB" sz="3600" b="1" dirty="0" smtClean="0">
              <a:solidFill>
                <a:srgbClr val="0000FF"/>
              </a:solidFill>
            </a:endParaRPr>
          </a:p>
        </p:txBody>
      </p:sp>
      <p:sp>
        <p:nvSpPr>
          <p:cNvPr id="3" name="Subtítulo 2"/>
          <p:cNvSpPr>
            <a:spLocks noGrp="1"/>
          </p:cNvSpPr>
          <p:nvPr>
            <p:ph type="subTitle" idx="1"/>
          </p:nvPr>
        </p:nvSpPr>
        <p:spPr/>
        <p:txBody>
          <a:bodyPr>
            <a:normAutofit/>
          </a:bodyPr>
          <a:lstStyle/>
          <a:p>
            <a:r>
              <a:rPr lang="es-ES" sz="2800" b="1" dirty="0" smtClean="0">
                <a:solidFill>
                  <a:srgbClr val="0000FF"/>
                </a:solidFill>
                <a:latin typeface="Verdana"/>
                <a:cs typeface="Verdana"/>
              </a:rPr>
              <a:t>J. Palés</a:t>
            </a:r>
          </a:p>
          <a:p>
            <a:r>
              <a:rPr lang="es-ES" sz="2800" b="1" dirty="0" smtClean="0">
                <a:solidFill>
                  <a:srgbClr val="0000FF"/>
                </a:solidFill>
                <a:latin typeface="Verdana"/>
                <a:cs typeface="Verdana"/>
              </a:rPr>
              <a:t>Facultad de Medicina Universidad de Barcelona</a:t>
            </a:r>
            <a:endParaRPr lang="es-ES" sz="2800" b="1" dirty="0">
              <a:solidFill>
                <a:srgbClr val="0000FF"/>
              </a:solidFill>
              <a:latin typeface="Verdana"/>
              <a:cs typeface="Verdana"/>
            </a:endParaRPr>
          </a:p>
        </p:txBody>
      </p:sp>
      <p:pic>
        <p:nvPicPr>
          <p:cNvPr id="4" name="Imagen 3"/>
          <p:cNvPicPr>
            <a:picLocks noChangeAspect="1"/>
          </p:cNvPicPr>
          <p:nvPr/>
        </p:nvPicPr>
        <p:blipFill>
          <a:blip r:embed="rId2"/>
          <a:stretch>
            <a:fillRect/>
          </a:stretch>
        </p:blipFill>
        <p:spPr>
          <a:xfrm>
            <a:off x="0" y="0"/>
            <a:ext cx="9144000" cy="1723353"/>
          </a:xfrm>
          <a:prstGeom prst="rect">
            <a:avLst/>
          </a:prstGeom>
        </p:spPr>
      </p:pic>
      <p:pic>
        <p:nvPicPr>
          <p:cNvPr id="5" name="Imagen 4"/>
          <p:cNvPicPr>
            <a:picLocks noChangeAspect="1"/>
          </p:cNvPicPr>
          <p:nvPr/>
        </p:nvPicPr>
        <p:blipFill>
          <a:blip r:embed="rId3"/>
          <a:stretch>
            <a:fillRect/>
          </a:stretch>
        </p:blipFill>
        <p:spPr>
          <a:xfrm>
            <a:off x="5711973" y="5771167"/>
            <a:ext cx="3255547" cy="878998"/>
          </a:xfrm>
          <a:prstGeom prst="rect">
            <a:avLst/>
          </a:prstGeom>
        </p:spPr>
      </p:pic>
      <p:pic>
        <p:nvPicPr>
          <p:cNvPr id="6" name="5 Imagen" descr="Logo FEM.JPG"/>
          <p:cNvPicPr>
            <a:picLocks noChangeAspect="1"/>
          </p:cNvPicPr>
          <p:nvPr/>
        </p:nvPicPr>
        <p:blipFill>
          <a:blip r:embed="rId4" cstate="print"/>
          <a:stretch>
            <a:fillRect/>
          </a:stretch>
        </p:blipFill>
        <p:spPr>
          <a:xfrm>
            <a:off x="284966" y="5771167"/>
            <a:ext cx="3801538" cy="720080"/>
          </a:xfrm>
          <a:prstGeom prst="rect">
            <a:avLst/>
          </a:prstGeom>
        </p:spPr>
      </p:pic>
    </p:spTree>
    <p:extLst>
      <p:ext uri="{BB962C8B-B14F-4D97-AF65-F5344CB8AC3E}">
        <p14:creationId xmlns:p14="http://schemas.microsoft.com/office/powerpoint/2010/main" val="318108624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Rectángulo"/>
          <p:cNvSpPr/>
          <p:nvPr/>
        </p:nvSpPr>
        <p:spPr>
          <a:xfrm>
            <a:off x="395537" y="849487"/>
            <a:ext cx="8424936" cy="1200329"/>
          </a:xfrm>
          <a:prstGeom prst="rect">
            <a:avLst/>
          </a:prstGeom>
        </p:spPr>
        <p:txBody>
          <a:bodyPr wrap="square">
            <a:spAutoFit/>
          </a:bodyPr>
          <a:lstStyle/>
          <a:p>
            <a:r>
              <a:rPr lang="es-ES" dirty="0" smtClean="0">
                <a:solidFill>
                  <a:srgbClr val="0033CC"/>
                </a:solidFill>
              </a:rPr>
              <a:t>Durante sus evaluaciones (</a:t>
            </a:r>
            <a:r>
              <a:rPr lang="en-GB" i="1" dirty="0" smtClean="0">
                <a:solidFill>
                  <a:srgbClr val="0033CC"/>
                </a:solidFill>
              </a:rPr>
              <a:t>appraisals</a:t>
            </a:r>
            <a:r>
              <a:rPr lang="es-ES" dirty="0" smtClean="0">
                <a:solidFill>
                  <a:srgbClr val="0033CC"/>
                </a:solidFill>
              </a:rPr>
              <a:t>), los médicos analizarán su práctica y rendimiento con su evaluador (</a:t>
            </a:r>
            <a:r>
              <a:rPr lang="en-GB" i="1" dirty="0" smtClean="0">
                <a:solidFill>
                  <a:srgbClr val="0033CC"/>
                </a:solidFill>
              </a:rPr>
              <a:t>appraiser</a:t>
            </a:r>
            <a:r>
              <a:rPr lang="en-US" dirty="0" smtClean="0">
                <a:solidFill>
                  <a:srgbClr val="0033CC"/>
                </a:solidFill>
              </a:rPr>
              <a:t>) </a:t>
            </a:r>
            <a:r>
              <a:rPr lang="es-ES" dirty="0" smtClean="0">
                <a:solidFill>
                  <a:srgbClr val="0033CC"/>
                </a:solidFill>
              </a:rPr>
              <a:t>y utilizarán información de apoyo (evidencias?) para demostrar que siguen cumpliendo los principios y valores establecidos en el </a:t>
            </a:r>
            <a:r>
              <a:rPr lang="en-GB" i="1" dirty="0" smtClean="0">
                <a:solidFill>
                  <a:srgbClr val="0033CC"/>
                </a:solidFill>
              </a:rPr>
              <a:t>Good Medical Practice (GMP)</a:t>
            </a:r>
            <a:endParaRPr lang="en-GB" i="1" dirty="0">
              <a:solidFill>
                <a:srgbClr val="0033CC"/>
              </a:solidFill>
            </a:endParaRPr>
          </a:p>
        </p:txBody>
      </p:sp>
      <p:sp>
        <p:nvSpPr>
          <p:cNvPr id="5" name="4 Rectángulo"/>
          <p:cNvSpPr/>
          <p:nvPr/>
        </p:nvSpPr>
        <p:spPr>
          <a:xfrm>
            <a:off x="395536" y="2001614"/>
            <a:ext cx="8496944" cy="1477328"/>
          </a:xfrm>
          <a:prstGeom prst="rect">
            <a:avLst/>
          </a:prstGeom>
        </p:spPr>
        <p:txBody>
          <a:bodyPr wrap="square">
            <a:spAutoFit/>
          </a:bodyPr>
          <a:lstStyle/>
          <a:p>
            <a:r>
              <a:rPr lang="es-ES" dirty="0" smtClean="0">
                <a:solidFill>
                  <a:srgbClr val="0033CC"/>
                </a:solidFill>
              </a:rPr>
              <a:t>Los sistemas actuales de evaluación (</a:t>
            </a:r>
            <a:r>
              <a:rPr lang="en-GB" i="1" dirty="0" smtClean="0">
                <a:solidFill>
                  <a:srgbClr val="0033CC"/>
                </a:solidFill>
              </a:rPr>
              <a:t>appraisal) </a:t>
            </a:r>
            <a:r>
              <a:rPr lang="es-ES" dirty="0" smtClean="0">
                <a:solidFill>
                  <a:srgbClr val="0033CC"/>
                </a:solidFill>
              </a:rPr>
              <a:t>reflejan la diversidad de los centros sanitarios y los empleadores</a:t>
            </a:r>
          </a:p>
          <a:p>
            <a:r>
              <a:rPr lang="es-ES" dirty="0" smtClean="0">
                <a:solidFill>
                  <a:srgbClr val="0033CC"/>
                </a:solidFill>
              </a:rPr>
              <a:t>Un formato único de valoración no será adecuado para todos los médicos en todos los contextos, pero es posible identificar una serie de principios clave que son relevantes para toda la profesión.</a:t>
            </a:r>
            <a:endParaRPr lang="es-ES" dirty="0">
              <a:solidFill>
                <a:srgbClr val="0033CC"/>
              </a:solidFill>
            </a:endParaRPr>
          </a:p>
        </p:txBody>
      </p:sp>
      <p:sp>
        <p:nvSpPr>
          <p:cNvPr id="6" name="5 Rectángulo"/>
          <p:cNvSpPr/>
          <p:nvPr/>
        </p:nvSpPr>
        <p:spPr>
          <a:xfrm>
            <a:off x="395537" y="3441775"/>
            <a:ext cx="8424936" cy="923330"/>
          </a:xfrm>
          <a:prstGeom prst="rect">
            <a:avLst/>
          </a:prstGeom>
        </p:spPr>
        <p:txBody>
          <a:bodyPr wrap="square">
            <a:spAutoFit/>
          </a:bodyPr>
          <a:lstStyle/>
          <a:p>
            <a:r>
              <a:rPr lang="es-ES" dirty="0" smtClean="0">
                <a:solidFill>
                  <a:srgbClr val="0033CC"/>
                </a:solidFill>
              </a:rPr>
              <a:t>El </a:t>
            </a:r>
            <a:r>
              <a:rPr lang="en-GB" i="1" dirty="0" smtClean="0">
                <a:solidFill>
                  <a:srgbClr val="0033CC"/>
                </a:solidFill>
              </a:rPr>
              <a:t>GMP framework </a:t>
            </a:r>
            <a:r>
              <a:rPr lang="es-ES" dirty="0" smtClean="0">
                <a:solidFill>
                  <a:srgbClr val="0033CC"/>
                </a:solidFill>
              </a:rPr>
              <a:t>es la base de un enfoque estándar para todas las evaluaciones (</a:t>
            </a:r>
            <a:r>
              <a:rPr lang="en-GB" i="1" dirty="0" smtClean="0">
                <a:solidFill>
                  <a:srgbClr val="0033CC"/>
                </a:solidFill>
              </a:rPr>
              <a:t>appraisals</a:t>
            </a:r>
            <a:r>
              <a:rPr lang="es-ES" dirty="0" smtClean="0">
                <a:solidFill>
                  <a:srgbClr val="0033CC"/>
                </a:solidFill>
              </a:rPr>
              <a:t>), en las que los médicos con licencia deben participar con el fin de revalidarse</a:t>
            </a:r>
            <a:endParaRPr lang="es-ES" dirty="0">
              <a:solidFill>
                <a:srgbClr val="0033CC"/>
              </a:solidFill>
            </a:endParaRPr>
          </a:p>
        </p:txBody>
      </p:sp>
      <p:sp>
        <p:nvSpPr>
          <p:cNvPr id="7" name="6 Rectángulo"/>
          <p:cNvSpPr/>
          <p:nvPr/>
        </p:nvSpPr>
        <p:spPr>
          <a:xfrm>
            <a:off x="395537" y="4305870"/>
            <a:ext cx="8424936" cy="923330"/>
          </a:xfrm>
          <a:prstGeom prst="rect">
            <a:avLst/>
          </a:prstGeom>
        </p:spPr>
        <p:txBody>
          <a:bodyPr wrap="square">
            <a:spAutoFit/>
          </a:bodyPr>
          <a:lstStyle/>
          <a:p>
            <a:r>
              <a:rPr lang="es-ES" dirty="0" smtClean="0">
                <a:solidFill>
                  <a:srgbClr val="0033CC"/>
                </a:solidFill>
              </a:rPr>
              <a:t>En sus evaluaciones, los médicos analizarán su práctica y rendimiento con su </a:t>
            </a:r>
            <a:r>
              <a:rPr lang="en-GB" i="1" dirty="0" smtClean="0">
                <a:solidFill>
                  <a:srgbClr val="0033CC"/>
                </a:solidFill>
              </a:rPr>
              <a:t>appraiser</a:t>
            </a:r>
            <a:r>
              <a:rPr lang="es-ES" dirty="0" smtClean="0">
                <a:solidFill>
                  <a:srgbClr val="0033CC"/>
                </a:solidFill>
              </a:rPr>
              <a:t> y utilizarán la información de apoyo para demostrar que siguen cumpliendo los principios y valores establecidos en el GMP</a:t>
            </a:r>
            <a:endParaRPr lang="es-ES" dirty="0">
              <a:solidFill>
                <a:srgbClr val="0033CC"/>
              </a:solidFill>
            </a:endParaRPr>
          </a:p>
        </p:txBody>
      </p:sp>
      <p:sp>
        <p:nvSpPr>
          <p:cNvPr id="9" name="8 CuadroTexto"/>
          <p:cNvSpPr txBox="1"/>
          <p:nvPr/>
        </p:nvSpPr>
        <p:spPr>
          <a:xfrm>
            <a:off x="467544" y="6156014"/>
            <a:ext cx="8496944" cy="646331"/>
          </a:xfrm>
          <a:prstGeom prst="rect">
            <a:avLst/>
          </a:prstGeom>
          <a:noFill/>
        </p:spPr>
        <p:txBody>
          <a:bodyPr wrap="square" rtlCol="0">
            <a:spAutoFit/>
          </a:bodyPr>
          <a:lstStyle/>
          <a:p>
            <a:r>
              <a:rPr lang="es-ES" b="1" dirty="0" smtClean="0">
                <a:solidFill>
                  <a:srgbClr val="0033CC"/>
                </a:solidFill>
              </a:rPr>
              <a:t>Fuente: </a:t>
            </a:r>
            <a:r>
              <a:rPr lang="en-US" dirty="0" smtClean="0">
                <a:solidFill>
                  <a:srgbClr val="0033CC"/>
                </a:solidFill>
              </a:rPr>
              <a:t> The Good medical practice framework for appraisal and revalidation. GMC 2012</a:t>
            </a:r>
          </a:p>
          <a:p>
            <a:r>
              <a:rPr lang="es-ES" dirty="0" smtClean="0">
                <a:solidFill>
                  <a:srgbClr val="0033CC"/>
                </a:solidFill>
              </a:rPr>
              <a:t>© 2013 General </a:t>
            </a:r>
            <a:r>
              <a:rPr lang="es-ES" dirty="0" err="1" smtClean="0">
                <a:solidFill>
                  <a:srgbClr val="0033CC"/>
                </a:solidFill>
              </a:rPr>
              <a:t>Medical</a:t>
            </a:r>
            <a:r>
              <a:rPr lang="es-ES" dirty="0" smtClean="0">
                <a:solidFill>
                  <a:srgbClr val="0033CC"/>
                </a:solidFill>
              </a:rPr>
              <a:t> Council</a:t>
            </a:r>
            <a:endParaRPr lang="es-ES" dirty="0">
              <a:solidFill>
                <a:srgbClr val="0033CC"/>
              </a:solidFill>
            </a:endParaRPr>
          </a:p>
        </p:txBody>
      </p:sp>
      <p:sp>
        <p:nvSpPr>
          <p:cNvPr id="10" name="9 CuadroTexto"/>
          <p:cNvSpPr txBox="1"/>
          <p:nvPr/>
        </p:nvSpPr>
        <p:spPr>
          <a:xfrm>
            <a:off x="3563663" y="44626"/>
            <a:ext cx="2286403" cy="584776"/>
          </a:xfrm>
          <a:prstGeom prst="rect">
            <a:avLst/>
          </a:prstGeom>
          <a:noFill/>
        </p:spPr>
        <p:txBody>
          <a:bodyPr wrap="none" rtlCol="0">
            <a:spAutoFit/>
          </a:bodyPr>
          <a:lstStyle/>
          <a:p>
            <a:r>
              <a:rPr lang="es-ES" sz="3200" b="1" dirty="0" smtClean="0">
                <a:solidFill>
                  <a:srgbClr val="0033CC"/>
                </a:solidFill>
              </a:rPr>
              <a:t>Reino Unido</a:t>
            </a:r>
            <a:endParaRPr lang="es-ES" sz="3200" b="1" dirty="0">
              <a:solidFill>
                <a:srgbClr val="0033CC"/>
              </a:solidFill>
            </a:endParaRPr>
          </a:p>
        </p:txBody>
      </p:sp>
    </p:spTree>
    <p:extLst>
      <p:ext uri="{BB962C8B-B14F-4D97-AF65-F5344CB8AC3E}">
        <p14:creationId xmlns:p14="http://schemas.microsoft.com/office/powerpoint/2010/main" val="2253716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CuadroTexto"/>
          <p:cNvSpPr txBox="1"/>
          <p:nvPr/>
        </p:nvSpPr>
        <p:spPr>
          <a:xfrm>
            <a:off x="467544" y="6156014"/>
            <a:ext cx="8496944" cy="646331"/>
          </a:xfrm>
          <a:prstGeom prst="rect">
            <a:avLst/>
          </a:prstGeom>
          <a:noFill/>
        </p:spPr>
        <p:txBody>
          <a:bodyPr wrap="square" rtlCol="0">
            <a:spAutoFit/>
          </a:bodyPr>
          <a:lstStyle/>
          <a:p>
            <a:r>
              <a:rPr lang="es-ES" b="1" dirty="0" smtClean="0">
                <a:solidFill>
                  <a:srgbClr val="0033CC"/>
                </a:solidFill>
              </a:rPr>
              <a:t>Fuente: </a:t>
            </a:r>
            <a:r>
              <a:rPr lang="en-US" dirty="0" smtClean="0">
                <a:solidFill>
                  <a:srgbClr val="0033CC"/>
                </a:solidFill>
              </a:rPr>
              <a:t> The Good medical practice framework for appraisal and revalidation. GMC 2012</a:t>
            </a:r>
          </a:p>
          <a:p>
            <a:r>
              <a:rPr lang="es-ES" dirty="0" smtClean="0">
                <a:solidFill>
                  <a:srgbClr val="0033CC"/>
                </a:solidFill>
              </a:rPr>
              <a:t>© 2013 General </a:t>
            </a:r>
            <a:r>
              <a:rPr lang="es-ES" dirty="0" err="1" smtClean="0">
                <a:solidFill>
                  <a:srgbClr val="0033CC"/>
                </a:solidFill>
              </a:rPr>
              <a:t>Medical</a:t>
            </a:r>
            <a:r>
              <a:rPr lang="es-ES" dirty="0" smtClean="0">
                <a:solidFill>
                  <a:srgbClr val="0033CC"/>
                </a:solidFill>
              </a:rPr>
              <a:t> Council</a:t>
            </a:r>
            <a:endParaRPr lang="es-ES" dirty="0">
              <a:solidFill>
                <a:srgbClr val="0033CC"/>
              </a:solidFill>
            </a:endParaRPr>
          </a:p>
        </p:txBody>
      </p:sp>
      <p:sp>
        <p:nvSpPr>
          <p:cNvPr id="3" name="2 CuadroTexto"/>
          <p:cNvSpPr txBox="1"/>
          <p:nvPr/>
        </p:nvSpPr>
        <p:spPr>
          <a:xfrm>
            <a:off x="827584" y="1261211"/>
            <a:ext cx="5979822" cy="461665"/>
          </a:xfrm>
          <a:prstGeom prst="rect">
            <a:avLst/>
          </a:prstGeom>
          <a:noFill/>
        </p:spPr>
        <p:txBody>
          <a:bodyPr wrap="none" rtlCol="0">
            <a:spAutoFit/>
          </a:bodyPr>
          <a:lstStyle/>
          <a:p>
            <a:r>
              <a:rPr lang="es-ES" sz="2400" b="1" dirty="0" smtClean="0">
                <a:solidFill>
                  <a:srgbClr val="0033CC"/>
                </a:solidFill>
              </a:rPr>
              <a:t>Cómo utilizar el marco de referencia del GMP</a:t>
            </a:r>
            <a:endParaRPr lang="es-ES" sz="2400" b="1" dirty="0">
              <a:solidFill>
                <a:srgbClr val="0033CC"/>
              </a:solidFill>
            </a:endParaRPr>
          </a:p>
        </p:txBody>
      </p:sp>
      <p:sp>
        <p:nvSpPr>
          <p:cNvPr id="4" name="3 CuadroTexto"/>
          <p:cNvSpPr txBox="1"/>
          <p:nvPr/>
        </p:nvSpPr>
        <p:spPr>
          <a:xfrm>
            <a:off x="611560" y="1693257"/>
            <a:ext cx="8280707" cy="400110"/>
          </a:xfrm>
          <a:prstGeom prst="rect">
            <a:avLst/>
          </a:prstGeom>
          <a:noFill/>
        </p:spPr>
        <p:txBody>
          <a:bodyPr wrap="none" rtlCol="0">
            <a:spAutoFit/>
          </a:bodyPr>
          <a:lstStyle/>
          <a:p>
            <a:r>
              <a:rPr lang="es-ES" sz="2000" dirty="0" smtClean="0">
                <a:solidFill>
                  <a:srgbClr val="0033CC"/>
                </a:solidFill>
              </a:rPr>
              <a:t>Los médicos, para poder revalidarse, utilizarán este marco de referencia para:</a:t>
            </a:r>
            <a:endParaRPr lang="es-ES" sz="2000" dirty="0">
              <a:solidFill>
                <a:srgbClr val="0033CC"/>
              </a:solidFill>
            </a:endParaRPr>
          </a:p>
        </p:txBody>
      </p:sp>
      <p:sp>
        <p:nvSpPr>
          <p:cNvPr id="5" name="4 Rectángulo"/>
          <p:cNvSpPr/>
          <p:nvPr/>
        </p:nvSpPr>
        <p:spPr>
          <a:xfrm>
            <a:off x="899592" y="2125305"/>
            <a:ext cx="6768752" cy="400110"/>
          </a:xfrm>
          <a:prstGeom prst="rect">
            <a:avLst/>
          </a:prstGeom>
        </p:spPr>
        <p:txBody>
          <a:bodyPr wrap="square">
            <a:spAutoFit/>
          </a:bodyPr>
          <a:lstStyle/>
          <a:p>
            <a:r>
              <a:rPr lang="es-ES" sz="2000" dirty="0" smtClean="0">
                <a:solidFill>
                  <a:srgbClr val="0033CC"/>
                </a:solidFill>
              </a:rPr>
              <a:t>reflexionar sobre su práctica y su enfoque de la medicina</a:t>
            </a:r>
            <a:endParaRPr lang="es-ES" sz="2000" dirty="0">
              <a:solidFill>
                <a:srgbClr val="0033CC"/>
              </a:solidFill>
            </a:endParaRPr>
          </a:p>
        </p:txBody>
      </p:sp>
      <p:sp>
        <p:nvSpPr>
          <p:cNvPr id="6" name="5 Rectángulo"/>
          <p:cNvSpPr/>
          <p:nvPr/>
        </p:nvSpPr>
        <p:spPr>
          <a:xfrm>
            <a:off x="899592" y="2485345"/>
            <a:ext cx="7920880" cy="707886"/>
          </a:xfrm>
          <a:prstGeom prst="rect">
            <a:avLst/>
          </a:prstGeom>
        </p:spPr>
        <p:txBody>
          <a:bodyPr wrap="square">
            <a:spAutoFit/>
          </a:bodyPr>
          <a:lstStyle/>
          <a:p>
            <a:r>
              <a:rPr lang="es-ES" sz="2000" dirty="0" smtClean="0">
                <a:solidFill>
                  <a:srgbClr val="0033CC"/>
                </a:solidFill>
              </a:rPr>
              <a:t>reflexionar sobre la información de apoyo que se ha reunido y lo que demuestra ésta información  sobre su práctica</a:t>
            </a:r>
            <a:endParaRPr lang="es-ES" sz="2000" dirty="0">
              <a:solidFill>
                <a:srgbClr val="0033CC"/>
              </a:solidFill>
            </a:endParaRPr>
          </a:p>
        </p:txBody>
      </p:sp>
      <p:sp>
        <p:nvSpPr>
          <p:cNvPr id="7" name="6 Rectángulo"/>
          <p:cNvSpPr/>
          <p:nvPr/>
        </p:nvSpPr>
        <p:spPr>
          <a:xfrm>
            <a:off x="899592" y="3205425"/>
            <a:ext cx="7848872" cy="707886"/>
          </a:xfrm>
          <a:prstGeom prst="rect">
            <a:avLst/>
          </a:prstGeom>
        </p:spPr>
        <p:txBody>
          <a:bodyPr wrap="square">
            <a:spAutoFit/>
          </a:bodyPr>
          <a:lstStyle/>
          <a:p>
            <a:r>
              <a:rPr lang="es-ES" sz="2000" dirty="0" smtClean="0">
                <a:solidFill>
                  <a:srgbClr val="0033CC"/>
                </a:solidFill>
              </a:rPr>
              <a:t>identificar las áreas de la práctica en las que podría hacer mejoras o llevar a cabo un mayor desarrollo</a:t>
            </a:r>
            <a:endParaRPr lang="es-ES" sz="2000" dirty="0">
              <a:solidFill>
                <a:srgbClr val="0033CC"/>
              </a:solidFill>
            </a:endParaRPr>
          </a:p>
        </p:txBody>
      </p:sp>
      <p:sp>
        <p:nvSpPr>
          <p:cNvPr id="8" name="7 Rectángulo"/>
          <p:cNvSpPr/>
          <p:nvPr/>
        </p:nvSpPr>
        <p:spPr>
          <a:xfrm>
            <a:off x="899592" y="3925505"/>
            <a:ext cx="7632848" cy="400110"/>
          </a:xfrm>
          <a:prstGeom prst="rect">
            <a:avLst/>
          </a:prstGeom>
        </p:spPr>
        <p:txBody>
          <a:bodyPr wrap="square">
            <a:spAutoFit/>
          </a:bodyPr>
          <a:lstStyle/>
          <a:p>
            <a:r>
              <a:rPr lang="es-ES" sz="2000" dirty="0" smtClean="0">
                <a:solidFill>
                  <a:srgbClr val="0033CC"/>
                </a:solidFill>
              </a:rPr>
              <a:t>demostrar que está al día y capacitado para la práctica</a:t>
            </a:r>
            <a:endParaRPr lang="es-ES" sz="2000" dirty="0">
              <a:solidFill>
                <a:srgbClr val="0033CC"/>
              </a:solidFill>
            </a:endParaRPr>
          </a:p>
        </p:txBody>
      </p:sp>
      <p:sp>
        <p:nvSpPr>
          <p:cNvPr id="9" name="8 Rectángulo"/>
          <p:cNvSpPr/>
          <p:nvPr/>
        </p:nvSpPr>
        <p:spPr>
          <a:xfrm>
            <a:off x="899592" y="4357555"/>
            <a:ext cx="7920880" cy="1015663"/>
          </a:xfrm>
          <a:prstGeom prst="rect">
            <a:avLst/>
          </a:prstGeom>
        </p:spPr>
        <p:txBody>
          <a:bodyPr wrap="square">
            <a:spAutoFit/>
          </a:bodyPr>
          <a:lstStyle/>
          <a:p>
            <a:r>
              <a:rPr lang="es-ES" sz="2000" dirty="0" smtClean="0">
                <a:solidFill>
                  <a:srgbClr val="0033CC"/>
                </a:solidFill>
              </a:rPr>
              <a:t>El médico deberá llevar un</a:t>
            </a:r>
            <a:r>
              <a:rPr lang="es-ES" sz="2000" dirty="0" smtClean="0">
                <a:solidFill>
                  <a:srgbClr val="FF0000"/>
                </a:solidFill>
              </a:rPr>
              <a:t> portafolio </a:t>
            </a:r>
            <a:r>
              <a:rPr lang="es-ES" sz="2000" dirty="0" smtClean="0">
                <a:solidFill>
                  <a:srgbClr val="0033CC"/>
                </a:solidFill>
              </a:rPr>
              <a:t>para la información de apoyo (evidencias) para demostrar que continua satisfaciendo las características establecidas en el marco de referencia</a:t>
            </a:r>
            <a:endParaRPr lang="es-ES" sz="2000" dirty="0">
              <a:solidFill>
                <a:srgbClr val="0033CC"/>
              </a:solidFill>
            </a:endParaRPr>
          </a:p>
        </p:txBody>
      </p:sp>
      <p:sp>
        <p:nvSpPr>
          <p:cNvPr id="10" name="9 CuadroTexto"/>
          <p:cNvSpPr txBox="1"/>
          <p:nvPr/>
        </p:nvSpPr>
        <p:spPr>
          <a:xfrm>
            <a:off x="3419872" y="251939"/>
            <a:ext cx="2286403" cy="584776"/>
          </a:xfrm>
          <a:prstGeom prst="rect">
            <a:avLst/>
          </a:prstGeom>
          <a:noFill/>
        </p:spPr>
        <p:txBody>
          <a:bodyPr wrap="none" rtlCol="0">
            <a:spAutoFit/>
          </a:bodyPr>
          <a:lstStyle/>
          <a:p>
            <a:r>
              <a:rPr lang="es-ES" sz="3200" b="1" dirty="0" smtClean="0">
                <a:solidFill>
                  <a:srgbClr val="0033CC"/>
                </a:solidFill>
              </a:rPr>
              <a:t>Reino Unido</a:t>
            </a:r>
            <a:endParaRPr lang="es-ES" sz="3200" b="1" dirty="0">
              <a:solidFill>
                <a:srgbClr val="0033CC"/>
              </a:solidFill>
            </a:endParaRPr>
          </a:p>
        </p:txBody>
      </p:sp>
    </p:spTree>
    <p:extLst>
      <p:ext uri="{BB962C8B-B14F-4D97-AF65-F5344CB8AC3E}">
        <p14:creationId xmlns:p14="http://schemas.microsoft.com/office/powerpoint/2010/main" val="21808269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755576" y="1346907"/>
          <a:ext cx="7992888" cy="1536902"/>
        </p:xfrm>
        <a:graphic>
          <a:graphicData uri="http://schemas.openxmlformats.org/drawingml/2006/table">
            <a:tbl>
              <a:tblPr/>
              <a:tblGrid>
                <a:gridCol w="2664296"/>
                <a:gridCol w="2664296"/>
                <a:gridCol w="2664296"/>
              </a:tblGrid>
              <a:tr h="576063">
                <a:tc>
                  <a:txBody>
                    <a:bodyPr/>
                    <a:lstStyle/>
                    <a:p>
                      <a:pPr algn="ctr"/>
                      <a:r>
                        <a:rPr lang="es-ES" sz="2400" b="1" dirty="0" smtClean="0">
                          <a:solidFill>
                            <a:srgbClr val="0033CC"/>
                          </a:solidFill>
                        </a:rPr>
                        <a:t>Licencia</a:t>
                      </a:r>
                      <a:endParaRPr lang="es-ES" sz="2400" b="1" dirty="0">
                        <a:solidFill>
                          <a:srgbClr val="0033CC"/>
                        </a:solidFill>
                      </a:endParaRPr>
                    </a:p>
                  </a:txBody>
                  <a:tcPr anchor="ctr">
                    <a:lnL w="28575" cmpd="sng">
                      <a:solidFill>
                        <a:srgbClr val="0033CC"/>
                      </a:solidFill>
                      <a:prstDash val="solid"/>
                    </a:lnL>
                    <a:lnR w="28575" cmpd="sng">
                      <a:solidFill>
                        <a:srgbClr val="0033CC"/>
                      </a:solidFill>
                      <a:prstDash val="solid"/>
                    </a:lnR>
                    <a:lnT w="28575" cmpd="sng">
                      <a:solidFill>
                        <a:srgbClr val="0033CC"/>
                      </a:solidFill>
                      <a:prstDash val="solid"/>
                    </a:lnT>
                    <a:lnB w="28575" cap="flat" cmpd="sng" algn="ctr">
                      <a:solidFill>
                        <a:srgbClr val="0033CC"/>
                      </a:solidFill>
                      <a:prstDash val="solid"/>
                      <a:round/>
                      <a:headEnd type="none" w="med" len="med"/>
                      <a:tailEnd type="none" w="med" len="med"/>
                    </a:lnB>
                    <a:solidFill>
                      <a:schemeClr val="accent1">
                        <a:lumMod val="20000"/>
                        <a:lumOff val="80000"/>
                      </a:schemeClr>
                    </a:solidFill>
                  </a:tcPr>
                </a:tc>
                <a:tc>
                  <a:txBody>
                    <a:bodyPr/>
                    <a:lstStyle/>
                    <a:p>
                      <a:pPr algn="ctr"/>
                      <a:r>
                        <a:rPr lang="es-ES" sz="2400" b="1" dirty="0" smtClean="0">
                          <a:solidFill>
                            <a:srgbClr val="0033CC"/>
                          </a:solidFill>
                        </a:rPr>
                        <a:t>Órgano responsable</a:t>
                      </a:r>
                      <a:endParaRPr lang="es-ES" sz="2400" b="1"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mpd="sng">
                      <a:solidFill>
                        <a:srgbClr val="0033CC"/>
                      </a:solidFill>
                      <a:prstDash val="solid"/>
                    </a:lnT>
                    <a:lnB w="28575" cap="flat" cmpd="sng" algn="ctr">
                      <a:solidFill>
                        <a:srgbClr val="0033CC"/>
                      </a:solidFill>
                      <a:prstDash val="solid"/>
                      <a:round/>
                      <a:headEnd type="none" w="med" len="med"/>
                      <a:tailEnd type="none" w="med" len="med"/>
                    </a:lnB>
                    <a:solidFill>
                      <a:schemeClr val="accent1">
                        <a:lumMod val="20000"/>
                        <a:lumOff val="80000"/>
                      </a:schemeClr>
                    </a:solidFill>
                  </a:tcPr>
                </a:tc>
                <a:tc>
                  <a:txBody>
                    <a:bodyPr/>
                    <a:lstStyle/>
                    <a:p>
                      <a:pPr algn="ctr"/>
                      <a:r>
                        <a:rPr lang="es-ES" sz="2400" b="1" dirty="0" smtClean="0">
                          <a:solidFill>
                            <a:srgbClr val="0033CC"/>
                          </a:solidFill>
                        </a:rPr>
                        <a:t>Naturaleza</a:t>
                      </a:r>
                      <a:endParaRPr lang="es-ES" sz="2400" b="1"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mpd="sng">
                      <a:solidFill>
                        <a:srgbClr val="0033CC"/>
                      </a:solidFill>
                      <a:prstDash val="solid"/>
                    </a:lnT>
                    <a:lnB w="28575" cmpd="sng">
                      <a:solidFill>
                        <a:srgbClr val="0033CC"/>
                      </a:solidFill>
                      <a:prstDash val="solid"/>
                    </a:lnB>
                    <a:solidFill>
                      <a:schemeClr val="accent1">
                        <a:lumMod val="20000"/>
                        <a:lumOff val="80000"/>
                      </a:schemeClr>
                    </a:solidFill>
                  </a:tcPr>
                </a:tc>
              </a:tr>
              <a:tr h="713942">
                <a:tc>
                  <a:txBody>
                    <a:bodyPr/>
                    <a:lstStyle/>
                    <a:p>
                      <a:pPr algn="ctr"/>
                      <a:r>
                        <a:rPr lang="es-ES" sz="2000" dirty="0" smtClean="0">
                          <a:solidFill>
                            <a:srgbClr val="FF0000"/>
                          </a:solidFill>
                        </a:rPr>
                        <a:t>Colegiación</a:t>
                      </a:r>
                      <a:r>
                        <a:rPr lang="es-ES" sz="2000" dirty="0" smtClean="0">
                          <a:solidFill>
                            <a:srgbClr val="0033CC"/>
                          </a:solidFill>
                        </a:rPr>
                        <a:t> </a:t>
                      </a:r>
                    </a:p>
                    <a:p>
                      <a:pPr algn="ctr"/>
                      <a:r>
                        <a:rPr lang="es-ES" sz="2000" dirty="0" smtClean="0">
                          <a:solidFill>
                            <a:srgbClr val="0033CC"/>
                          </a:solidFill>
                        </a:rPr>
                        <a:t>obligatoria</a:t>
                      </a:r>
                    </a:p>
                  </a:txBody>
                  <a:tcPr anchor="ctr">
                    <a:lnL w="28575" cmpd="sng">
                      <a:solidFill>
                        <a:srgbClr val="0033CC"/>
                      </a:solidFill>
                      <a:prstDash val="soli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c>
                  <a:txBody>
                    <a:bodyPr/>
                    <a:lstStyle/>
                    <a:p>
                      <a:pPr algn="ctr"/>
                      <a:r>
                        <a:rPr lang="fr-FR" sz="2000" i="1" noProof="0" dirty="0" smtClean="0">
                          <a:solidFill>
                            <a:srgbClr val="0033CC"/>
                          </a:solidFill>
                        </a:rPr>
                        <a:t>Conseil National des Ordres des Médecins </a:t>
                      </a:r>
                      <a:endParaRPr lang="fr-FR" sz="2000" i="1" noProof="0" dirty="0"/>
                    </a:p>
                  </a:txBody>
                  <a:tcPr>
                    <a:lnL w="28575" cap="flat" cmpd="sng" algn="ctr">
                      <a:solidFill>
                        <a:srgbClr val="0033CC"/>
                      </a:solidFill>
                      <a:prstDash val="solid"/>
                      <a:round/>
                      <a:headEnd type="none" w="med" len="med"/>
                      <a:tailEnd type="none" w="med" len="me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dirty="0" smtClean="0">
                          <a:solidFill>
                            <a:srgbClr val="0033CC"/>
                          </a:solidFill>
                        </a:rPr>
                        <a:t>Profesional</a:t>
                      </a: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r>
            </a:tbl>
          </a:graphicData>
        </a:graphic>
      </p:graphicFrame>
      <p:sp>
        <p:nvSpPr>
          <p:cNvPr id="3" name="2 CuadroTexto"/>
          <p:cNvSpPr txBox="1"/>
          <p:nvPr/>
        </p:nvSpPr>
        <p:spPr>
          <a:xfrm>
            <a:off x="3854120" y="188641"/>
            <a:ext cx="1416774" cy="584776"/>
          </a:xfrm>
          <a:prstGeom prst="rect">
            <a:avLst/>
          </a:prstGeom>
          <a:noFill/>
        </p:spPr>
        <p:txBody>
          <a:bodyPr wrap="none" rtlCol="0">
            <a:spAutoFit/>
          </a:bodyPr>
          <a:lstStyle/>
          <a:p>
            <a:r>
              <a:rPr lang="es-ES" sz="3200" b="1" dirty="0" smtClean="0">
                <a:solidFill>
                  <a:srgbClr val="0033CC"/>
                </a:solidFill>
              </a:rPr>
              <a:t>Francia</a:t>
            </a:r>
            <a:endParaRPr lang="es-ES" sz="3200" b="1" dirty="0">
              <a:solidFill>
                <a:srgbClr val="0033CC"/>
              </a:solidFill>
            </a:endParaRPr>
          </a:p>
        </p:txBody>
      </p:sp>
      <p:graphicFrame>
        <p:nvGraphicFramePr>
          <p:cNvPr id="5" name="4 Tabla"/>
          <p:cNvGraphicFramePr>
            <a:graphicFrameLocks noGrp="1"/>
          </p:cNvGraphicFramePr>
          <p:nvPr/>
        </p:nvGraphicFramePr>
        <p:xfrm>
          <a:off x="755576" y="3503282"/>
          <a:ext cx="7992888" cy="2438400"/>
        </p:xfrm>
        <a:graphic>
          <a:graphicData uri="http://schemas.openxmlformats.org/drawingml/2006/table">
            <a:tbl>
              <a:tblPr/>
              <a:tblGrid>
                <a:gridCol w="2664296"/>
                <a:gridCol w="2664296"/>
                <a:gridCol w="2664296"/>
              </a:tblGrid>
              <a:tr h="576063">
                <a:tc>
                  <a:txBody>
                    <a:bodyPr/>
                    <a:lstStyle/>
                    <a:p>
                      <a:pPr algn="ctr"/>
                      <a:r>
                        <a:rPr lang="es-ES" sz="2400" b="1" dirty="0" smtClean="0">
                          <a:solidFill>
                            <a:srgbClr val="0033CC"/>
                          </a:solidFill>
                        </a:rPr>
                        <a:t>Certificación</a:t>
                      </a:r>
                      <a:endParaRPr lang="es-ES" sz="2400" b="1" dirty="0">
                        <a:solidFill>
                          <a:srgbClr val="0033CC"/>
                        </a:solidFill>
                      </a:endParaRPr>
                    </a:p>
                  </a:txBody>
                  <a:tcPr anchor="ctr">
                    <a:lnL w="28575" cmpd="sng">
                      <a:solidFill>
                        <a:srgbClr val="0033CC"/>
                      </a:solidFill>
                      <a:prstDash val="solid"/>
                    </a:lnL>
                    <a:lnR w="28575" cmpd="sng">
                      <a:solidFill>
                        <a:srgbClr val="0033CC"/>
                      </a:solidFill>
                      <a:prstDash val="solid"/>
                    </a:lnR>
                    <a:lnT w="28575" cmpd="sng">
                      <a:solidFill>
                        <a:srgbClr val="0033CC"/>
                      </a:solidFill>
                      <a:prstDash val="solid"/>
                    </a:lnT>
                    <a:lnB w="28575" cap="flat" cmpd="sng" algn="ctr">
                      <a:solidFill>
                        <a:srgbClr val="0033CC"/>
                      </a:solidFill>
                      <a:prstDash val="solid"/>
                      <a:round/>
                      <a:headEnd type="none" w="med" len="med"/>
                      <a:tailEnd type="none" w="med" len="med"/>
                    </a:lnB>
                    <a:solidFill>
                      <a:schemeClr val="accent1">
                        <a:lumMod val="20000"/>
                        <a:lumOff val="80000"/>
                      </a:schemeClr>
                    </a:solidFill>
                  </a:tcPr>
                </a:tc>
                <a:tc>
                  <a:txBody>
                    <a:bodyPr/>
                    <a:lstStyle/>
                    <a:p>
                      <a:pPr algn="ctr"/>
                      <a:r>
                        <a:rPr lang="es-ES" sz="2400" b="1" dirty="0" smtClean="0">
                          <a:solidFill>
                            <a:srgbClr val="0033CC"/>
                          </a:solidFill>
                        </a:rPr>
                        <a:t>Órgano responsable</a:t>
                      </a:r>
                      <a:endParaRPr lang="es-ES" sz="2400" b="1"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mpd="sng">
                      <a:solidFill>
                        <a:srgbClr val="0033CC"/>
                      </a:solidFill>
                      <a:prstDash val="solid"/>
                    </a:lnT>
                    <a:lnB w="28575" cap="flat" cmpd="sng" algn="ctr">
                      <a:solidFill>
                        <a:srgbClr val="0033CC"/>
                      </a:solidFill>
                      <a:prstDash val="solid"/>
                      <a:round/>
                      <a:headEnd type="none" w="med" len="med"/>
                      <a:tailEnd type="none" w="med" len="med"/>
                    </a:lnB>
                    <a:solidFill>
                      <a:schemeClr val="accent1">
                        <a:lumMod val="20000"/>
                        <a:lumOff val="80000"/>
                      </a:schemeClr>
                    </a:solidFill>
                  </a:tcPr>
                </a:tc>
                <a:tc>
                  <a:txBody>
                    <a:bodyPr/>
                    <a:lstStyle/>
                    <a:p>
                      <a:pPr algn="ctr"/>
                      <a:r>
                        <a:rPr lang="es-ES" sz="2400" b="1" dirty="0" smtClean="0">
                          <a:solidFill>
                            <a:srgbClr val="0033CC"/>
                          </a:solidFill>
                        </a:rPr>
                        <a:t>Naturaleza</a:t>
                      </a:r>
                      <a:endParaRPr lang="es-ES" sz="2400" b="1"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mpd="sng">
                      <a:solidFill>
                        <a:srgbClr val="0033CC"/>
                      </a:solidFill>
                      <a:prstDash val="solid"/>
                    </a:lnT>
                    <a:lnB w="28575" cmpd="sng">
                      <a:solidFill>
                        <a:srgbClr val="0033CC"/>
                      </a:solidFill>
                      <a:prstDash val="solid"/>
                    </a:lnB>
                    <a:solidFill>
                      <a:schemeClr val="accent1">
                        <a:lumMod val="20000"/>
                        <a:lumOff val="80000"/>
                      </a:schemeClr>
                    </a:solidFill>
                  </a:tcPr>
                </a:tc>
              </a:tr>
              <a:tr h="713942">
                <a:tc>
                  <a:txBody>
                    <a:bodyPr/>
                    <a:lstStyle/>
                    <a:p>
                      <a:r>
                        <a:rPr lang="es-ES" sz="2000" i="1" dirty="0" err="1" smtClean="0">
                          <a:solidFill>
                            <a:srgbClr val="0033CC"/>
                          </a:solidFill>
                        </a:rPr>
                        <a:t>Evaluation</a:t>
                      </a:r>
                      <a:r>
                        <a:rPr lang="es-ES" sz="2000" i="1" dirty="0" smtClean="0">
                          <a:solidFill>
                            <a:srgbClr val="0033CC"/>
                          </a:solidFill>
                        </a:rPr>
                        <a:t> des </a:t>
                      </a:r>
                      <a:r>
                        <a:rPr lang="es-ES" sz="2000" i="1" dirty="0" err="1" smtClean="0">
                          <a:solidFill>
                            <a:srgbClr val="0033CC"/>
                          </a:solidFill>
                        </a:rPr>
                        <a:t>Pratiques</a:t>
                      </a:r>
                      <a:r>
                        <a:rPr lang="es-ES" sz="2000" i="1" dirty="0" smtClean="0">
                          <a:solidFill>
                            <a:srgbClr val="0033CC"/>
                          </a:solidFill>
                        </a:rPr>
                        <a:t> </a:t>
                      </a:r>
                      <a:r>
                        <a:rPr lang="es-ES" sz="2000" i="1" dirty="0" err="1" smtClean="0">
                          <a:solidFill>
                            <a:srgbClr val="0033CC"/>
                          </a:solidFill>
                        </a:rPr>
                        <a:t>Professionnelles</a:t>
                      </a:r>
                      <a:r>
                        <a:rPr lang="es-ES" sz="2000" i="1" dirty="0" smtClean="0">
                          <a:solidFill>
                            <a:srgbClr val="0033CC"/>
                          </a:solidFill>
                        </a:rPr>
                        <a:t>  (EPP) </a:t>
                      </a:r>
                    </a:p>
                    <a:p>
                      <a:pPr algn="ctr"/>
                      <a:r>
                        <a:rPr lang="es-ES" sz="2000" i="0" dirty="0" smtClean="0">
                          <a:solidFill>
                            <a:srgbClr val="FF0000"/>
                          </a:solidFill>
                        </a:rPr>
                        <a:t>Voluntaria</a:t>
                      </a:r>
                    </a:p>
                    <a:p>
                      <a:pPr algn="ctr"/>
                      <a:r>
                        <a:rPr lang="es-ES" sz="2000" i="0" dirty="0" smtClean="0">
                          <a:solidFill>
                            <a:srgbClr val="0033CC"/>
                          </a:solidFill>
                        </a:rPr>
                        <a:t>cada 4 años</a:t>
                      </a:r>
                      <a:endParaRPr lang="es-ES" sz="2000" i="0" dirty="0">
                        <a:solidFill>
                          <a:srgbClr val="0033CC"/>
                        </a:solidFill>
                      </a:endParaRPr>
                    </a:p>
                  </a:txBody>
                  <a:tcPr>
                    <a:lnL w="28575" cmpd="sng">
                      <a:solidFill>
                        <a:srgbClr val="0033CC"/>
                      </a:solidFill>
                      <a:prstDash val="soli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c>
                  <a:txBody>
                    <a:bodyPr/>
                    <a:lstStyle/>
                    <a:p>
                      <a:pPr marL="0" algn="ctr" defTabSz="914400" rtl="0" eaLnBrk="1" latinLnBrk="0" hangingPunct="1"/>
                      <a:r>
                        <a:rPr lang="es-ES" sz="2000" i="1" kern="1200" noProof="0" dirty="0" smtClean="0">
                          <a:solidFill>
                            <a:srgbClr val="0033CC"/>
                          </a:solidFill>
                          <a:latin typeface="+mn-lt"/>
                          <a:ea typeface="+mn-ea"/>
                          <a:cs typeface="+mn-cs"/>
                        </a:rPr>
                        <a:t>Haute </a:t>
                      </a:r>
                      <a:r>
                        <a:rPr lang="es-ES" sz="2000" i="1" kern="1200" noProof="0" dirty="0" err="1" smtClean="0">
                          <a:solidFill>
                            <a:srgbClr val="0033CC"/>
                          </a:solidFill>
                          <a:latin typeface="+mn-lt"/>
                          <a:ea typeface="+mn-ea"/>
                          <a:cs typeface="+mn-cs"/>
                        </a:rPr>
                        <a:t>Autorité</a:t>
                      </a:r>
                      <a:r>
                        <a:rPr lang="es-ES" sz="2000" i="1" kern="1200" noProof="0" dirty="0" smtClean="0">
                          <a:solidFill>
                            <a:srgbClr val="0033CC"/>
                          </a:solidFill>
                          <a:latin typeface="+mn-lt"/>
                          <a:ea typeface="+mn-ea"/>
                          <a:cs typeface="+mn-cs"/>
                        </a:rPr>
                        <a:t> de la </a:t>
                      </a:r>
                      <a:r>
                        <a:rPr lang="es-ES" sz="2000" i="1" kern="1200" noProof="0" dirty="0" err="1" smtClean="0">
                          <a:solidFill>
                            <a:srgbClr val="0033CC"/>
                          </a:solidFill>
                          <a:latin typeface="+mn-lt"/>
                          <a:ea typeface="+mn-ea"/>
                          <a:cs typeface="+mn-cs"/>
                        </a:rPr>
                        <a:t>Santé</a:t>
                      </a:r>
                      <a:r>
                        <a:rPr lang="es-ES" sz="2000" i="1" kern="1200" noProof="0" dirty="0" smtClean="0">
                          <a:solidFill>
                            <a:srgbClr val="0033CC"/>
                          </a:solidFill>
                          <a:latin typeface="+mn-lt"/>
                          <a:ea typeface="+mn-ea"/>
                          <a:cs typeface="+mn-cs"/>
                        </a:rPr>
                        <a:t>*</a:t>
                      </a:r>
                      <a:endParaRPr lang="es-ES" sz="2000" i="1" kern="1200" noProof="0" dirty="0">
                        <a:solidFill>
                          <a:srgbClr val="0033CC"/>
                        </a:solidFill>
                        <a:latin typeface="+mn-lt"/>
                        <a:ea typeface="+mn-ea"/>
                        <a:cs typeface="+mn-cs"/>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c>
                  <a:txBody>
                    <a:bodyPr/>
                    <a:lstStyle/>
                    <a:p>
                      <a:pPr algn="ctr"/>
                      <a:r>
                        <a:rPr lang="es-ES" sz="2000" dirty="0" smtClean="0">
                          <a:solidFill>
                            <a:srgbClr val="0033CC"/>
                          </a:solidFill>
                        </a:rPr>
                        <a:t>Gobierno/Administración</a:t>
                      </a:r>
                      <a:endParaRPr lang="es-ES" sz="2000"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r>
            </a:tbl>
          </a:graphicData>
        </a:graphic>
      </p:graphicFrame>
      <p:sp>
        <p:nvSpPr>
          <p:cNvPr id="6" name="5 CuadroTexto"/>
          <p:cNvSpPr txBox="1"/>
          <p:nvPr/>
        </p:nvSpPr>
        <p:spPr>
          <a:xfrm>
            <a:off x="711506" y="6007588"/>
            <a:ext cx="4134853" cy="369332"/>
          </a:xfrm>
          <a:prstGeom prst="rect">
            <a:avLst/>
          </a:prstGeom>
          <a:noFill/>
        </p:spPr>
        <p:txBody>
          <a:bodyPr wrap="none" rtlCol="0">
            <a:spAutoFit/>
          </a:bodyPr>
          <a:lstStyle/>
          <a:p>
            <a:r>
              <a:rPr lang="es-ES" dirty="0" smtClean="0">
                <a:solidFill>
                  <a:srgbClr val="0033CC"/>
                </a:solidFill>
              </a:rPr>
              <a:t>* En el marco de la seguridad del paciente</a:t>
            </a:r>
            <a:endParaRPr lang="es-ES" dirty="0">
              <a:solidFill>
                <a:srgbClr val="0033CC"/>
              </a:solidFill>
            </a:endParaRPr>
          </a:p>
        </p:txBody>
      </p:sp>
      <p:pic>
        <p:nvPicPr>
          <p:cNvPr id="4" name="Imagen 3"/>
          <p:cNvPicPr>
            <a:picLocks noChangeAspect="1"/>
          </p:cNvPicPr>
          <p:nvPr/>
        </p:nvPicPr>
        <p:blipFill>
          <a:blip r:embed="rId2"/>
          <a:stretch>
            <a:fillRect/>
          </a:stretch>
        </p:blipFill>
        <p:spPr>
          <a:xfrm>
            <a:off x="448235" y="43451"/>
            <a:ext cx="1575634" cy="1181726"/>
          </a:xfrm>
          <a:prstGeom prst="rect">
            <a:avLst/>
          </a:prstGeom>
        </p:spPr>
      </p:pic>
    </p:spTree>
    <p:extLst>
      <p:ext uri="{BB962C8B-B14F-4D97-AF65-F5344CB8AC3E}">
        <p14:creationId xmlns:p14="http://schemas.microsoft.com/office/powerpoint/2010/main" val="9413793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711507" y="1052737"/>
          <a:ext cx="8218741" cy="2133600"/>
        </p:xfrm>
        <a:graphic>
          <a:graphicData uri="http://schemas.openxmlformats.org/drawingml/2006/table">
            <a:tbl>
              <a:tblPr/>
              <a:tblGrid>
                <a:gridCol w="2708943"/>
                <a:gridCol w="2708943"/>
                <a:gridCol w="2800855"/>
              </a:tblGrid>
              <a:tr h="576063">
                <a:tc>
                  <a:txBody>
                    <a:bodyPr/>
                    <a:lstStyle/>
                    <a:p>
                      <a:pPr algn="ctr"/>
                      <a:r>
                        <a:rPr lang="es-ES" sz="2400" b="1" dirty="0" smtClean="0">
                          <a:solidFill>
                            <a:srgbClr val="0033CC"/>
                          </a:solidFill>
                        </a:rPr>
                        <a:t>Licencia</a:t>
                      </a:r>
                      <a:endParaRPr lang="es-ES" sz="2400" b="1" dirty="0">
                        <a:solidFill>
                          <a:srgbClr val="0033CC"/>
                        </a:solidFill>
                      </a:endParaRPr>
                    </a:p>
                  </a:txBody>
                  <a:tcPr anchor="ctr">
                    <a:lnL w="28575" cmpd="sng">
                      <a:solidFill>
                        <a:srgbClr val="0033CC"/>
                      </a:solidFill>
                      <a:prstDash val="solid"/>
                    </a:lnL>
                    <a:lnR w="28575" cmpd="sng">
                      <a:solidFill>
                        <a:srgbClr val="0033CC"/>
                      </a:solidFill>
                      <a:prstDash val="solid"/>
                    </a:lnR>
                    <a:lnT w="28575" cmpd="sng">
                      <a:solidFill>
                        <a:srgbClr val="0033CC"/>
                      </a:solidFill>
                      <a:prstDash val="solid"/>
                    </a:lnT>
                    <a:lnB w="28575" cap="flat" cmpd="sng" algn="ctr">
                      <a:solidFill>
                        <a:srgbClr val="0033CC"/>
                      </a:solidFill>
                      <a:prstDash val="solid"/>
                      <a:round/>
                      <a:headEnd type="none" w="med" len="med"/>
                      <a:tailEnd type="none" w="med" len="med"/>
                    </a:lnB>
                    <a:solidFill>
                      <a:schemeClr val="accent1">
                        <a:lumMod val="20000"/>
                        <a:lumOff val="80000"/>
                      </a:schemeClr>
                    </a:solidFill>
                  </a:tcPr>
                </a:tc>
                <a:tc>
                  <a:txBody>
                    <a:bodyPr/>
                    <a:lstStyle/>
                    <a:p>
                      <a:pPr algn="ctr"/>
                      <a:r>
                        <a:rPr lang="es-ES" sz="2400" b="1" dirty="0" smtClean="0">
                          <a:solidFill>
                            <a:srgbClr val="0033CC"/>
                          </a:solidFill>
                        </a:rPr>
                        <a:t>Órgano responsable</a:t>
                      </a:r>
                      <a:endParaRPr lang="es-ES" sz="2400" b="1"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mpd="sng">
                      <a:solidFill>
                        <a:srgbClr val="0033CC"/>
                      </a:solidFill>
                      <a:prstDash val="solid"/>
                    </a:lnT>
                    <a:lnB w="28575" cap="flat" cmpd="sng" algn="ctr">
                      <a:solidFill>
                        <a:srgbClr val="0033CC"/>
                      </a:solidFill>
                      <a:prstDash val="solid"/>
                      <a:round/>
                      <a:headEnd type="none" w="med" len="med"/>
                      <a:tailEnd type="none" w="med" len="med"/>
                    </a:lnB>
                    <a:solidFill>
                      <a:schemeClr val="accent1">
                        <a:lumMod val="20000"/>
                        <a:lumOff val="80000"/>
                      </a:schemeClr>
                    </a:solidFill>
                  </a:tcPr>
                </a:tc>
                <a:tc>
                  <a:txBody>
                    <a:bodyPr/>
                    <a:lstStyle/>
                    <a:p>
                      <a:pPr algn="ctr"/>
                      <a:r>
                        <a:rPr lang="es-ES" sz="2400" b="1" dirty="0" smtClean="0">
                          <a:solidFill>
                            <a:srgbClr val="0033CC"/>
                          </a:solidFill>
                        </a:rPr>
                        <a:t>Naturaleza</a:t>
                      </a:r>
                      <a:endParaRPr lang="es-ES" sz="2400" b="1"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mpd="sng">
                      <a:solidFill>
                        <a:srgbClr val="0033CC"/>
                      </a:solidFill>
                      <a:prstDash val="solid"/>
                    </a:lnT>
                    <a:lnB w="28575" cmpd="sng">
                      <a:solidFill>
                        <a:srgbClr val="0033CC"/>
                      </a:solidFill>
                      <a:prstDash val="solid"/>
                    </a:lnB>
                    <a:solidFill>
                      <a:schemeClr val="accent1">
                        <a:lumMod val="20000"/>
                        <a:lumOff val="80000"/>
                      </a:schemeClr>
                    </a:solidFill>
                  </a:tcPr>
                </a:tc>
              </a:tr>
              <a:tr h="713942">
                <a:tc>
                  <a:txBody>
                    <a:bodyPr/>
                    <a:lstStyle/>
                    <a:p>
                      <a:pPr algn="ctr"/>
                      <a:r>
                        <a:rPr lang="de-DE" sz="2000" i="1" noProof="0" dirty="0" smtClean="0">
                          <a:solidFill>
                            <a:srgbClr val="FF0000"/>
                          </a:solidFill>
                        </a:rPr>
                        <a:t>Approbation</a:t>
                      </a:r>
                    </a:p>
                    <a:p>
                      <a:pPr algn="ctr"/>
                      <a:r>
                        <a:rPr lang="de-DE" sz="2000" i="0" noProof="0" dirty="0" smtClean="0">
                          <a:solidFill>
                            <a:srgbClr val="0033CC"/>
                          </a:solidFill>
                        </a:rPr>
                        <a:t>obligatoria</a:t>
                      </a:r>
                      <a:endParaRPr lang="de-DE" sz="2000" i="0" noProof="0" dirty="0">
                        <a:solidFill>
                          <a:srgbClr val="0033CC"/>
                        </a:solidFill>
                      </a:endParaRPr>
                    </a:p>
                  </a:txBody>
                  <a:tcPr anchor="ctr">
                    <a:lnL w="28575" cmpd="sng">
                      <a:solidFill>
                        <a:srgbClr val="0033CC"/>
                      </a:solidFill>
                      <a:prstDash val="soli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c>
                  <a:txBody>
                    <a:bodyPr/>
                    <a:lstStyle/>
                    <a:p>
                      <a:pPr algn="ctr"/>
                      <a:r>
                        <a:rPr lang="es-ES" sz="2000" i="0" noProof="0" dirty="0" smtClean="0">
                          <a:solidFill>
                            <a:srgbClr val="0033CC"/>
                          </a:solidFill>
                        </a:rPr>
                        <a:t>Ministerio de sanidad a través de los ministerios de sanidad de los</a:t>
                      </a:r>
                      <a:r>
                        <a:rPr lang="es-ES" sz="2000" i="1" noProof="0" dirty="0" smtClean="0">
                          <a:solidFill>
                            <a:srgbClr val="0033CC"/>
                          </a:solidFill>
                        </a:rPr>
                        <a:t> </a:t>
                      </a:r>
                      <a:r>
                        <a:rPr lang="de-DE" sz="2000" i="1" noProof="0" dirty="0" smtClean="0">
                          <a:solidFill>
                            <a:srgbClr val="0033CC"/>
                          </a:solidFill>
                        </a:rPr>
                        <a:t>Länder</a:t>
                      </a:r>
                      <a:endParaRPr lang="de-DE" sz="2000" i="1" noProof="0"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dirty="0" smtClean="0">
                          <a:solidFill>
                            <a:srgbClr val="0033CC"/>
                          </a:solidFill>
                        </a:rPr>
                        <a:t>Gobierno/Administración*</a:t>
                      </a: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r>
            </a:tbl>
          </a:graphicData>
        </a:graphic>
      </p:graphicFrame>
      <p:sp>
        <p:nvSpPr>
          <p:cNvPr id="3" name="2 CuadroTexto"/>
          <p:cNvSpPr txBox="1"/>
          <p:nvPr/>
        </p:nvSpPr>
        <p:spPr>
          <a:xfrm>
            <a:off x="3635896" y="188641"/>
            <a:ext cx="1800693" cy="584776"/>
          </a:xfrm>
          <a:prstGeom prst="rect">
            <a:avLst/>
          </a:prstGeom>
          <a:noFill/>
        </p:spPr>
        <p:txBody>
          <a:bodyPr wrap="none" rtlCol="0">
            <a:spAutoFit/>
          </a:bodyPr>
          <a:lstStyle/>
          <a:p>
            <a:r>
              <a:rPr lang="es-ES" sz="3200" b="1" dirty="0" smtClean="0">
                <a:solidFill>
                  <a:srgbClr val="0033CC"/>
                </a:solidFill>
              </a:rPr>
              <a:t>Alemania</a:t>
            </a:r>
            <a:endParaRPr lang="es-ES" sz="3200" b="1" dirty="0">
              <a:solidFill>
                <a:srgbClr val="0033CC"/>
              </a:solidFill>
            </a:endParaRPr>
          </a:p>
        </p:txBody>
      </p:sp>
      <p:sp>
        <p:nvSpPr>
          <p:cNvPr id="4" name="3 Rectángulo"/>
          <p:cNvSpPr/>
          <p:nvPr/>
        </p:nvSpPr>
        <p:spPr>
          <a:xfrm>
            <a:off x="779233" y="3220490"/>
            <a:ext cx="7991901" cy="646331"/>
          </a:xfrm>
          <a:prstGeom prst="rect">
            <a:avLst/>
          </a:prstGeom>
        </p:spPr>
        <p:txBody>
          <a:bodyPr wrap="square">
            <a:spAutoFit/>
          </a:bodyPr>
          <a:lstStyle/>
          <a:p>
            <a:r>
              <a:rPr lang="es-ES" dirty="0" smtClean="0">
                <a:solidFill>
                  <a:srgbClr val="0033CC"/>
                </a:solidFill>
              </a:rPr>
              <a:t>*La ley federal de los médicos </a:t>
            </a:r>
            <a:r>
              <a:rPr lang="ca-ES" dirty="0" smtClean="0">
                <a:solidFill>
                  <a:srgbClr val="0033CC"/>
                </a:solidFill>
              </a:rPr>
              <a:t>(</a:t>
            </a:r>
            <a:r>
              <a:rPr lang="de-DE" i="1" dirty="0" smtClean="0">
                <a:solidFill>
                  <a:srgbClr val="0033CC"/>
                </a:solidFill>
              </a:rPr>
              <a:t>Bundesärzteordnung</a:t>
            </a:r>
            <a:r>
              <a:rPr lang="es-ES" dirty="0" smtClean="0">
                <a:solidFill>
                  <a:srgbClr val="0033CC"/>
                </a:solidFill>
              </a:rPr>
              <a:t> )</a:t>
            </a:r>
            <a:r>
              <a:rPr lang="ca-ES" dirty="0" smtClean="0">
                <a:solidFill>
                  <a:srgbClr val="0033CC"/>
                </a:solidFill>
              </a:rPr>
              <a:t> </a:t>
            </a:r>
            <a:r>
              <a:rPr lang="es-ES" dirty="0" smtClean="0">
                <a:solidFill>
                  <a:srgbClr val="0033CC"/>
                </a:solidFill>
              </a:rPr>
              <a:t>regula lo referente a esta profesión. Es una ley federal pero la ejecución se delega a los</a:t>
            </a:r>
            <a:r>
              <a:rPr lang="de-DE" dirty="0" smtClean="0">
                <a:solidFill>
                  <a:srgbClr val="0033CC"/>
                </a:solidFill>
              </a:rPr>
              <a:t> </a:t>
            </a:r>
            <a:r>
              <a:rPr lang="de-DE" i="1" dirty="0" smtClean="0">
                <a:solidFill>
                  <a:srgbClr val="0033CC"/>
                </a:solidFill>
              </a:rPr>
              <a:t>Länders</a:t>
            </a:r>
            <a:endParaRPr lang="de-DE" i="1" dirty="0">
              <a:solidFill>
                <a:srgbClr val="0033CC"/>
              </a:solidFill>
            </a:endParaRPr>
          </a:p>
        </p:txBody>
      </p:sp>
      <p:graphicFrame>
        <p:nvGraphicFramePr>
          <p:cNvPr id="9" name="8 Tabla"/>
          <p:cNvGraphicFramePr>
            <a:graphicFrameLocks noGrp="1"/>
          </p:cNvGraphicFramePr>
          <p:nvPr/>
        </p:nvGraphicFramePr>
        <p:xfrm>
          <a:off x="755576" y="3863322"/>
          <a:ext cx="7992889" cy="1581903"/>
        </p:xfrm>
        <a:graphic>
          <a:graphicData uri="http://schemas.openxmlformats.org/drawingml/2006/table">
            <a:tbl>
              <a:tblPr/>
              <a:tblGrid>
                <a:gridCol w="2597321"/>
                <a:gridCol w="2731272"/>
                <a:gridCol w="2664296"/>
              </a:tblGrid>
              <a:tr h="576063">
                <a:tc>
                  <a:txBody>
                    <a:bodyPr/>
                    <a:lstStyle/>
                    <a:p>
                      <a:pPr algn="ctr"/>
                      <a:r>
                        <a:rPr lang="es-ES" sz="2400" b="1" dirty="0" smtClean="0">
                          <a:solidFill>
                            <a:srgbClr val="0033CC"/>
                          </a:solidFill>
                        </a:rPr>
                        <a:t>Certificación</a:t>
                      </a:r>
                      <a:endParaRPr lang="es-ES" sz="2400" b="1" dirty="0">
                        <a:solidFill>
                          <a:srgbClr val="0033CC"/>
                        </a:solidFill>
                      </a:endParaRPr>
                    </a:p>
                  </a:txBody>
                  <a:tcPr anchor="ctr">
                    <a:lnL w="28575" cmpd="sng">
                      <a:solidFill>
                        <a:srgbClr val="0033CC"/>
                      </a:solidFill>
                      <a:prstDash val="solid"/>
                    </a:lnL>
                    <a:lnR w="28575" cmpd="sng">
                      <a:solidFill>
                        <a:srgbClr val="0033CC"/>
                      </a:solidFill>
                      <a:prstDash val="solid"/>
                    </a:lnR>
                    <a:lnT w="28575" cmpd="sng">
                      <a:solidFill>
                        <a:srgbClr val="0033CC"/>
                      </a:solidFill>
                      <a:prstDash val="solid"/>
                    </a:lnT>
                    <a:lnB w="28575" cap="flat" cmpd="sng" algn="ctr">
                      <a:solidFill>
                        <a:srgbClr val="0033CC"/>
                      </a:solidFill>
                      <a:prstDash val="solid"/>
                      <a:round/>
                      <a:headEnd type="none" w="med" len="med"/>
                      <a:tailEnd type="none" w="med" len="med"/>
                    </a:lnB>
                    <a:solidFill>
                      <a:schemeClr val="accent1">
                        <a:lumMod val="20000"/>
                        <a:lumOff val="80000"/>
                      </a:schemeClr>
                    </a:solidFill>
                  </a:tcPr>
                </a:tc>
                <a:tc>
                  <a:txBody>
                    <a:bodyPr/>
                    <a:lstStyle/>
                    <a:p>
                      <a:pPr algn="ctr"/>
                      <a:r>
                        <a:rPr lang="es-ES" sz="2400" b="1" dirty="0" smtClean="0">
                          <a:solidFill>
                            <a:srgbClr val="0033CC"/>
                          </a:solidFill>
                        </a:rPr>
                        <a:t>Órgano responsable</a:t>
                      </a:r>
                      <a:endParaRPr lang="es-ES" sz="2400" b="1"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mpd="sng">
                      <a:solidFill>
                        <a:srgbClr val="0033CC"/>
                      </a:solidFill>
                      <a:prstDash val="solid"/>
                    </a:lnT>
                    <a:lnB w="28575" cap="flat" cmpd="sng" algn="ctr">
                      <a:solidFill>
                        <a:srgbClr val="0033CC"/>
                      </a:solidFill>
                      <a:prstDash val="solid"/>
                      <a:round/>
                      <a:headEnd type="none" w="med" len="med"/>
                      <a:tailEnd type="none" w="med" len="med"/>
                    </a:lnB>
                    <a:solidFill>
                      <a:schemeClr val="accent1">
                        <a:lumMod val="20000"/>
                        <a:lumOff val="80000"/>
                      </a:schemeClr>
                    </a:solidFill>
                  </a:tcPr>
                </a:tc>
                <a:tc>
                  <a:txBody>
                    <a:bodyPr/>
                    <a:lstStyle/>
                    <a:p>
                      <a:pPr algn="ctr"/>
                      <a:r>
                        <a:rPr lang="es-ES" sz="2400" b="1" dirty="0" smtClean="0">
                          <a:solidFill>
                            <a:srgbClr val="0033CC"/>
                          </a:solidFill>
                        </a:rPr>
                        <a:t>Naturaleza</a:t>
                      </a:r>
                      <a:endParaRPr lang="es-ES" sz="2400" b="1"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mpd="sng">
                      <a:solidFill>
                        <a:srgbClr val="0033CC"/>
                      </a:solidFill>
                      <a:prstDash val="solid"/>
                    </a:lnT>
                    <a:lnB w="28575" cmpd="sng">
                      <a:solidFill>
                        <a:srgbClr val="0033CC"/>
                      </a:solidFill>
                      <a:prstDash val="solid"/>
                    </a:lnB>
                    <a:solidFill>
                      <a:schemeClr val="accent1">
                        <a:lumMod val="20000"/>
                        <a:lumOff val="80000"/>
                      </a:schemeClr>
                    </a:solidFill>
                  </a:tcPr>
                </a:tc>
              </a:tr>
              <a:tr h="713942">
                <a:tc>
                  <a:txBody>
                    <a:bodyPr/>
                    <a:lstStyle/>
                    <a:p>
                      <a:pPr algn="ctr"/>
                      <a:r>
                        <a:rPr lang="es-ES" sz="2000" dirty="0" smtClean="0">
                          <a:solidFill>
                            <a:srgbClr val="FF0000"/>
                          </a:solidFill>
                        </a:rPr>
                        <a:t>Obligatoria</a:t>
                      </a:r>
                    </a:p>
                    <a:p>
                      <a:pPr algn="ctr"/>
                      <a:r>
                        <a:rPr lang="es-ES" sz="2000" dirty="0" smtClean="0">
                          <a:solidFill>
                            <a:srgbClr val="0033CC"/>
                          </a:solidFill>
                        </a:rPr>
                        <a:t>cada 4-5 años* </a:t>
                      </a:r>
                      <a:endParaRPr lang="es-ES" sz="2000" dirty="0">
                        <a:solidFill>
                          <a:srgbClr val="0033CC"/>
                        </a:solidFill>
                      </a:endParaRPr>
                    </a:p>
                  </a:txBody>
                  <a:tcPr anchor="ctr">
                    <a:lnL w="28575" cmpd="sng">
                      <a:solidFill>
                        <a:srgbClr val="0033CC"/>
                      </a:solidFill>
                      <a:prstDash val="soli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i="0" noProof="0" dirty="0" smtClean="0">
                          <a:solidFill>
                            <a:srgbClr val="0033CC"/>
                          </a:solidFill>
                        </a:rPr>
                        <a:t>Ministerio de sanidad a través de los ministerios de sanidad de los</a:t>
                      </a:r>
                      <a:r>
                        <a:rPr lang="es-ES" sz="2000" i="1" noProof="0" dirty="0" smtClean="0">
                          <a:solidFill>
                            <a:srgbClr val="0033CC"/>
                          </a:solidFill>
                        </a:rPr>
                        <a:t> </a:t>
                      </a:r>
                      <a:r>
                        <a:rPr lang="de-DE" sz="2000" i="1" noProof="0" dirty="0" smtClean="0">
                          <a:solidFill>
                            <a:srgbClr val="0033CC"/>
                          </a:solidFill>
                        </a:rPr>
                        <a:t>Länder</a:t>
                      </a:r>
                    </a:p>
                  </a:txBody>
                  <a:tcPr>
                    <a:lnL w="28575" cap="flat" cmpd="sng" algn="ctr">
                      <a:solidFill>
                        <a:srgbClr val="0033CC"/>
                      </a:solidFill>
                      <a:prstDash val="solid"/>
                      <a:round/>
                      <a:headEnd type="none" w="med" len="med"/>
                      <a:tailEnd type="none" w="med" len="me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c>
                  <a:txBody>
                    <a:bodyPr/>
                    <a:lstStyle/>
                    <a:p>
                      <a:r>
                        <a:rPr lang="es-ES" sz="2000" dirty="0" smtClean="0">
                          <a:solidFill>
                            <a:srgbClr val="0033CC"/>
                          </a:solidFill>
                        </a:rPr>
                        <a:t>Gobierno/Administración</a:t>
                      </a:r>
                      <a:endParaRPr lang="es-ES" sz="2000" dirty="0"/>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r>
            </a:tbl>
          </a:graphicData>
        </a:graphic>
      </p:graphicFrame>
      <p:sp>
        <p:nvSpPr>
          <p:cNvPr id="10" name="9 CuadroTexto"/>
          <p:cNvSpPr txBox="1"/>
          <p:nvPr/>
        </p:nvSpPr>
        <p:spPr>
          <a:xfrm>
            <a:off x="846962" y="5723964"/>
            <a:ext cx="3658649" cy="369332"/>
          </a:xfrm>
          <a:prstGeom prst="rect">
            <a:avLst/>
          </a:prstGeom>
          <a:noFill/>
        </p:spPr>
        <p:txBody>
          <a:bodyPr wrap="none" rtlCol="0">
            <a:spAutoFit/>
          </a:bodyPr>
          <a:lstStyle/>
          <a:p>
            <a:r>
              <a:rPr lang="es-ES" dirty="0" smtClean="0">
                <a:solidFill>
                  <a:srgbClr val="0033CC"/>
                </a:solidFill>
              </a:rPr>
              <a:t>*basada en actividades de formación</a:t>
            </a:r>
            <a:endParaRPr lang="es-ES" dirty="0">
              <a:solidFill>
                <a:srgbClr val="0033CC"/>
              </a:solidFill>
            </a:endParaRPr>
          </a:p>
        </p:txBody>
      </p:sp>
      <p:pic>
        <p:nvPicPr>
          <p:cNvPr id="5" name="Imagen 4"/>
          <p:cNvPicPr>
            <a:picLocks noChangeAspect="1"/>
          </p:cNvPicPr>
          <p:nvPr/>
        </p:nvPicPr>
        <p:blipFill>
          <a:blip r:embed="rId2"/>
          <a:stretch>
            <a:fillRect/>
          </a:stretch>
        </p:blipFill>
        <p:spPr>
          <a:xfrm>
            <a:off x="64743" y="29882"/>
            <a:ext cx="1294901" cy="971176"/>
          </a:xfrm>
          <a:prstGeom prst="rect">
            <a:avLst/>
          </a:prstGeom>
        </p:spPr>
      </p:pic>
    </p:spTree>
    <p:extLst>
      <p:ext uri="{BB962C8B-B14F-4D97-AF65-F5344CB8AC3E}">
        <p14:creationId xmlns:p14="http://schemas.microsoft.com/office/powerpoint/2010/main" val="1336670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755576" y="1340771"/>
          <a:ext cx="7992888" cy="1536902"/>
        </p:xfrm>
        <a:graphic>
          <a:graphicData uri="http://schemas.openxmlformats.org/drawingml/2006/table">
            <a:tbl>
              <a:tblPr/>
              <a:tblGrid>
                <a:gridCol w="2664296"/>
                <a:gridCol w="2664296"/>
                <a:gridCol w="2664296"/>
              </a:tblGrid>
              <a:tr h="576063">
                <a:tc>
                  <a:txBody>
                    <a:bodyPr/>
                    <a:lstStyle/>
                    <a:p>
                      <a:pPr algn="ctr"/>
                      <a:r>
                        <a:rPr lang="es-ES" sz="2400" b="1" dirty="0" smtClean="0">
                          <a:solidFill>
                            <a:srgbClr val="0033CC"/>
                          </a:solidFill>
                        </a:rPr>
                        <a:t>Licencia</a:t>
                      </a:r>
                      <a:endParaRPr lang="es-ES" sz="2400" b="1" dirty="0">
                        <a:solidFill>
                          <a:srgbClr val="0033CC"/>
                        </a:solidFill>
                      </a:endParaRPr>
                    </a:p>
                  </a:txBody>
                  <a:tcPr anchor="ctr">
                    <a:lnL w="28575" cmpd="sng">
                      <a:solidFill>
                        <a:srgbClr val="0033CC"/>
                      </a:solidFill>
                      <a:prstDash val="solid"/>
                    </a:lnL>
                    <a:lnR w="28575" cmpd="sng">
                      <a:solidFill>
                        <a:srgbClr val="0033CC"/>
                      </a:solidFill>
                      <a:prstDash val="solid"/>
                    </a:lnR>
                    <a:lnT w="28575" cmpd="sng">
                      <a:solidFill>
                        <a:srgbClr val="0033CC"/>
                      </a:solidFill>
                      <a:prstDash val="solid"/>
                    </a:lnT>
                    <a:lnB w="28575" cap="flat" cmpd="sng" algn="ctr">
                      <a:solidFill>
                        <a:srgbClr val="0033CC"/>
                      </a:solidFill>
                      <a:prstDash val="solid"/>
                      <a:round/>
                      <a:headEnd type="none" w="med" len="med"/>
                      <a:tailEnd type="none" w="med" len="med"/>
                    </a:lnB>
                    <a:solidFill>
                      <a:schemeClr val="accent1">
                        <a:lumMod val="20000"/>
                        <a:lumOff val="80000"/>
                      </a:schemeClr>
                    </a:solidFill>
                  </a:tcPr>
                </a:tc>
                <a:tc>
                  <a:txBody>
                    <a:bodyPr/>
                    <a:lstStyle/>
                    <a:p>
                      <a:pPr algn="ctr"/>
                      <a:r>
                        <a:rPr lang="es-ES" sz="2400" b="1" dirty="0" smtClean="0">
                          <a:solidFill>
                            <a:srgbClr val="0033CC"/>
                          </a:solidFill>
                        </a:rPr>
                        <a:t>Órgano responsable</a:t>
                      </a:r>
                      <a:endParaRPr lang="es-ES" sz="2400" b="1"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mpd="sng">
                      <a:solidFill>
                        <a:srgbClr val="0033CC"/>
                      </a:solidFill>
                      <a:prstDash val="solid"/>
                    </a:lnT>
                    <a:lnB w="28575" cap="flat" cmpd="sng" algn="ctr">
                      <a:solidFill>
                        <a:srgbClr val="0033CC"/>
                      </a:solidFill>
                      <a:prstDash val="solid"/>
                      <a:round/>
                      <a:headEnd type="none" w="med" len="med"/>
                      <a:tailEnd type="none" w="med" len="med"/>
                    </a:lnB>
                    <a:solidFill>
                      <a:schemeClr val="accent1">
                        <a:lumMod val="20000"/>
                        <a:lumOff val="80000"/>
                      </a:schemeClr>
                    </a:solidFill>
                  </a:tcPr>
                </a:tc>
                <a:tc>
                  <a:txBody>
                    <a:bodyPr/>
                    <a:lstStyle/>
                    <a:p>
                      <a:pPr algn="ctr"/>
                      <a:r>
                        <a:rPr lang="es-ES" sz="2400" b="1" dirty="0" smtClean="0">
                          <a:solidFill>
                            <a:srgbClr val="0033CC"/>
                          </a:solidFill>
                        </a:rPr>
                        <a:t>Naturaleza</a:t>
                      </a:r>
                      <a:endParaRPr lang="es-ES" sz="2400" b="1"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mpd="sng">
                      <a:solidFill>
                        <a:srgbClr val="0033CC"/>
                      </a:solidFill>
                      <a:prstDash val="solid"/>
                    </a:lnT>
                    <a:lnB w="28575" cmpd="sng">
                      <a:solidFill>
                        <a:srgbClr val="0033CC"/>
                      </a:solidFill>
                      <a:prstDash val="solid"/>
                    </a:lnB>
                    <a:solidFill>
                      <a:schemeClr val="accent1">
                        <a:lumMod val="20000"/>
                        <a:lumOff val="80000"/>
                      </a:schemeClr>
                    </a:solidFill>
                  </a:tcPr>
                </a:tc>
              </a:tr>
              <a:tr h="713942">
                <a:tc>
                  <a:txBody>
                    <a:bodyPr/>
                    <a:lstStyle/>
                    <a:p>
                      <a:pPr algn="ctr"/>
                      <a:r>
                        <a:rPr lang="es-ES" sz="2000" dirty="0" smtClean="0">
                          <a:solidFill>
                            <a:srgbClr val="FF0000"/>
                          </a:solidFill>
                        </a:rPr>
                        <a:t>Colegiación </a:t>
                      </a:r>
                    </a:p>
                    <a:p>
                      <a:pPr algn="ctr"/>
                      <a:r>
                        <a:rPr lang="es-ES" sz="2000" dirty="0" smtClean="0">
                          <a:solidFill>
                            <a:srgbClr val="0033CC"/>
                          </a:solidFill>
                        </a:rPr>
                        <a:t>obligatoria</a:t>
                      </a:r>
                      <a:endParaRPr lang="es-ES" sz="2000" dirty="0">
                        <a:solidFill>
                          <a:srgbClr val="0033CC"/>
                        </a:solidFill>
                      </a:endParaRPr>
                    </a:p>
                  </a:txBody>
                  <a:tcPr anchor="ctr">
                    <a:lnL w="28575" cmpd="sng">
                      <a:solidFill>
                        <a:srgbClr val="0033CC"/>
                      </a:solidFill>
                      <a:prstDash val="soli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c>
                  <a:txBody>
                    <a:bodyPr/>
                    <a:lstStyle/>
                    <a:p>
                      <a:pPr algn="ctr"/>
                      <a:r>
                        <a:rPr lang="fr-FR" sz="2000" i="1" noProof="0" dirty="0" err="1" smtClean="0">
                          <a:solidFill>
                            <a:srgbClr val="0033CC"/>
                          </a:solidFill>
                        </a:rPr>
                        <a:t>Ordem</a:t>
                      </a:r>
                      <a:r>
                        <a:rPr lang="fr-FR" sz="2000" i="1" noProof="0" dirty="0" smtClean="0">
                          <a:solidFill>
                            <a:srgbClr val="0033CC"/>
                          </a:solidFill>
                        </a:rPr>
                        <a:t> dos </a:t>
                      </a:r>
                      <a:r>
                        <a:rPr lang="fr-FR" sz="2000" i="1" noProof="0" dirty="0" err="1" smtClean="0">
                          <a:solidFill>
                            <a:srgbClr val="0033CC"/>
                          </a:solidFill>
                        </a:rPr>
                        <a:t>Médicos</a:t>
                      </a:r>
                      <a:endParaRPr lang="fr-FR" sz="2000" i="1" noProof="0"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dirty="0" smtClean="0">
                          <a:solidFill>
                            <a:srgbClr val="0033CC"/>
                          </a:solidFill>
                        </a:rPr>
                        <a:t>Profesional</a:t>
                      </a: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r>
            </a:tbl>
          </a:graphicData>
        </a:graphic>
      </p:graphicFrame>
      <p:sp>
        <p:nvSpPr>
          <p:cNvPr id="3" name="2 CuadroTexto"/>
          <p:cNvSpPr txBox="1"/>
          <p:nvPr/>
        </p:nvSpPr>
        <p:spPr>
          <a:xfrm>
            <a:off x="3854120" y="476674"/>
            <a:ext cx="1629974" cy="584776"/>
          </a:xfrm>
          <a:prstGeom prst="rect">
            <a:avLst/>
          </a:prstGeom>
          <a:noFill/>
        </p:spPr>
        <p:txBody>
          <a:bodyPr wrap="none" rtlCol="0">
            <a:spAutoFit/>
          </a:bodyPr>
          <a:lstStyle/>
          <a:p>
            <a:r>
              <a:rPr lang="es-ES" sz="3200" b="1" dirty="0" smtClean="0">
                <a:solidFill>
                  <a:srgbClr val="0033CC"/>
                </a:solidFill>
              </a:rPr>
              <a:t>Portugal</a:t>
            </a:r>
            <a:endParaRPr lang="es-ES" sz="3200" b="1" dirty="0">
              <a:solidFill>
                <a:srgbClr val="0033CC"/>
              </a:solidFill>
            </a:endParaRPr>
          </a:p>
        </p:txBody>
      </p:sp>
      <p:graphicFrame>
        <p:nvGraphicFramePr>
          <p:cNvPr id="4" name="3 Tabla"/>
          <p:cNvGraphicFramePr>
            <a:graphicFrameLocks noGrp="1"/>
          </p:cNvGraphicFramePr>
          <p:nvPr/>
        </p:nvGraphicFramePr>
        <p:xfrm>
          <a:off x="779234" y="3507148"/>
          <a:ext cx="7992888" cy="2743200"/>
        </p:xfrm>
        <a:graphic>
          <a:graphicData uri="http://schemas.openxmlformats.org/drawingml/2006/table">
            <a:tbl>
              <a:tblPr/>
              <a:tblGrid>
                <a:gridCol w="2664296"/>
                <a:gridCol w="2664296"/>
                <a:gridCol w="2664296"/>
              </a:tblGrid>
              <a:tr h="576063">
                <a:tc>
                  <a:txBody>
                    <a:bodyPr/>
                    <a:lstStyle/>
                    <a:p>
                      <a:pPr algn="ctr"/>
                      <a:r>
                        <a:rPr lang="es-ES" sz="2400" b="1" dirty="0" smtClean="0">
                          <a:solidFill>
                            <a:srgbClr val="0033CC"/>
                          </a:solidFill>
                        </a:rPr>
                        <a:t>Certificación</a:t>
                      </a:r>
                      <a:endParaRPr lang="es-ES" sz="2400" b="1" dirty="0">
                        <a:solidFill>
                          <a:srgbClr val="0033CC"/>
                        </a:solidFill>
                      </a:endParaRPr>
                    </a:p>
                  </a:txBody>
                  <a:tcPr anchor="ctr">
                    <a:lnL w="28575" cmpd="sng">
                      <a:solidFill>
                        <a:srgbClr val="0033CC"/>
                      </a:solidFill>
                      <a:prstDash val="solid"/>
                    </a:lnL>
                    <a:lnR w="28575" cmpd="sng">
                      <a:solidFill>
                        <a:srgbClr val="0033CC"/>
                      </a:solidFill>
                      <a:prstDash val="solid"/>
                    </a:lnR>
                    <a:lnT w="28575" cmpd="sng">
                      <a:solidFill>
                        <a:srgbClr val="0033CC"/>
                      </a:solidFill>
                      <a:prstDash val="solid"/>
                    </a:lnT>
                    <a:lnB w="28575" cap="flat" cmpd="sng" algn="ctr">
                      <a:solidFill>
                        <a:srgbClr val="0033CC"/>
                      </a:solidFill>
                      <a:prstDash val="solid"/>
                      <a:round/>
                      <a:headEnd type="none" w="med" len="med"/>
                      <a:tailEnd type="none" w="med" len="med"/>
                    </a:lnB>
                    <a:solidFill>
                      <a:schemeClr val="accent1">
                        <a:lumMod val="20000"/>
                        <a:lumOff val="80000"/>
                      </a:schemeClr>
                    </a:solidFill>
                  </a:tcPr>
                </a:tc>
                <a:tc>
                  <a:txBody>
                    <a:bodyPr/>
                    <a:lstStyle/>
                    <a:p>
                      <a:pPr algn="ctr"/>
                      <a:r>
                        <a:rPr lang="es-ES" sz="2400" b="1" dirty="0" smtClean="0">
                          <a:solidFill>
                            <a:srgbClr val="0033CC"/>
                          </a:solidFill>
                        </a:rPr>
                        <a:t>Órgano responsable</a:t>
                      </a:r>
                      <a:endParaRPr lang="es-ES" sz="2400" b="1"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mpd="sng">
                      <a:solidFill>
                        <a:srgbClr val="0033CC"/>
                      </a:solidFill>
                      <a:prstDash val="solid"/>
                    </a:lnT>
                    <a:lnB w="28575" cap="flat" cmpd="sng" algn="ctr">
                      <a:solidFill>
                        <a:srgbClr val="0033CC"/>
                      </a:solidFill>
                      <a:prstDash val="solid"/>
                      <a:round/>
                      <a:headEnd type="none" w="med" len="med"/>
                      <a:tailEnd type="none" w="med" len="med"/>
                    </a:lnB>
                    <a:solidFill>
                      <a:schemeClr val="accent1">
                        <a:lumMod val="20000"/>
                        <a:lumOff val="80000"/>
                      </a:schemeClr>
                    </a:solidFill>
                  </a:tcPr>
                </a:tc>
                <a:tc>
                  <a:txBody>
                    <a:bodyPr/>
                    <a:lstStyle/>
                    <a:p>
                      <a:pPr algn="ctr"/>
                      <a:r>
                        <a:rPr lang="es-ES" sz="2400" b="1" dirty="0" smtClean="0">
                          <a:solidFill>
                            <a:srgbClr val="0033CC"/>
                          </a:solidFill>
                        </a:rPr>
                        <a:t>Naturaleza</a:t>
                      </a:r>
                      <a:endParaRPr lang="es-ES" sz="2400" b="1"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mpd="sng">
                      <a:solidFill>
                        <a:srgbClr val="0033CC"/>
                      </a:solidFill>
                      <a:prstDash val="solid"/>
                    </a:lnT>
                    <a:lnB w="28575" cmpd="sng">
                      <a:solidFill>
                        <a:srgbClr val="0033CC"/>
                      </a:solidFill>
                      <a:prstDash val="solid"/>
                    </a:lnB>
                    <a:solidFill>
                      <a:schemeClr val="accent1">
                        <a:lumMod val="20000"/>
                        <a:lumOff val="80000"/>
                      </a:schemeClr>
                    </a:solidFill>
                  </a:tcPr>
                </a:tc>
              </a:tr>
              <a:tr h="713942">
                <a:tc>
                  <a:txBody>
                    <a:bodyPr/>
                    <a:lstStyle/>
                    <a:p>
                      <a:pPr algn="ctr"/>
                      <a:r>
                        <a:rPr lang="es-ES" sz="2000" dirty="0" smtClean="0">
                          <a:solidFill>
                            <a:srgbClr val="0033CC"/>
                          </a:solidFill>
                        </a:rPr>
                        <a:t>Proceso aún por estructurar</a:t>
                      </a:r>
                    </a:p>
                    <a:p>
                      <a:pPr algn="ctr"/>
                      <a:r>
                        <a:rPr lang="es-ES" sz="2000" dirty="0" smtClean="0">
                          <a:solidFill>
                            <a:srgbClr val="0033CC"/>
                          </a:solidFill>
                        </a:rPr>
                        <a:t>Se acreditan actividades de </a:t>
                      </a:r>
                      <a:r>
                        <a:rPr lang="es-ES" sz="2000" dirty="0" smtClean="0">
                          <a:solidFill>
                            <a:srgbClr val="FF0000"/>
                          </a:solidFill>
                        </a:rPr>
                        <a:t>FMC</a:t>
                      </a:r>
                      <a:r>
                        <a:rPr lang="es-ES" sz="2000" baseline="0" dirty="0">
                          <a:solidFill>
                            <a:srgbClr val="0033CC"/>
                          </a:solidFill>
                        </a:rPr>
                        <a:t> </a:t>
                      </a:r>
                      <a:r>
                        <a:rPr lang="es-ES" sz="2000" baseline="0" dirty="0" smtClean="0">
                          <a:solidFill>
                            <a:srgbClr val="0033CC"/>
                          </a:solidFill>
                        </a:rPr>
                        <a:t>que se cursan de forma </a:t>
                      </a:r>
                      <a:r>
                        <a:rPr lang="es-ES" sz="2000" baseline="0" dirty="0" smtClean="0">
                          <a:solidFill>
                            <a:srgbClr val="FF0000"/>
                          </a:solidFill>
                        </a:rPr>
                        <a:t>voluntaria</a:t>
                      </a:r>
                      <a:endParaRPr lang="es-ES" sz="2000" dirty="0" smtClean="0">
                        <a:solidFill>
                          <a:srgbClr val="FF0000"/>
                        </a:solidFill>
                      </a:endParaRPr>
                    </a:p>
                  </a:txBody>
                  <a:tcPr anchor="ctr">
                    <a:lnL w="28575" cmpd="sng">
                      <a:solidFill>
                        <a:srgbClr val="0033CC"/>
                      </a:solidFill>
                      <a:prstDash val="soli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i="0" noProof="0" dirty="0" smtClean="0">
                          <a:solidFill>
                            <a:srgbClr val="0033CC"/>
                          </a:solidFill>
                        </a:rPr>
                        <a:t>El </a:t>
                      </a:r>
                      <a:r>
                        <a:rPr lang="fr-FR" sz="2000" i="0" noProof="0" dirty="0" err="1" smtClean="0">
                          <a:solidFill>
                            <a:srgbClr val="0033CC"/>
                          </a:solidFill>
                        </a:rPr>
                        <a:t>gobierno</a:t>
                      </a:r>
                      <a:r>
                        <a:rPr lang="fr-FR" sz="2000" i="0" noProof="0" dirty="0" smtClean="0">
                          <a:solidFill>
                            <a:srgbClr val="0033CC"/>
                          </a:solidFill>
                        </a:rPr>
                        <a:t> </a:t>
                      </a:r>
                      <a:r>
                        <a:rPr lang="fr-FR" sz="2000" i="0" noProof="0" dirty="0" err="1" smtClean="0">
                          <a:solidFill>
                            <a:srgbClr val="0033CC"/>
                          </a:solidFill>
                        </a:rPr>
                        <a:t>delega</a:t>
                      </a:r>
                      <a:r>
                        <a:rPr lang="fr-FR" sz="2000" i="0" noProof="0" dirty="0" smtClean="0">
                          <a:solidFill>
                            <a:srgbClr val="0033CC"/>
                          </a:solidFill>
                        </a:rPr>
                        <a:t> en </a:t>
                      </a:r>
                      <a:r>
                        <a:rPr lang="fr-FR" sz="2000" i="1" noProof="0" dirty="0" err="1" smtClean="0">
                          <a:solidFill>
                            <a:srgbClr val="0033CC"/>
                          </a:solidFill>
                        </a:rPr>
                        <a:t>Ordem</a:t>
                      </a:r>
                      <a:r>
                        <a:rPr lang="fr-FR" sz="2000" i="1" noProof="0" dirty="0" smtClean="0">
                          <a:solidFill>
                            <a:srgbClr val="0033CC"/>
                          </a:solidFill>
                        </a:rPr>
                        <a:t> dos </a:t>
                      </a:r>
                      <a:r>
                        <a:rPr lang="fr-FR" sz="2000" i="1" noProof="0" dirty="0" err="1" smtClean="0">
                          <a:solidFill>
                            <a:srgbClr val="0033CC"/>
                          </a:solidFill>
                        </a:rPr>
                        <a:t>Médicos</a:t>
                      </a:r>
                      <a:endParaRPr lang="fr-FR" sz="2000" i="1" noProof="0" dirty="0" smtClean="0">
                        <a:solidFill>
                          <a:srgbClr val="0033CC"/>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fr-FR" sz="2000" i="1" noProof="0" dirty="0" smtClean="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c>
                  <a:txBody>
                    <a:bodyPr/>
                    <a:lstStyle/>
                    <a:p>
                      <a:pPr algn="ctr"/>
                      <a:r>
                        <a:rPr lang="es-ES" sz="2000" kern="1200" dirty="0" smtClean="0">
                          <a:solidFill>
                            <a:srgbClr val="0033CC"/>
                          </a:solidFill>
                          <a:latin typeface="+mn-lt"/>
                          <a:ea typeface="+mn-ea"/>
                          <a:cs typeface="+mn-cs"/>
                        </a:rPr>
                        <a:t>Compartida entre profesionales</a:t>
                      </a:r>
                      <a:r>
                        <a:rPr lang="es-ES" sz="2000" kern="1200" baseline="0" dirty="0" smtClean="0">
                          <a:solidFill>
                            <a:srgbClr val="0033CC"/>
                          </a:solidFill>
                          <a:latin typeface="+mn-lt"/>
                          <a:ea typeface="+mn-ea"/>
                          <a:cs typeface="+mn-cs"/>
                        </a:rPr>
                        <a:t> y administración</a:t>
                      </a:r>
                      <a:endParaRPr lang="es-ES" sz="2000" kern="1200" dirty="0">
                        <a:solidFill>
                          <a:srgbClr val="0033CC"/>
                        </a:solidFill>
                        <a:latin typeface="+mn-lt"/>
                        <a:ea typeface="+mn-ea"/>
                        <a:cs typeface="+mn-cs"/>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r>
            </a:tbl>
          </a:graphicData>
        </a:graphic>
      </p:graphicFrame>
      <p:pic>
        <p:nvPicPr>
          <p:cNvPr id="5" name="Imagen 4"/>
          <p:cNvPicPr>
            <a:picLocks noChangeAspect="1"/>
          </p:cNvPicPr>
          <p:nvPr/>
        </p:nvPicPr>
        <p:blipFill>
          <a:blip r:embed="rId2"/>
          <a:stretch>
            <a:fillRect/>
          </a:stretch>
        </p:blipFill>
        <p:spPr>
          <a:xfrm>
            <a:off x="343647" y="93219"/>
            <a:ext cx="1882588" cy="1172847"/>
          </a:xfrm>
          <a:prstGeom prst="rect">
            <a:avLst/>
          </a:prstGeom>
        </p:spPr>
      </p:pic>
    </p:spTree>
    <p:extLst>
      <p:ext uri="{BB962C8B-B14F-4D97-AF65-F5344CB8AC3E}">
        <p14:creationId xmlns:p14="http://schemas.microsoft.com/office/powerpoint/2010/main" val="7996579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131841" y="467382"/>
            <a:ext cx="2784136" cy="584776"/>
          </a:xfrm>
          <a:prstGeom prst="rect">
            <a:avLst/>
          </a:prstGeom>
          <a:noFill/>
        </p:spPr>
        <p:txBody>
          <a:bodyPr wrap="none" rtlCol="0">
            <a:spAutoFit/>
          </a:bodyPr>
          <a:lstStyle/>
          <a:p>
            <a:r>
              <a:rPr lang="es-ES" sz="3200" b="1" dirty="0" smtClean="0">
                <a:solidFill>
                  <a:srgbClr val="0033CC"/>
                </a:solidFill>
              </a:rPr>
              <a:t>Estados Unidos</a:t>
            </a:r>
            <a:endParaRPr lang="es-ES" sz="3200" b="1" dirty="0">
              <a:solidFill>
                <a:srgbClr val="0033CC"/>
              </a:solidFill>
            </a:endParaRPr>
          </a:p>
        </p:txBody>
      </p:sp>
      <p:graphicFrame>
        <p:nvGraphicFramePr>
          <p:cNvPr id="7" name="6 Tabla"/>
          <p:cNvGraphicFramePr>
            <a:graphicFrameLocks noGrp="1"/>
          </p:cNvGraphicFramePr>
          <p:nvPr/>
        </p:nvGraphicFramePr>
        <p:xfrm>
          <a:off x="846962" y="1403484"/>
          <a:ext cx="7992888" cy="1110182"/>
        </p:xfrm>
        <a:graphic>
          <a:graphicData uri="http://schemas.openxmlformats.org/drawingml/2006/table">
            <a:tbl>
              <a:tblPr/>
              <a:tblGrid>
                <a:gridCol w="2664296"/>
                <a:gridCol w="2664296"/>
                <a:gridCol w="2664296"/>
              </a:tblGrid>
              <a:tr h="144016">
                <a:tc>
                  <a:txBody>
                    <a:bodyPr/>
                    <a:lstStyle/>
                    <a:p>
                      <a:pPr algn="ctr"/>
                      <a:r>
                        <a:rPr lang="es-ES" sz="2000" b="1" dirty="0" smtClean="0">
                          <a:solidFill>
                            <a:srgbClr val="0033CC"/>
                          </a:solidFill>
                        </a:rPr>
                        <a:t>Licencia</a:t>
                      </a:r>
                      <a:endParaRPr lang="es-ES" sz="2000" b="1" dirty="0">
                        <a:solidFill>
                          <a:srgbClr val="0033CC"/>
                        </a:solidFill>
                      </a:endParaRPr>
                    </a:p>
                  </a:txBody>
                  <a:tcPr anchor="ctr">
                    <a:lnL w="28575" cmpd="sng">
                      <a:solidFill>
                        <a:srgbClr val="0033CC"/>
                      </a:solidFill>
                      <a:prstDash val="solid"/>
                    </a:lnL>
                    <a:lnR w="28575" cmpd="sng">
                      <a:solidFill>
                        <a:srgbClr val="0033CC"/>
                      </a:solidFill>
                      <a:prstDash val="solid"/>
                    </a:lnR>
                    <a:lnT w="28575" cmpd="sng">
                      <a:solidFill>
                        <a:srgbClr val="0033CC"/>
                      </a:solidFill>
                      <a:prstDash val="solid"/>
                    </a:lnT>
                    <a:lnB w="28575" cap="flat" cmpd="sng" algn="ctr">
                      <a:solidFill>
                        <a:srgbClr val="0033CC"/>
                      </a:solidFill>
                      <a:prstDash val="solid"/>
                      <a:round/>
                      <a:headEnd type="none" w="med" len="med"/>
                      <a:tailEnd type="none" w="med" len="med"/>
                    </a:lnB>
                    <a:solidFill>
                      <a:schemeClr val="accent1">
                        <a:lumMod val="20000"/>
                        <a:lumOff val="80000"/>
                      </a:schemeClr>
                    </a:solidFill>
                  </a:tcPr>
                </a:tc>
                <a:tc>
                  <a:txBody>
                    <a:bodyPr/>
                    <a:lstStyle/>
                    <a:p>
                      <a:pPr algn="ctr"/>
                      <a:r>
                        <a:rPr lang="es-ES" sz="2000" b="1" dirty="0" smtClean="0">
                          <a:solidFill>
                            <a:srgbClr val="0033CC"/>
                          </a:solidFill>
                        </a:rPr>
                        <a:t>Órgano responsable</a:t>
                      </a:r>
                      <a:endParaRPr lang="es-ES" sz="2000" b="1"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mpd="sng">
                      <a:solidFill>
                        <a:srgbClr val="0033CC"/>
                      </a:solidFill>
                      <a:prstDash val="solid"/>
                    </a:lnT>
                    <a:lnB w="28575" cap="flat" cmpd="sng" algn="ctr">
                      <a:solidFill>
                        <a:srgbClr val="0033CC"/>
                      </a:solidFill>
                      <a:prstDash val="solid"/>
                      <a:round/>
                      <a:headEnd type="none" w="med" len="med"/>
                      <a:tailEnd type="none" w="med" len="med"/>
                    </a:lnB>
                    <a:solidFill>
                      <a:schemeClr val="accent1">
                        <a:lumMod val="20000"/>
                        <a:lumOff val="80000"/>
                      </a:schemeClr>
                    </a:solidFill>
                  </a:tcPr>
                </a:tc>
                <a:tc>
                  <a:txBody>
                    <a:bodyPr/>
                    <a:lstStyle/>
                    <a:p>
                      <a:pPr algn="ctr"/>
                      <a:r>
                        <a:rPr lang="es-ES" sz="2000" b="1" dirty="0" smtClean="0">
                          <a:solidFill>
                            <a:srgbClr val="0033CC"/>
                          </a:solidFill>
                        </a:rPr>
                        <a:t>Naturaleza</a:t>
                      </a:r>
                      <a:endParaRPr lang="es-ES" sz="2000" b="1"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mpd="sng">
                      <a:solidFill>
                        <a:srgbClr val="0033CC"/>
                      </a:solidFill>
                      <a:prstDash val="solid"/>
                    </a:lnT>
                    <a:lnB w="28575" cmpd="sng">
                      <a:solidFill>
                        <a:srgbClr val="0033CC"/>
                      </a:solidFill>
                      <a:prstDash val="solid"/>
                    </a:lnB>
                    <a:solidFill>
                      <a:schemeClr val="accent1">
                        <a:lumMod val="20000"/>
                        <a:lumOff val="80000"/>
                      </a:schemeClr>
                    </a:solidFill>
                  </a:tcPr>
                </a:tc>
              </a:tr>
              <a:tr h="713942">
                <a:tc>
                  <a:txBody>
                    <a:bodyPr/>
                    <a:lstStyle/>
                    <a:p>
                      <a:pPr algn="ctr"/>
                      <a:r>
                        <a:rPr lang="es-ES" i="1" dirty="0" err="1" smtClean="0">
                          <a:solidFill>
                            <a:srgbClr val="FF0000"/>
                          </a:solidFill>
                        </a:rPr>
                        <a:t>Medical</a:t>
                      </a:r>
                      <a:r>
                        <a:rPr lang="es-ES" i="1" dirty="0" smtClean="0">
                          <a:solidFill>
                            <a:srgbClr val="FF0000"/>
                          </a:solidFill>
                        </a:rPr>
                        <a:t> </a:t>
                      </a:r>
                      <a:r>
                        <a:rPr lang="es-ES" i="1" dirty="0" err="1" smtClean="0">
                          <a:solidFill>
                            <a:srgbClr val="FF0000"/>
                          </a:solidFill>
                        </a:rPr>
                        <a:t>license</a:t>
                      </a:r>
                      <a:endParaRPr lang="es-ES" i="1" dirty="0" smtClean="0">
                        <a:solidFill>
                          <a:srgbClr val="FF0000"/>
                        </a:solidFill>
                      </a:endParaRPr>
                    </a:p>
                    <a:p>
                      <a:pPr algn="ctr"/>
                      <a:r>
                        <a:rPr lang="es-ES" dirty="0" smtClean="0">
                          <a:solidFill>
                            <a:srgbClr val="0033CC"/>
                          </a:solidFill>
                        </a:rPr>
                        <a:t>Obligatoria para ejercer</a:t>
                      </a:r>
                      <a:endParaRPr lang="es-ES" dirty="0">
                        <a:solidFill>
                          <a:srgbClr val="0033CC"/>
                        </a:solidFill>
                      </a:endParaRPr>
                    </a:p>
                  </a:txBody>
                  <a:tcPr>
                    <a:lnL w="28575" cmpd="sng">
                      <a:solidFill>
                        <a:srgbClr val="0033CC"/>
                      </a:solidFill>
                      <a:prstDash val="soli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c>
                  <a:txBody>
                    <a:bodyPr/>
                    <a:lstStyle/>
                    <a:p>
                      <a:pPr algn="ctr"/>
                      <a:r>
                        <a:rPr lang="es-ES" dirty="0" smtClean="0">
                          <a:solidFill>
                            <a:srgbClr val="0033CC"/>
                          </a:solidFill>
                        </a:rPr>
                        <a:t>Cada estado federal</a:t>
                      </a:r>
                    </a:p>
                    <a:p>
                      <a:pPr algn="ctr"/>
                      <a:r>
                        <a:rPr lang="en-GB" i="1" noProof="0" dirty="0" smtClean="0">
                          <a:solidFill>
                            <a:srgbClr val="0033CC"/>
                          </a:solidFill>
                        </a:rPr>
                        <a:t>Licensing Boards</a:t>
                      </a:r>
                    </a:p>
                  </a:txBody>
                  <a:tcPr>
                    <a:lnL w="28575" cap="flat" cmpd="sng" algn="ctr">
                      <a:solidFill>
                        <a:srgbClr val="0033CC"/>
                      </a:solidFill>
                      <a:prstDash val="solid"/>
                      <a:round/>
                      <a:headEnd type="none" w="med" len="med"/>
                      <a:tailEnd type="none" w="med" len="me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c>
                  <a:txBody>
                    <a:bodyPr/>
                    <a:lstStyle/>
                    <a:p>
                      <a:pPr algn="ctr"/>
                      <a:r>
                        <a:rPr lang="es-ES" baseline="0" dirty="0" smtClean="0">
                          <a:solidFill>
                            <a:srgbClr val="0033CC"/>
                          </a:solidFill>
                        </a:rPr>
                        <a:t>Gubernamental/de cada estado</a:t>
                      </a:r>
                      <a:endParaRPr lang="es-ES" dirty="0">
                        <a:solidFill>
                          <a:srgbClr val="0033CC"/>
                        </a:solidFill>
                      </a:endParaRPr>
                    </a:p>
                  </a:txBody>
                  <a:tcPr>
                    <a:lnL w="28575" cap="flat" cmpd="sng" algn="ctr">
                      <a:solidFill>
                        <a:srgbClr val="0033CC"/>
                      </a:solidFill>
                      <a:prstDash val="solid"/>
                      <a:round/>
                      <a:headEnd type="none" w="med" len="med"/>
                      <a:tailEnd type="none" w="med" len="me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r>
            </a:tbl>
          </a:graphicData>
        </a:graphic>
      </p:graphicFrame>
      <p:sp>
        <p:nvSpPr>
          <p:cNvPr id="13" name="12 CuadroTexto"/>
          <p:cNvSpPr txBox="1"/>
          <p:nvPr/>
        </p:nvSpPr>
        <p:spPr>
          <a:xfrm>
            <a:off x="779234" y="2627621"/>
            <a:ext cx="6844867" cy="1200329"/>
          </a:xfrm>
          <a:prstGeom prst="rect">
            <a:avLst/>
          </a:prstGeom>
          <a:noFill/>
        </p:spPr>
        <p:txBody>
          <a:bodyPr wrap="none" rtlCol="0">
            <a:spAutoFit/>
          </a:bodyPr>
          <a:lstStyle/>
          <a:p>
            <a:r>
              <a:rPr lang="es-ES" dirty="0" smtClean="0">
                <a:solidFill>
                  <a:srgbClr val="0033CC"/>
                </a:solidFill>
              </a:rPr>
              <a:t>Otras organizaciones implicadas en el proceso de otorgar licencias son:</a:t>
            </a:r>
          </a:p>
          <a:p>
            <a:r>
              <a:rPr lang="en-US" dirty="0" smtClean="0">
                <a:solidFill>
                  <a:srgbClr val="0033CC"/>
                </a:solidFill>
              </a:rPr>
              <a:t>the </a:t>
            </a:r>
            <a:r>
              <a:rPr lang="en-US" i="1" dirty="0" smtClean="0">
                <a:solidFill>
                  <a:srgbClr val="0033CC"/>
                </a:solidFill>
              </a:rPr>
              <a:t>Federation of State Medical Boards</a:t>
            </a:r>
            <a:r>
              <a:rPr lang="en-US" dirty="0" smtClean="0">
                <a:solidFill>
                  <a:srgbClr val="0033CC"/>
                </a:solidFill>
              </a:rPr>
              <a:t>, </a:t>
            </a:r>
          </a:p>
          <a:p>
            <a:r>
              <a:rPr lang="en-US" dirty="0" smtClean="0">
                <a:solidFill>
                  <a:srgbClr val="0033CC"/>
                </a:solidFill>
              </a:rPr>
              <a:t>the </a:t>
            </a:r>
            <a:r>
              <a:rPr lang="en-US" i="1" dirty="0" smtClean="0">
                <a:solidFill>
                  <a:srgbClr val="0033CC"/>
                </a:solidFill>
              </a:rPr>
              <a:t>National Board of Medical Examiners</a:t>
            </a:r>
            <a:r>
              <a:rPr lang="en-US" dirty="0" smtClean="0">
                <a:solidFill>
                  <a:srgbClr val="0033CC"/>
                </a:solidFill>
              </a:rPr>
              <a:t>, and </a:t>
            </a:r>
          </a:p>
          <a:p>
            <a:r>
              <a:rPr lang="en-US" i="1" dirty="0" smtClean="0">
                <a:solidFill>
                  <a:srgbClr val="0033CC"/>
                </a:solidFill>
              </a:rPr>
              <a:t>Educational Commission for Foreign Medical Graduates</a:t>
            </a:r>
            <a:endParaRPr lang="es-ES" i="1" dirty="0" smtClean="0">
              <a:solidFill>
                <a:srgbClr val="0033CC"/>
              </a:solidFill>
            </a:endParaRPr>
          </a:p>
        </p:txBody>
      </p:sp>
      <p:graphicFrame>
        <p:nvGraphicFramePr>
          <p:cNvPr id="16" name="15 Tabla"/>
          <p:cNvGraphicFramePr>
            <a:graphicFrameLocks noGrp="1"/>
          </p:cNvGraphicFramePr>
          <p:nvPr/>
        </p:nvGraphicFramePr>
        <p:xfrm>
          <a:off x="845974" y="4161493"/>
          <a:ext cx="7992888" cy="1490462"/>
        </p:xfrm>
        <a:graphic>
          <a:graphicData uri="http://schemas.openxmlformats.org/drawingml/2006/table">
            <a:tbl>
              <a:tblPr/>
              <a:tblGrid>
                <a:gridCol w="2664296"/>
                <a:gridCol w="2664296"/>
                <a:gridCol w="2664296"/>
              </a:tblGrid>
              <a:tr h="576063">
                <a:tc>
                  <a:txBody>
                    <a:bodyPr/>
                    <a:lstStyle/>
                    <a:p>
                      <a:pPr algn="ctr"/>
                      <a:r>
                        <a:rPr lang="es-ES" sz="2000" b="1" dirty="0" smtClean="0">
                          <a:solidFill>
                            <a:srgbClr val="0033CC"/>
                          </a:solidFill>
                        </a:rPr>
                        <a:t>Certificación</a:t>
                      </a:r>
                      <a:endParaRPr lang="es-ES" sz="2000" b="1" dirty="0">
                        <a:solidFill>
                          <a:srgbClr val="0033CC"/>
                        </a:solidFill>
                      </a:endParaRPr>
                    </a:p>
                  </a:txBody>
                  <a:tcPr anchor="ctr">
                    <a:lnL w="28575" cmpd="sng">
                      <a:solidFill>
                        <a:srgbClr val="0033CC"/>
                      </a:solidFill>
                      <a:prstDash val="solid"/>
                    </a:lnL>
                    <a:lnR w="28575" cmpd="sng">
                      <a:solidFill>
                        <a:srgbClr val="0033CC"/>
                      </a:solidFill>
                      <a:prstDash val="solid"/>
                    </a:lnR>
                    <a:lnT w="28575" cmpd="sng">
                      <a:solidFill>
                        <a:srgbClr val="0033CC"/>
                      </a:solidFill>
                      <a:prstDash val="solid"/>
                    </a:lnT>
                    <a:lnB w="28575" cap="flat" cmpd="sng" algn="ctr">
                      <a:solidFill>
                        <a:srgbClr val="0033CC"/>
                      </a:solidFill>
                      <a:prstDash val="solid"/>
                      <a:round/>
                      <a:headEnd type="none" w="med" len="med"/>
                      <a:tailEnd type="none" w="med" len="med"/>
                    </a:lnB>
                    <a:solidFill>
                      <a:schemeClr val="accent1">
                        <a:lumMod val="20000"/>
                        <a:lumOff val="80000"/>
                      </a:schemeClr>
                    </a:solidFill>
                  </a:tcPr>
                </a:tc>
                <a:tc>
                  <a:txBody>
                    <a:bodyPr/>
                    <a:lstStyle/>
                    <a:p>
                      <a:pPr algn="ctr"/>
                      <a:r>
                        <a:rPr lang="es-ES" sz="2000" b="1" dirty="0" smtClean="0">
                          <a:solidFill>
                            <a:srgbClr val="0033CC"/>
                          </a:solidFill>
                        </a:rPr>
                        <a:t>Órgano responsable</a:t>
                      </a:r>
                      <a:endParaRPr lang="es-ES" sz="2000" b="1"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mpd="sng">
                      <a:solidFill>
                        <a:srgbClr val="0033CC"/>
                      </a:solidFill>
                      <a:prstDash val="solid"/>
                    </a:lnT>
                    <a:lnB w="28575" cap="flat" cmpd="sng" algn="ctr">
                      <a:solidFill>
                        <a:srgbClr val="0033CC"/>
                      </a:solidFill>
                      <a:prstDash val="solid"/>
                      <a:round/>
                      <a:headEnd type="none" w="med" len="med"/>
                      <a:tailEnd type="none" w="med" len="med"/>
                    </a:lnB>
                    <a:solidFill>
                      <a:schemeClr val="accent1">
                        <a:lumMod val="20000"/>
                        <a:lumOff val="80000"/>
                      </a:schemeClr>
                    </a:solidFill>
                  </a:tcPr>
                </a:tc>
                <a:tc>
                  <a:txBody>
                    <a:bodyPr/>
                    <a:lstStyle/>
                    <a:p>
                      <a:pPr algn="ctr"/>
                      <a:r>
                        <a:rPr lang="es-ES" sz="2000" b="1" dirty="0" smtClean="0">
                          <a:solidFill>
                            <a:srgbClr val="0033CC"/>
                          </a:solidFill>
                        </a:rPr>
                        <a:t>Naturaleza</a:t>
                      </a:r>
                      <a:endParaRPr lang="es-ES" sz="2000" b="1"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mpd="sng">
                      <a:solidFill>
                        <a:srgbClr val="0033CC"/>
                      </a:solidFill>
                      <a:prstDash val="solid"/>
                    </a:lnT>
                    <a:lnB w="28575" cmpd="sng">
                      <a:solidFill>
                        <a:srgbClr val="0033CC"/>
                      </a:solidFill>
                      <a:prstDash val="solid"/>
                    </a:lnB>
                    <a:solidFill>
                      <a:schemeClr val="accent1">
                        <a:lumMod val="20000"/>
                        <a:lumOff val="80000"/>
                      </a:schemeClr>
                    </a:solidFill>
                  </a:tcPr>
                </a:tc>
              </a:tr>
              <a:tr h="7139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i="1" dirty="0" smtClean="0">
                          <a:solidFill>
                            <a:srgbClr val="0033CC"/>
                          </a:solidFill>
                        </a:rPr>
                        <a:t>Maintenance of Certification</a:t>
                      </a:r>
                      <a:r>
                        <a:rPr lang="en-US" dirty="0" smtClean="0">
                          <a:solidFill>
                            <a:srgbClr val="0033CC"/>
                          </a:solidFill>
                        </a:rPr>
                        <a:t> – MOC*</a:t>
                      </a:r>
                      <a:endParaRPr lang="es-ES" dirty="0" smtClean="0">
                        <a:solidFill>
                          <a:srgbClr val="0033CC"/>
                        </a:solidFill>
                      </a:endParaRPr>
                    </a:p>
                    <a:p>
                      <a:pPr algn="ctr"/>
                      <a:r>
                        <a:rPr lang="es-ES" i="0" noProof="0" dirty="0" smtClean="0">
                          <a:solidFill>
                            <a:srgbClr val="FF0000"/>
                          </a:solidFill>
                        </a:rPr>
                        <a:t>Voluntaria</a:t>
                      </a:r>
                    </a:p>
                  </a:txBody>
                  <a:tcPr anchor="ctr">
                    <a:lnL w="28575" cmpd="sng">
                      <a:solidFill>
                        <a:srgbClr val="0033CC"/>
                      </a:solidFill>
                      <a:prstDash val="soli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c>
                  <a:txBody>
                    <a:bodyPr/>
                    <a:lstStyle/>
                    <a:p>
                      <a:pPr algn="ctr"/>
                      <a:r>
                        <a:rPr lang="es-ES" i="1" dirty="0" smtClean="0">
                          <a:solidFill>
                            <a:srgbClr val="0033CC"/>
                          </a:solidFill>
                        </a:rPr>
                        <a:t>American </a:t>
                      </a:r>
                      <a:r>
                        <a:rPr lang="es-ES" i="1" dirty="0" err="1" smtClean="0">
                          <a:solidFill>
                            <a:srgbClr val="0033CC"/>
                          </a:solidFill>
                        </a:rPr>
                        <a:t>Board</a:t>
                      </a:r>
                      <a:r>
                        <a:rPr lang="es-ES" i="1" dirty="0" smtClean="0">
                          <a:solidFill>
                            <a:srgbClr val="0033CC"/>
                          </a:solidFill>
                        </a:rPr>
                        <a:t> of </a:t>
                      </a:r>
                      <a:r>
                        <a:rPr lang="es-ES" i="1" dirty="0" err="1" smtClean="0">
                          <a:solidFill>
                            <a:srgbClr val="0033CC"/>
                          </a:solidFill>
                        </a:rPr>
                        <a:t>Medical</a:t>
                      </a:r>
                      <a:r>
                        <a:rPr lang="es-ES" i="1" dirty="0" smtClean="0">
                          <a:solidFill>
                            <a:srgbClr val="0033CC"/>
                          </a:solidFill>
                        </a:rPr>
                        <a:t> </a:t>
                      </a:r>
                      <a:r>
                        <a:rPr lang="es-ES" i="1" dirty="0" err="1" smtClean="0">
                          <a:solidFill>
                            <a:srgbClr val="0033CC"/>
                          </a:solidFill>
                        </a:rPr>
                        <a:t>Specialties</a:t>
                      </a:r>
                      <a:r>
                        <a:rPr lang="es-ES" i="1" dirty="0" smtClean="0">
                          <a:solidFill>
                            <a:srgbClr val="0033CC"/>
                          </a:solidFill>
                        </a:rPr>
                        <a:t> </a:t>
                      </a:r>
                      <a:r>
                        <a:rPr lang="es-ES" dirty="0" smtClean="0">
                          <a:solidFill>
                            <a:srgbClr val="0033CC"/>
                          </a:solidFill>
                        </a:rPr>
                        <a:t>(24)</a:t>
                      </a:r>
                      <a:endParaRPr lang="es-ES"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c>
                  <a:txBody>
                    <a:bodyPr/>
                    <a:lstStyle/>
                    <a:p>
                      <a:pPr algn="ctr"/>
                      <a:r>
                        <a:rPr lang="es-ES" dirty="0" smtClean="0">
                          <a:solidFill>
                            <a:srgbClr val="0033CC"/>
                          </a:solidFill>
                        </a:rPr>
                        <a:t>profesional</a:t>
                      </a:r>
                      <a:endParaRPr lang="es-ES"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r>
            </a:tbl>
          </a:graphicData>
        </a:graphic>
      </p:graphicFrame>
      <p:sp>
        <p:nvSpPr>
          <p:cNvPr id="17" name="16 CuadroTexto"/>
          <p:cNvSpPr txBox="1"/>
          <p:nvPr/>
        </p:nvSpPr>
        <p:spPr>
          <a:xfrm>
            <a:off x="846962" y="5723964"/>
            <a:ext cx="1382335" cy="369332"/>
          </a:xfrm>
          <a:prstGeom prst="rect">
            <a:avLst/>
          </a:prstGeom>
          <a:noFill/>
        </p:spPr>
        <p:txBody>
          <a:bodyPr wrap="none" rtlCol="0">
            <a:spAutoFit/>
          </a:bodyPr>
          <a:lstStyle/>
          <a:p>
            <a:r>
              <a:rPr lang="es-ES" dirty="0" smtClean="0">
                <a:solidFill>
                  <a:srgbClr val="0033CC"/>
                </a:solidFill>
              </a:rPr>
              <a:t>*desde 2006</a:t>
            </a:r>
            <a:endParaRPr lang="es-ES" dirty="0">
              <a:solidFill>
                <a:srgbClr val="0033CC"/>
              </a:solidFill>
            </a:endParaRPr>
          </a:p>
        </p:txBody>
      </p:sp>
      <p:pic>
        <p:nvPicPr>
          <p:cNvPr id="2" name="Imagen 1"/>
          <p:cNvPicPr>
            <a:picLocks noChangeAspect="1"/>
          </p:cNvPicPr>
          <p:nvPr/>
        </p:nvPicPr>
        <p:blipFill>
          <a:blip r:embed="rId2"/>
          <a:stretch>
            <a:fillRect/>
          </a:stretch>
        </p:blipFill>
        <p:spPr>
          <a:xfrm>
            <a:off x="197297" y="114056"/>
            <a:ext cx="1909409" cy="1203494"/>
          </a:xfrm>
          <a:prstGeom prst="rect">
            <a:avLst/>
          </a:prstGeom>
        </p:spPr>
      </p:pic>
    </p:spTree>
    <p:extLst>
      <p:ext uri="{BB962C8B-B14F-4D97-AF65-F5344CB8AC3E}">
        <p14:creationId xmlns:p14="http://schemas.microsoft.com/office/powerpoint/2010/main" val="24110937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755576" y="980728"/>
          <a:ext cx="7992888" cy="2039102"/>
        </p:xfrm>
        <a:graphic>
          <a:graphicData uri="http://schemas.openxmlformats.org/drawingml/2006/table">
            <a:tbl>
              <a:tblPr/>
              <a:tblGrid>
                <a:gridCol w="2664296"/>
                <a:gridCol w="2664296"/>
                <a:gridCol w="2664296"/>
              </a:tblGrid>
              <a:tr h="576063">
                <a:tc>
                  <a:txBody>
                    <a:bodyPr/>
                    <a:lstStyle/>
                    <a:p>
                      <a:pPr algn="ctr"/>
                      <a:r>
                        <a:rPr lang="es-ES" sz="2000" b="1" dirty="0" smtClean="0">
                          <a:solidFill>
                            <a:srgbClr val="0033CC"/>
                          </a:solidFill>
                        </a:rPr>
                        <a:t>Licencia</a:t>
                      </a:r>
                      <a:endParaRPr lang="es-ES" sz="2000" b="1" dirty="0">
                        <a:solidFill>
                          <a:srgbClr val="0033CC"/>
                        </a:solidFill>
                      </a:endParaRPr>
                    </a:p>
                  </a:txBody>
                  <a:tcPr anchor="ctr">
                    <a:lnL w="28575" cmpd="sng">
                      <a:solidFill>
                        <a:srgbClr val="0033CC"/>
                      </a:solidFill>
                      <a:prstDash val="solid"/>
                    </a:lnL>
                    <a:lnR w="28575" cmpd="sng">
                      <a:solidFill>
                        <a:srgbClr val="0033CC"/>
                      </a:solidFill>
                      <a:prstDash val="solid"/>
                    </a:lnR>
                    <a:lnT w="28575" cmpd="sng">
                      <a:solidFill>
                        <a:srgbClr val="0033CC"/>
                      </a:solidFill>
                      <a:prstDash val="solid"/>
                    </a:lnT>
                    <a:lnB w="28575" cap="flat" cmpd="sng" algn="ctr">
                      <a:solidFill>
                        <a:srgbClr val="0033CC"/>
                      </a:solidFill>
                      <a:prstDash val="solid"/>
                      <a:round/>
                      <a:headEnd type="none" w="med" len="med"/>
                      <a:tailEnd type="none" w="med" len="med"/>
                    </a:lnB>
                    <a:solidFill>
                      <a:schemeClr val="accent1">
                        <a:lumMod val="20000"/>
                        <a:lumOff val="80000"/>
                      </a:schemeClr>
                    </a:solidFill>
                  </a:tcPr>
                </a:tc>
                <a:tc>
                  <a:txBody>
                    <a:bodyPr/>
                    <a:lstStyle/>
                    <a:p>
                      <a:pPr algn="ctr"/>
                      <a:r>
                        <a:rPr lang="es-ES" sz="2000" b="1" dirty="0" smtClean="0">
                          <a:solidFill>
                            <a:srgbClr val="0033CC"/>
                          </a:solidFill>
                        </a:rPr>
                        <a:t>Órgano responsable</a:t>
                      </a:r>
                      <a:endParaRPr lang="es-ES" sz="2000" b="1"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mpd="sng">
                      <a:solidFill>
                        <a:srgbClr val="0033CC"/>
                      </a:solidFill>
                      <a:prstDash val="solid"/>
                    </a:lnT>
                    <a:lnB w="28575" cap="flat" cmpd="sng" algn="ctr">
                      <a:solidFill>
                        <a:srgbClr val="0033CC"/>
                      </a:solidFill>
                      <a:prstDash val="solid"/>
                      <a:round/>
                      <a:headEnd type="none" w="med" len="med"/>
                      <a:tailEnd type="none" w="med" len="med"/>
                    </a:lnB>
                    <a:solidFill>
                      <a:schemeClr val="accent1">
                        <a:lumMod val="20000"/>
                        <a:lumOff val="80000"/>
                      </a:schemeClr>
                    </a:solidFill>
                  </a:tcPr>
                </a:tc>
                <a:tc>
                  <a:txBody>
                    <a:bodyPr/>
                    <a:lstStyle/>
                    <a:p>
                      <a:pPr algn="ctr"/>
                      <a:r>
                        <a:rPr lang="es-ES" sz="2000" b="1" dirty="0" smtClean="0">
                          <a:solidFill>
                            <a:srgbClr val="0033CC"/>
                          </a:solidFill>
                        </a:rPr>
                        <a:t>Naturaleza</a:t>
                      </a:r>
                      <a:endParaRPr lang="es-ES" sz="2000" b="1"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mpd="sng">
                      <a:solidFill>
                        <a:srgbClr val="0033CC"/>
                      </a:solidFill>
                      <a:prstDash val="solid"/>
                    </a:lnT>
                    <a:lnB w="28575" cmpd="sng">
                      <a:solidFill>
                        <a:srgbClr val="0033CC"/>
                      </a:solidFill>
                      <a:prstDash val="solid"/>
                    </a:lnB>
                    <a:solidFill>
                      <a:schemeClr val="accent1">
                        <a:lumMod val="20000"/>
                        <a:lumOff val="80000"/>
                      </a:schemeClr>
                    </a:solidFill>
                  </a:tcPr>
                </a:tc>
              </a:tr>
              <a:tr h="713942">
                <a:tc>
                  <a:txBody>
                    <a:bodyPr/>
                    <a:lstStyle/>
                    <a:p>
                      <a:pPr algn="ctr"/>
                      <a:r>
                        <a:rPr lang="es-ES" sz="1800" kern="1200" dirty="0" smtClean="0">
                          <a:solidFill>
                            <a:srgbClr val="FF0000"/>
                          </a:solidFill>
                          <a:latin typeface="+mn-lt"/>
                          <a:ea typeface="+mn-ea"/>
                          <a:cs typeface="+mn-cs"/>
                        </a:rPr>
                        <a:t>Certificado de especialidad y licencia</a:t>
                      </a:r>
                      <a:r>
                        <a:rPr lang="es-ES" sz="1800" kern="1200" dirty="0" smtClean="0">
                          <a:solidFill>
                            <a:srgbClr val="0033CC"/>
                          </a:solidFill>
                          <a:latin typeface="+mn-lt"/>
                          <a:ea typeface="+mn-ea"/>
                          <a:cs typeface="+mn-cs"/>
                        </a:rPr>
                        <a:t> para la práctica si superan el examen</a:t>
                      </a:r>
                      <a:endParaRPr lang="es-ES" sz="1800" kern="1200" dirty="0">
                        <a:solidFill>
                          <a:srgbClr val="0033CC"/>
                        </a:solidFill>
                        <a:latin typeface="+mn-lt"/>
                        <a:ea typeface="+mn-ea"/>
                        <a:cs typeface="+mn-cs"/>
                      </a:endParaRPr>
                    </a:p>
                  </a:txBody>
                  <a:tcPr anchor="ctr">
                    <a:lnL w="28575" cmpd="sng">
                      <a:solidFill>
                        <a:srgbClr val="0033CC"/>
                      </a:solidFill>
                      <a:prstDash val="soli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c>
                  <a:txBody>
                    <a:bodyPr/>
                    <a:lstStyle/>
                    <a:p>
                      <a:pPr algn="ctr"/>
                      <a:r>
                        <a:rPr lang="en-GB" sz="1800" i="1" kern="1200" dirty="0" smtClean="0">
                          <a:solidFill>
                            <a:srgbClr val="0033CC"/>
                          </a:solidFill>
                          <a:latin typeface="+mn-lt"/>
                          <a:ea typeface="+mn-ea"/>
                          <a:cs typeface="+mn-cs"/>
                        </a:rPr>
                        <a:t>Royal College of </a:t>
                      </a:r>
                      <a:r>
                        <a:rPr lang="en-GB" sz="1800" i="1" kern="1200" baseline="0" dirty="0" smtClean="0">
                          <a:solidFill>
                            <a:srgbClr val="0033CC"/>
                          </a:solidFill>
                          <a:latin typeface="+mn-lt"/>
                          <a:ea typeface="+mn-ea"/>
                          <a:cs typeface="+mn-cs"/>
                        </a:rPr>
                        <a:t>Ph</a:t>
                      </a:r>
                      <a:r>
                        <a:rPr lang="en-GB" sz="1800" i="1" kern="1200" dirty="0" smtClean="0">
                          <a:solidFill>
                            <a:srgbClr val="0033CC"/>
                          </a:solidFill>
                          <a:latin typeface="+mn-lt"/>
                          <a:ea typeface="+mn-ea"/>
                          <a:cs typeface="+mn-cs"/>
                        </a:rPr>
                        <a:t>ysicians and Surgeons (</a:t>
                      </a:r>
                      <a:r>
                        <a:rPr lang="en-GB" sz="1800" i="0" kern="1200" dirty="0" smtClean="0">
                          <a:solidFill>
                            <a:srgbClr val="0033CC"/>
                          </a:solidFill>
                          <a:latin typeface="+mn-lt"/>
                          <a:ea typeface="+mn-ea"/>
                          <a:cs typeface="+mn-cs"/>
                        </a:rPr>
                        <a:t>o el </a:t>
                      </a:r>
                      <a:r>
                        <a:rPr lang="en-GB" sz="1800" i="1" kern="1200" dirty="0" smtClean="0">
                          <a:solidFill>
                            <a:srgbClr val="0033CC"/>
                          </a:solidFill>
                          <a:latin typeface="+mn-lt"/>
                          <a:ea typeface="+mn-ea"/>
                          <a:cs typeface="+mn-cs"/>
                        </a:rPr>
                        <a:t>College of Family Physicians of</a:t>
                      </a:r>
                      <a:r>
                        <a:rPr lang="en-GB" sz="1800" i="1" kern="1200" baseline="0" dirty="0" smtClean="0">
                          <a:solidFill>
                            <a:srgbClr val="0033CC"/>
                          </a:solidFill>
                          <a:latin typeface="+mn-lt"/>
                          <a:ea typeface="+mn-ea"/>
                          <a:cs typeface="+mn-cs"/>
                        </a:rPr>
                        <a:t> Canada) </a:t>
                      </a:r>
                      <a:r>
                        <a:rPr lang="en-GB" sz="1800" i="1" kern="1200" dirty="0" smtClean="0">
                          <a:solidFill>
                            <a:srgbClr val="0033CC"/>
                          </a:solidFill>
                          <a:latin typeface="+mn-lt"/>
                          <a:ea typeface="+mn-ea"/>
                          <a:cs typeface="+mn-cs"/>
                        </a:rPr>
                        <a:t>+</a:t>
                      </a:r>
                    </a:p>
                    <a:p>
                      <a:pPr algn="ctr"/>
                      <a:r>
                        <a:rPr lang="es-ES" sz="1800" i="1" kern="1200" dirty="0" err="1" smtClean="0">
                          <a:solidFill>
                            <a:srgbClr val="0033CC"/>
                          </a:solidFill>
                          <a:latin typeface="+mn-lt"/>
                          <a:ea typeface="+mn-ea"/>
                          <a:cs typeface="+mn-cs"/>
                        </a:rPr>
                        <a:t>Medical</a:t>
                      </a:r>
                      <a:r>
                        <a:rPr lang="es-ES" sz="1800" i="1" kern="1200" dirty="0" smtClean="0">
                          <a:solidFill>
                            <a:srgbClr val="0033CC"/>
                          </a:solidFill>
                          <a:latin typeface="+mn-lt"/>
                          <a:ea typeface="+mn-ea"/>
                          <a:cs typeface="+mn-cs"/>
                        </a:rPr>
                        <a:t> Council of </a:t>
                      </a:r>
                      <a:r>
                        <a:rPr lang="es-ES" sz="1800" i="1" kern="1200" dirty="0" err="1" smtClean="0">
                          <a:solidFill>
                            <a:srgbClr val="0033CC"/>
                          </a:solidFill>
                          <a:latin typeface="+mn-lt"/>
                          <a:ea typeface="+mn-ea"/>
                          <a:cs typeface="+mn-cs"/>
                        </a:rPr>
                        <a:t>Canada</a:t>
                      </a:r>
                      <a:endParaRPr lang="en-GB" sz="1800" i="1" kern="1200" dirty="0" smtClean="0">
                        <a:solidFill>
                          <a:srgbClr val="0033CC"/>
                        </a:solidFill>
                        <a:latin typeface="+mn-lt"/>
                        <a:ea typeface="+mn-ea"/>
                        <a:cs typeface="+mn-cs"/>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c>
                  <a:txBody>
                    <a:bodyPr/>
                    <a:lstStyle/>
                    <a:p>
                      <a:pPr algn="ctr"/>
                      <a:r>
                        <a:rPr lang="es-ES" dirty="0" smtClean="0">
                          <a:solidFill>
                            <a:srgbClr val="0033CC"/>
                          </a:solidFill>
                        </a:rPr>
                        <a:t>Profesional +</a:t>
                      </a:r>
                    </a:p>
                    <a:p>
                      <a:pPr algn="ctr"/>
                      <a:r>
                        <a:rPr lang="es-ES" dirty="0" smtClean="0">
                          <a:solidFill>
                            <a:srgbClr val="0033CC"/>
                          </a:solidFill>
                        </a:rPr>
                        <a:t>Compartida*</a:t>
                      </a:r>
                      <a:r>
                        <a:rPr lang="es-ES" baseline="0" dirty="0" smtClean="0">
                          <a:solidFill>
                            <a:srgbClr val="0033CC"/>
                          </a:solidFill>
                        </a:rPr>
                        <a:t> (profesional + universidad + ciudadanos)</a:t>
                      </a:r>
                      <a:endParaRPr lang="es-ES"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r>
            </a:tbl>
          </a:graphicData>
        </a:graphic>
      </p:graphicFrame>
      <p:sp>
        <p:nvSpPr>
          <p:cNvPr id="3" name="2 CuadroTexto"/>
          <p:cNvSpPr txBox="1"/>
          <p:nvPr/>
        </p:nvSpPr>
        <p:spPr>
          <a:xfrm>
            <a:off x="3826993" y="260649"/>
            <a:ext cx="1450036" cy="584776"/>
          </a:xfrm>
          <a:prstGeom prst="rect">
            <a:avLst/>
          </a:prstGeom>
          <a:noFill/>
        </p:spPr>
        <p:txBody>
          <a:bodyPr wrap="none" rtlCol="0">
            <a:spAutoFit/>
          </a:bodyPr>
          <a:lstStyle/>
          <a:p>
            <a:r>
              <a:rPr lang="es-ES" sz="3200" b="1" dirty="0" smtClean="0">
                <a:solidFill>
                  <a:srgbClr val="0033CC"/>
                </a:solidFill>
              </a:rPr>
              <a:t>Canadá</a:t>
            </a:r>
            <a:endParaRPr lang="es-ES" sz="3200" b="1" dirty="0">
              <a:solidFill>
                <a:srgbClr val="0033CC"/>
              </a:solidFill>
            </a:endParaRPr>
          </a:p>
        </p:txBody>
      </p:sp>
      <p:graphicFrame>
        <p:nvGraphicFramePr>
          <p:cNvPr id="6" name="5 Tabla"/>
          <p:cNvGraphicFramePr>
            <a:graphicFrameLocks noGrp="1"/>
          </p:cNvGraphicFramePr>
          <p:nvPr/>
        </p:nvGraphicFramePr>
        <p:xfrm>
          <a:off x="755576" y="4126201"/>
          <a:ext cx="7992888" cy="2039102"/>
        </p:xfrm>
        <a:graphic>
          <a:graphicData uri="http://schemas.openxmlformats.org/drawingml/2006/table">
            <a:tbl>
              <a:tblPr/>
              <a:tblGrid>
                <a:gridCol w="2664296"/>
                <a:gridCol w="2664296"/>
                <a:gridCol w="2664296"/>
              </a:tblGrid>
              <a:tr h="576063">
                <a:tc>
                  <a:txBody>
                    <a:bodyPr/>
                    <a:lstStyle/>
                    <a:p>
                      <a:pPr algn="ctr"/>
                      <a:r>
                        <a:rPr lang="es-ES" sz="2000" b="1" dirty="0" smtClean="0">
                          <a:solidFill>
                            <a:srgbClr val="0033CC"/>
                          </a:solidFill>
                        </a:rPr>
                        <a:t>Certificación</a:t>
                      </a:r>
                      <a:endParaRPr lang="es-ES" sz="2000" b="1" dirty="0">
                        <a:solidFill>
                          <a:srgbClr val="0033CC"/>
                        </a:solidFill>
                      </a:endParaRPr>
                    </a:p>
                  </a:txBody>
                  <a:tcPr anchor="ctr">
                    <a:lnL w="28575" cmpd="sng">
                      <a:solidFill>
                        <a:srgbClr val="0033CC"/>
                      </a:solidFill>
                      <a:prstDash val="solid"/>
                    </a:lnL>
                    <a:lnR w="28575" cmpd="sng">
                      <a:solidFill>
                        <a:srgbClr val="0033CC"/>
                      </a:solidFill>
                      <a:prstDash val="solid"/>
                    </a:lnR>
                    <a:lnT w="28575" cmpd="sng">
                      <a:solidFill>
                        <a:srgbClr val="0033CC"/>
                      </a:solidFill>
                      <a:prstDash val="solid"/>
                    </a:lnT>
                    <a:lnB w="28575" cap="flat" cmpd="sng" algn="ctr">
                      <a:solidFill>
                        <a:srgbClr val="0033CC"/>
                      </a:solidFill>
                      <a:prstDash val="solid"/>
                      <a:round/>
                      <a:headEnd type="none" w="med" len="med"/>
                      <a:tailEnd type="none" w="med" len="med"/>
                    </a:lnB>
                    <a:solidFill>
                      <a:schemeClr val="accent1">
                        <a:lumMod val="20000"/>
                        <a:lumOff val="80000"/>
                      </a:schemeClr>
                    </a:solidFill>
                  </a:tcPr>
                </a:tc>
                <a:tc>
                  <a:txBody>
                    <a:bodyPr/>
                    <a:lstStyle/>
                    <a:p>
                      <a:pPr algn="ctr"/>
                      <a:r>
                        <a:rPr lang="es-ES" sz="2000" b="1" dirty="0" smtClean="0">
                          <a:solidFill>
                            <a:srgbClr val="0033CC"/>
                          </a:solidFill>
                        </a:rPr>
                        <a:t>Órgano responsable</a:t>
                      </a:r>
                      <a:endParaRPr lang="es-ES" sz="2000" b="1"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mpd="sng">
                      <a:solidFill>
                        <a:srgbClr val="0033CC"/>
                      </a:solidFill>
                      <a:prstDash val="solid"/>
                    </a:lnT>
                    <a:lnB w="28575" cap="flat" cmpd="sng" algn="ctr">
                      <a:solidFill>
                        <a:srgbClr val="0033CC"/>
                      </a:solidFill>
                      <a:prstDash val="solid"/>
                      <a:round/>
                      <a:headEnd type="none" w="med" len="med"/>
                      <a:tailEnd type="none" w="med" len="med"/>
                    </a:lnB>
                    <a:solidFill>
                      <a:schemeClr val="accent1">
                        <a:lumMod val="20000"/>
                        <a:lumOff val="80000"/>
                      </a:schemeClr>
                    </a:solidFill>
                  </a:tcPr>
                </a:tc>
                <a:tc>
                  <a:txBody>
                    <a:bodyPr/>
                    <a:lstStyle/>
                    <a:p>
                      <a:pPr algn="ctr"/>
                      <a:r>
                        <a:rPr lang="es-ES" sz="2000" b="1" dirty="0" smtClean="0">
                          <a:solidFill>
                            <a:srgbClr val="0033CC"/>
                          </a:solidFill>
                        </a:rPr>
                        <a:t>Naturaleza</a:t>
                      </a:r>
                      <a:endParaRPr lang="es-ES" sz="2000" b="1"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mpd="sng">
                      <a:solidFill>
                        <a:srgbClr val="0033CC"/>
                      </a:solidFill>
                      <a:prstDash val="solid"/>
                    </a:lnT>
                    <a:lnB w="28575" cmpd="sng">
                      <a:solidFill>
                        <a:srgbClr val="0033CC"/>
                      </a:solidFill>
                      <a:prstDash val="solid"/>
                    </a:lnB>
                    <a:solidFill>
                      <a:schemeClr val="accent1">
                        <a:lumMod val="20000"/>
                        <a:lumOff val="80000"/>
                      </a:schemeClr>
                    </a:solidFill>
                  </a:tcPr>
                </a:tc>
              </a:tr>
              <a:tr h="713942">
                <a:tc>
                  <a:txBody>
                    <a:bodyPr/>
                    <a:lstStyle/>
                    <a:p>
                      <a:pPr algn="ctr"/>
                      <a:r>
                        <a:rPr lang="es-ES" i="1" dirty="0" err="1" smtClean="0">
                          <a:solidFill>
                            <a:srgbClr val="0033CC"/>
                          </a:solidFill>
                        </a:rPr>
                        <a:t>Maintenance</a:t>
                      </a:r>
                      <a:r>
                        <a:rPr lang="es-ES" i="1" baseline="0" dirty="0" smtClean="0">
                          <a:solidFill>
                            <a:srgbClr val="0033CC"/>
                          </a:solidFill>
                        </a:rPr>
                        <a:t> of </a:t>
                      </a:r>
                      <a:r>
                        <a:rPr lang="es-ES" i="1" baseline="0" dirty="0" err="1" smtClean="0">
                          <a:solidFill>
                            <a:srgbClr val="0033CC"/>
                          </a:solidFill>
                        </a:rPr>
                        <a:t>Certification</a:t>
                      </a:r>
                      <a:r>
                        <a:rPr lang="es-ES" i="1" baseline="0" dirty="0" smtClean="0">
                          <a:solidFill>
                            <a:srgbClr val="0033CC"/>
                          </a:solidFill>
                        </a:rPr>
                        <a:t> (MOC)*</a:t>
                      </a:r>
                    </a:p>
                    <a:p>
                      <a:pPr algn="ctr"/>
                      <a:r>
                        <a:rPr lang="es-ES" dirty="0" smtClean="0">
                          <a:solidFill>
                            <a:srgbClr val="FF0000"/>
                          </a:solidFill>
                        </a:rPr>
                        <a:t>Obligatoria</a:t>
                      </a:r>
                    </a:p>
                    <a:p>
                      <a:pPr algn="ctr"/>
                      <a:r>
                        <a:rPr lang="es-ES" dirty="0" smtClean="0">
                          <a:solidFill>
                            <a:srgbClr val="0033CC"/>
                          </a:solidFill>
                        </a:rPr>
                        <a:t>Cada 5 años</a:t>
                      </a:r>
                      <a:endParaRPr lang="es-ES" dirty="0">
                        <a:solidFill>
                          <a:srgbClr val="0033CC"/>
                        </a:solidFill>
                      </a:endParaRPr>
                    </a:p>
                  </a:txBody>
                  <a:tcPr anchor="ctr">
                    <a:lnL w="28575" cmpd="sng">
                      <a:solidFill>
                        <a:srgbClr val="0033CC"/>
                      </a:solidFill>
                      <a:prstDash val="soli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c>
                  <a:txBody>
                    <a:bodyPr/>
                    <a:lstStyle/>
                    <a:p>
                      <a:pPr algn="ctr"/>
                      <a:r>
                        <a:rPr lang="en-GB" b="0" i="1" dirty="0" smtClean="0">
                          <a:solidFill>
                            <a:srgbClr val="0033CC"/>
                          </a:solidFill>
                        </a:rPr>
                        <a:t>The Royal College of</a:t>
                      </a:r>
                    </a:p>
                    <a:p>
                      <a:pPr algn="ctr"/>
                      <a:r>
                        <a:rPr lang="en-GB" b="0" i="1" dirty="0" smtClean="0">
                          <a:solidFill>
                            <a:srgbClr val="0033CC"/>
                          </a:solidFill>
                        </a:rPr>
                        <a:t>Physicians and Surgeons</a:t>
                      </a:r>
                    </a:p>
                    <a:p>
                      <a:pPr algn="ctr"/>
                      <a:r>
                        <a:rPr lang="en-GB" b="0" i="1" dirty="0" smtClean="0">
                          <a:solidFill>
                            <a:srgbClr val="0033CC"/>
                          </a:solidFill>
                        </a:rPr>
                        <a:t>of Canada </a:t>
                      </a:r>
                      <a:r>
                        <a:rPr lang="en-GB" sz="1800" i="1" kern="1200" dirty="0" smtClean="0">
                          <a:solidFill>
                            <a:srgbClr val="0033CC"/>
                          </a:solidFill>
                          <a:latin typeface="+mn-lt"/>
                          <a:ea typeface="+mn-ea"/>
                          <a:cs typeface="+mn-cs"/>
                        </a:rPr>
                        <a:t>(</a:t>
                      </a:r>
                      <a:r>
                        <a:rPr lang="en-GB" sz="1800" i="0" kern="1200" dirty="0" smtClean="0">
                          <a:solidFill>
                            <a:srgbClr val="0033CC"/>
                          </a:solidFill>
                          <a:latin typeface="+mn-lt"/>
                          <a:ea typeface="+mn-ea"/>
                          <a:cs typeface="+mn-cs"/>
                        </a:rPr>
                        <a:t>o el </a:t>
                      </a:r>
                      <a:r>
                        <a:rPr lang="en-GB" sz="1800" i="1" kern="1200" dirty="0" smtClean="0">
                          <a:solidFill>
                            <a:srgbClr val="0033CC"/>
                          </a:solidFill>
                          <a:latin typeface="+mn-lt"/>
                          <a:ea typeface="+mn-ea"/>
                          <a:cs typeface="+mn-cs"/>
                        </a:rPr>
                        <a:t>College of Family Physicians of</a:t>
                      </a:r>
                      <a:r>
                        <a:rPr lang="en-GB" sz="1800" i="1" kern="1200" baseline="0" dirty="0" smtClean="0">
                          <a:solidFill>
                            <a:srgbClr val="0033CC"/>
                          </a:solidFill>
                          <a:latin typeface="+mn-lt"/>
                          <a:ea typeface="+mn-ea"/>
                          <a:cs typeface="+mn-cs"/>
                        </a:rPr>
                        <a:t> Canada) </a:t>
                      </a:r>
                      <a:endParaRPr lang="en-GB" b="0" i="1" dirty="0" smtClean="0">
                        <a:solidFill>
                          <a:srgbClr val="0033CC"/>
                        </a:solidFill>
                      </a:endParaRPr>
                    </a:p>
                  </a:txBody>
                  <a:tcPr>
                    <a:lnL w="28575" cap="flat" cmpd="sng" algn="ctr">
                      <a:solidFill>
                        <a:srgbClr val="0033CC"/>
                      </a:solidFill>
                      <a:prstDash val="solid"/>
                      <a:round/>
                      <a:headEnd type="none" w="med" len="med"/>
                      <a:tailEnd type="none" w="med" len="me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c>
                  <a:txBody>
                    <a:bodyPr/>
                    <a:lstStyle/>
                    <a:p>
                      <a:pPr algn="ctr"/>
                      <a:r>
                        <a:rPr lang="es-ES" dirty="0" smtClean="0">
                          <a:solidFill>
                            <a:srgbClr val="0033CC"/>
                          </a:solidFill>
                        </a:rPr>
                        <a:t>Profesional</a:t>
                      </a:r>
                      <a:endParaRPr lang="es-ES"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r>
            </a:tbl>
          </a:graphicData>
        </a:graphic>
      </p:graphicFrame>
      <p:sp>
        <p:nvSpPr>
          <p:cNvPr id="7" name="6 CuadroTexto"/>
          <p:cNvSpPr txBox="1"/>
          <p:nvPr/>
        </p:nvSpPr>
        <p:spPr>
          <a:xfrm>
            <a:off x="779234" y="6237312"/>
            <a:ext cx="1382335" cy="369332"/>
          </a:xfrm>
          <a:prstGeom prst="rect">
            <a:avLst/>
          </a:prstGeom>
          <a:noFill/>
        </p:spPr>
        <p:txBody>
          <a:bodyPr wrap="none" rtlCol="0">
            <a:spAutoFit/>
          </a:bodyPr>
          <a:lstStyle/>
          <a:p>
            <a:r>
              <a:rPr lang="es-ES" dirty="0" smtClean="0">
                <a:solidFill>
                  <a:srgbClr val="0033CC"/>
                </a:solidFill>
              </a:rPr>
              <a:t>*desde 2000</a:t>
            </a:r>
            <a:endParaRPr lang="es-ES" dirty="0">
              <a:solidFill>
                <a:srgbClr val="0033CC"/>
              </a:solidFill>
            </a:endParaRPr>
          </a:p>
        </p:txBody>
      </p:sp>
      <p:sp>
        <p:nvSpPr>
          <p:cNvPr id="8" name="7 CuadroTexto"/>
          <p:cNvSpPr txBox="1"/>
          <p:nvPr/>
        </p:nvSpPr>
        <p:spPr>
          <a:xfrm>
            <a:off x="711506" y="3041250"/>
            <a:ext cx="8127356" cy="923330"/>
          </a:xfrm>
          <a:prstGeom prst="rect">
            <a:avLst/>
          </a:prstGeom>
          <a:noFill/>
        </p:spPr>
        <p:txBody>
          <a:bodyPr wrap="square" rtlCol="0">
            <a:spAutoFit/>
          </a:bodyPr>
          <a:lstStyle/>
          <a:p>
            <a:r>
              <a:rPr lang="es-ES" i="1" dirty="0" smtClean="0">
                <a:solidFill>
                  <a:srgbClr val="0033CC"/>
                </a:solidFill>
              </a:rPr>
              <a:t>*</a:t>
            </a:r>
            <a:r>
              <a:rPr lang="es-ES" i="1" dirty="0" err="1" smtClean="0">
                <a:solidFill>
                  <a:srgbClr val="0033CC"/>
                </a:solidFill>
              </a:rPr>
              <a:t>Medical</a:t>
            </a:r>
            <a:r>
              <a:rPr lang="es-ES" i="1" dirty="0" smtClean="0">
                <a:solidFill>
                  <a:srgbClr val="0033CC"/>
                </a:solidFill>
              </a:rPr>
              <a:t> Council of </a:t>
            </a:r>
            <a:r>
              <a:rPr lang="es-ES" i="1" dirty="0" err="1" smtClean="0">
                <a:solidFill>
                  <a:srgbClr val="0033CC"/>
                </a:solidFill>
              </a:rPr>
              <a:t>Canada</a:t>
            </a:r>
            <a:r>
              <a:rPr lang="es-ES" i="1" dirty="0" smtClean="0">
                <a:solidFill>
                  <a:srgbClr val="0033CC"/>
                </a:solidFill>
              </a:rPr>
              <a:t> (52 miembros)</a:t>
            </a:r>
            <a:r>
              <a:rPr lang="fr-FR" dirty="0" smtClean="0">
                <a:solidFill>
                  <a:srgbClr val="0033CC"/>
                </a:solidFill>
              </a:rPr>
              <a:t>: 2 de </a:t>
            </a:r>
            <a:r>
              <a:rPr lang="fr-FR" dirty="0" err="1" smtClean="0">
                <a:solidFill>
                  <a:srgbClr val="0033CC"/>
                </a:solidFill>
              </a:rPr>
              <a:t>cada</a:t>
            </a:r>
            <a:r>
              <a:rPr lang="fr-FR" dirty="0" smtClean="0">
                <a:solidFill>
                  <a:srgbClr val="0033CC"/>
                </a:solidFill>
              </a:rPr>
              <a:t> </a:t>
            </a:r>
            <a:r>
              <a:rPr lang="fr-FR" dirty="0" err="1" smtClean="0">
                <a:solidFill>
                  <a:srgbClr val="0033CC"/>
                </a:solidFill>
              </a:rPr>
              <a:t>colegio</a:t>
            </a:r>
            <a:r>
              <a:rPr lang="fr-FR" dirty="0" smtClean="0">
                <a:solidFill>
                  <a:srgbClr val="0033CC"/>
                </a:solidFill>
              </a:rPr>
              <a:t> provincial y territorial, 2 de </a:t>
            </a:r>
            <a:r>
              <a:rPr lang="fr-FR" dirty="0" err="1" smtClean="0">
                <a:solidFill>
                  <a:srgbClr val="0033CC"/>
                </a:solidFill>
              </a:rPr>
              <a:t>cada</a:t>
            </a:r>
            <a:r>
              <a:rPr lang="fr-FR" dirty="0" smtClean="0">
                <a:solidFill>
                  <a:srgbClr val="0033CC"/>
                </a:solidFill>
              </a:rPr>
              <a:t> </a:t>
            </a:r>
            <a:r>
              <a:rPr lang="fr-FR" dirty="0" err="1" smtClean="0">
                <a:solidFill>
                  <a:srgbClr val="0033CC"/>
                </a:solidFill>
              </a:rPr>
              <a:t>universidad</a:t>
            </a:r>
            <a:r>
              <a:rPr lang="fr-FR" dirty="0" smtClean="0">
                <a:solidFill>
                  <a:srgbClr val="0033CC"/>
                </a:solidFill>
              </a:rPr>
              <a:t> con </a:t>
            </a:r>
            <a:r>
              <a:rPr lang="fr-FR" dirty="0" err="1" smtClean="0">
                <a:solidFill>
                  <a:srgbClr val="0033CC"/>
                </a:solidFill>
              </a:rPr>
              <a:t>facultad</a:t>
            </a:r>
            <a:r>
              <a:rPr lang="fr-FR" dirty="0" smtClean="0">
                <a:solidFill>
                  <a:srgbClr val="0033CC"/>
                </a:solidFill>
              </a:rPr>
              <a:t> de </a:t>
            </a:r>
            <a:r>
              <a:rPr lang="fr-FR" dirty="0" err="1" smtClean="0">
                <a:solidFill>
                  <a:srgbClr val="0033CC"/>
                </a:solidFill>
              </a:rPr>
              <a:t>medicina</a:t>
            </a:r>
            <a:r>
              <a:rPr lang="fr-FR" dirty="0" smtClean="0">
                <a:solidFill>
                  <a:srgbClr val="0033CC"/>
                </a:solidFill>
              </a:rPr>
              <a:t>, </a:t>
            </a:r>
            <a:r>
              <a:rPr lang="fr-FR" dirty="0" err="1" smtClean="0">
                <a:solidFill>
                  <a:srgbClr val="0033CC"/>
                </a:solidFill>
              </a:rPr>
              <a:t>hasta</a:t>
            </a:r>
            <a:r>
              <a:rPr lang="fr-FR" dirty="0" smtClean="0">
                <a:solidFill>
                  <a:srgbClr val="0033CC"/>
                </a:solidFill>
              </a:rPr>
              <a:t> 5 </a:t>
            </a:r>
            <a:r>
              <a:rPr lang="fr-FR" dirty="0" err="1" smtClean="0">
                <a:solidFill>
                  <a:srgbClr val="0033CC"/>
                </a:solidFill>
              </a:rPr>
              <a:t>ciudadanos</a:t>
            </a:r>
            <a:r>
              <a:rPr lang="fr-FR" dirty="0" smtClean="0">
                <a:solidFill>
                  <a:srgbClr val="0033CC"/>
                </a:solidFill>
              </a:rPr>
              <a:t>, 2 </a:t>
            </a:r>
            <a:r>
              <a:rPr lang="fr-FR" dirty="0" err="1" smtClean="0">
                <a:solidFill>
                  <a:srgbClr val="0033CC"/>
                </a:solidFill>
              </a:rPr>
              <a:t>estudiantes</a:t>
            </a:r>
            <a:r>
              <a:rPr lang="fr-FR" dirty="0" smtClean="0">
                <a:solidFill>
                  <a:srgbClr val="0033CC"/>
                </a:solidFill>
              </a:rPr>
              <a:t> y 2 </a:t>
            </a:r>
            <a:r>
              <a:rPr lang="fr-FR" dirty="0" err="1" smtClean="0">
                <a:solidFill>
                  <a:srgbClr val="0033CC"/>
                </a:solidFill>
              </a:rPr>
              <a:t>residentes</a:t>
            </a:r>
            <a:endParaRPr lang="fr-FR" dirty="0" smtClean="0">
              <a:solidFill>
                <a:srgbClr val="0033CC"/>
              </a:solidFill>
            </a:endParaRPr>
          </a:p>
        </p:txBody>
      </p:sp>
      <p:pic>
        <p:nvPicPr>
          <p:cNvPr id="9" name="Imagen 8"/>
          <p:cNvPicPr>
            <a:picLocks noChangeAspect="1"/>
          </p:cNvPicPr>
          <p:nvPr/>
        </p:nvPicPr>
        <p:blipFill>
          <a:blip r:embed="rId2"/>
          <a:stretch>
            <a:fillRect/>
          </a:stretch>
        </p:blipFill>
        <p:spPr>
          <a:xfrm>
            <a:off x="254002" y="26395"/>
            <a:ext cx="1389529" cy="909510"/>
          </a:xfrm>
          <a:prstGeom prst="rect">
            <a:avLst/>
          </a:prstGeom>
        </p:spPr>
      </p:pic>
    </p:spTree>
    <p:extLst>
      <p:ext uri="{BB962C8B-B14F-4D97-AF65-F5344CB8AC3E}">
        <p14:creationId xmlns:p14="http://schemas.microsoft.com/office/powerpoint/2010/main" val="30131155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Rectángulo"/>
          <p:cNvSpPr/>
          <p:nvPr/>
        </p:nvSpPr>
        <p:spPr>
          <a:xfrm>
            <a:off x="539553" y="2959784"/>
            <a:ext cx="8136904" cy="923330"/>
          </a:xfrm>
          <a:prstGeom prst="rect">
            <a:avLst/>
          </a:prstGeom>
        </p:spPr>
        <p:txBody>
          <a:bodyPr wrap="square">
            <a:spAutoFit/>
          </a:bodyPr>
          <a:lstStyle/>
          <a:p>
            <a:r>
              <a:rPr lang="en-US" dirty="0" smtClean="0">
                <a:solidFill>
                  <a:srgbClr val="0033CC"/>
                </a:solidFill>
              </a:rPr>
              <a:t>MOC Program participants are required to complete a minimum of 40 credits in each year of a cycle by selecting and completing learning activities included in the Framework of Continuing Professional Development Activities.</a:t>
            </a:r>
            <a:endParaRPr lang="en-US" dirty="0">
              <a:solidFill>
                <a:srgbClr val="0033CC"/>
              </a:solidFill>
            </a:endParaRPr>
          </a:p>
        </p:txBody>
      </p:sp>
      <p:sp>
        <p:nvSpPr>
          <p:cNvPr id="3" name="2 CuadroTexto"/>
          <p:cNvSpPr txBox="1"/>
          <p:nvPr/>
        </p:nvSpPr>
        <p:spPr>
          <a:xfrm>
            <a:off x="3854120" y="188641"/>
            <a:ext cx="1450036" cy="584776"/>
          </a:xfrm>
          <a:prstGeom prst="rect">
            <a:avLst/>
          </a:prstGeom>
          <a:noFill/>
        </p:spPr>
        <p:txBody>
          <a:bodyPr wrap="none" rtlCol="0">
            <a:spAutoFit/>
          </a:bodyPr>
          <a:lstStyle/>
          <a:p>
            <a:r>
              <a:rPr lang="es-ES" sz="3200" b="1" dirty="0" smtClean="0">
                <a:solidFill>
                  <a:srgbClr val="0033CC"/>
                </a:solidFill>
              </a:rPr>
              <a:t>Canadá</a:t>
            </a:r>
            <a:endParaRPr lang="es-ES" sz="3200" b="1" dirty="0">
              <a:solidFill>
                <a:srgbClr val="0033CC"/>
              </a:solidFill>
            </a:endParaRPr>
          </a:p>
        </p:txBody>
      </p:sp>
      <p:sp>
        <p:nvSpPr>
          <p:cNvPr id="4" name="3 Rectángulo"/>
          <p:cNvSpPr/>
          <p:nvPr/>
        </p:nvSpPr>
        <p:spPr>
          <a:xfrm>
            <a:off x="539552" y="4039906"/>
            <a:ext cx="8280920" cy="646331"/>
          </a:xfrm>
          <a:prstGeom prst="rect">
            <a:avLst/>
          </a:prstGeom>
        </p:spPr>
        <p:txBody>
          <a:bodyPr wrap="square">
            <a:spAutoFit/>
          </a:bodyPr>
          <a:lstStyle/>
          <a:p>
            <a:r>
              <a:rPr lang="en-US" dirty="0" smtClean="0">
                <a:solidFill>
                  <a:srgbClr val="0033CC"/>
                </a:solidFill>
              </a:rPr>
              <a:t>Each MOC Program participant is required to complete a minimum of 400 credits during a five-year cycle.</a:t>
            </a:r>
            <a:endParaRPr lang="en-US" dirty="0">
              <a:solidFill>
                <a:srgbClr val="0033CC"/>
              </a:solidFill>
            </a:endParaRPr>
          </a:p>
        </p:txBody>
      </p:sp>
      <p:sp>
        <p:nvSpPr>
          <p:cNvPr id="5" name="4 Rectángulo"/>
          <p:cNvSpPr/>
          <p:nvPr/>
        </p:nvSpPr>
        <p:spPr>
          <a:xfrm>
            <a:off x="539552" y="4831992"/>
            <a:ext cx="8208912" cy="1477328"/>
          </a:xfrm>
          <a:prstGeom prst="rect">
            <a:avLst/>
          </a:prstGeom>
        </p:spPr>
        <p:txBody>
          <a:bodyPr wrap="square">
            <a:spAutoFit/>
          </a:bodyPr>
          <a:lstStyle/>
          <a:p>
            <a:r>
              <a:rPr lang="es-ES" dirty="0" smtClean="0">
                <a:solidFill>
                  <a:srgbClr val="0033CC"/>
                </a:solidFill>
              </a:rPr>
              <a:t>La bibliografía  sobre investigación en DPC ha demostrado claramente que la auto-evaluación del médico respecto a las medidas externas de rendimiento es inexacta, y las estrategias de evaluación que aportan datos con </a:t>
            </a:r>
            <a:r>
              <a:rPr lang="en-GB" i="1" dirty="0" smtClean="0">
                <a:solidFill>
                  <a:srgbClr val="0033CC"/>
                </a:solidFill>
              </a:rPr>
              <a:t>feedback</a:t>
            </a:r>
            <a:r>
              <a:rPr lang="es-ES" dirty="0" smtClean="0">
                <a:solidFill>
                  <a:srgbClr val="0033CC"/>
                </a:solidFill>
              </a:rPr>
              <a:t> tienen una mayor probabilidad de cambiar el rendimiento y mejorar los resultados del paciente en comparación con otras formas de desarrollo profesional continuo.</a:t>
            </a:r>
            <a:endParaRPr lang="es-ES" dirty="0">
              <a:solidFill>
                <a:srgbClr val="0033CC"/>
              </a:solidFill>
            </a:endParaRPr>
          </a:p>
        </p:txBody>
      </p:sp>
      <p:sp>
        <p:nvSpPr>
          <p:cNvPr id="6" name="5 CuadroTexto"/>
          <p:cNvSpPr txBox="1"/>
          <p:nvPr/>
        </p:nvSpPr>
        <p:spPr>
          <a:xfrm>
            <a:off x="508322" y="1052736"/>
            <a:ext cx="7279833" cy="1754327"/>
          </a:xfrm>
          <a:prstGeom prst="rect">
            <a:avLst/>
          </a:prstGeom>
          <a:noFill/>
        </p:spPr>
        <p:txBody>
          <a:bodyPr wrap="none" rtlCol="0">
            <a:spAutoFit/>
          </a:bodyPr>
          <a:lstStyle/>
          <a:p>
            <a:r>
              <a:rPr lang="fr-FR" dirty="0" smtClean="0">
                <a:solidFill>
                  <a:srgbClr val="0033CC"/>
                </a:solidFill>
              </a:rPr>
              <a:t> 52 postes. Le Conseil est composé de :</a:t>
            </a:r>
          </a:p>
          <a:p>
            <a:r>
              <a:rPr lang="fr-FR" dirty="0" smtClean="0">
                <a:solidFill>
                  <a:srgbClr val="0033CC"/>
                </a:solidFill>
              </a:rPr>
              <a:t>deux membres de chaque </a:t>
            </a:r>
            <a:r>
              <a:rPr lang="fr-FR" dirty="0" smtClean="0">
                <a:solidFill>
                  <a:srgbClr val="FF0000"/>
                </a:solidFill>
              </a:rPr>
              <a:t>ordre des médecins </a:t>
            </a:r>
            <a:r>
              <a:rPr lang="fr-FR" dirty="0" smtClean="0">
                <a:solidFill>
                  <a:srgbClr val="0033CC"/>
                </a:solidFill>
              </a:rPr>
              <a:t>provincial et territorial</a:t>
            </a:r>
          </a:p>
          <a:p>
            <a:r>
              <a:rPr lang="fr-FR" dirty="0" smtClean="0">
                <a:solidFill>
                  <a:srgbClr val="0033CC"/>
                </a:solidFill>
              </a:rPr>
              <a:t>un membre de chaque </a:t>
            </a:r>
            <a:r>
              <a:rPr lang="fr-FR" dirty="0" smtClean="0">
                <a:solidFill>
                  <a:srgbClr val="FF0000"/>
                </a:solidFill>
              </a:rPr>
              <a:t>université </a:t>
            </a:r>
            <a:r>
              <a:rPr lang="fr-FR" dirty="0" smtClean="0">
                <a:solidFill>
                  <a:srgbClr val="0033CC"/>
                </a:solidFill>
              </a:rPr>
              <a:t>du Canada ayant une faculté de médecine</a:t>
            </a:r>
          </a:p>
          <a:p>
            <a:r>
              <a:rPr lang="fr-FR" dirty="0" smtClean="0">
                <a:solidFill>
                  <a:srgbClr val="0033CC"/>
                </a:solidFill>
              </a:rPr>
              <a:t>jusqu’à cinq membres du public</a:t>
            </a:r>
          </a:p>
          <a:p>
            <a:r>
              <a:rPr lang="fr-FR" dirty="0" smtClean="0">
                <a:solidFill>
                  <a:srgbClr val="0033CC"/>
                </a:solidFill>
              </a:rPr>
              <a:t>deux membres étudiants</a:t>
            </a:r>
          </a:p>
          <a:p>
            <a:r>
              <a:rPr lang="fr-FR" dirty="0" smtClean="0">
                <a:solidFill>
                  <a:srgbClr val="0033CC"/>
                </a:solidFill>
              </a:rPr>
              <a:t>deux membres résidents</a:t>
            </a:r>
          </a:p>
        </p:txBody>
      </p:sp>
    </p:spTree>
    <p:extLst>
      <p:ext uri="{BB962C8B-B14F-4D97-AF65-F5344CB8AC3E}">
        <p14:creationId xmlns:p14="http://schemas.microsoft.com/office/powerpoint/2010/main" val="41321991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755576" y="1475495"/>
          <a:ext cx="7992888" cy="1764783"/>
        </p:xfrm>
        <a:graphic>
          <a:graphicData uri="http://schemas.openxmlformats.org/drawingml/2006/table">
            <a:tbl>
              <a:tblPr/>
              <a:tblGrid>
                <a:gridCol w="2664296"/>
                <a:gridCol w="2664296"/>
                <a:gridCol w="2664296"/>
              </a:tblGrid>
              <a:tr h="576063">
                <a:tc>
                  <a:txBody>
                    <a:bodyPr/>
                    <a:lstStyle/>
                    <a:p>
                      <a:pPr algn="ctr"/>
                      <a:r>
                        <a:rPr lang="es-ES" sz="2000" b="1" dirty="0" smtClean="0">
                          <a:solidFill>
                            <a:srgbClr val="0033CC"/>
                          </a:solidFill>
                        </a:rPr>
                        <a:t>Licencia</a:t>
                      </a:r>
                      <a:endParaRPr lang="es-ES" sz="2000" b="1" dirty="0">
                        <a:solidFill>
                          <a:srgbClr val="0033CC"/>
                        </a:solidFill>
                      </a:endParaRPr>
                    </a:p>
                  </a:txBody>
                  <a:tcPr anchor="ctr">
                    <a:lnL w="28575" cmpd="sng">
                      <a:solidFill>
                        <a:srgbClr val="0033CC"/>
                      </a:solidFill>
                      <a:prstDash val="solid"/>
                    </a:lnL>
                    <a:lnR w="28575" cmpd="sng">
                      <a:solidFill>
                        <a:srgbClr val="0033CC"/>
                      </a:solidFill>
                      <a:prstDash val="solid"/>
                    </a:lnR>
                    <a:lnT w="28575" cmpd="sng">
                      <a:solidFill>
                        <a:srgbClr val="0033CC"/>
                      </a:solidFill>
                      <a:prstDash val="solid"/>
                    </a:lnT>
                    <a:lnB w="28575" cap="flat" cmpd="sng" algn="ctr">
                      <a:solidFill>
                        <a:srgbClr val="0033CC"/>
                      </a:solidFill>
                      <a:prstDash val="solid"/>
                      <a:round/>
                      <a:headEnd type="none" w="med" len="med"/>
                      <a:tailEnd type="none" w="med" len="med"/>
                    </a:lnB>
                    <a:solidFill>
                      <a:schemeClr val="accent1">
                        <a:lumMod val="20000"/>
                        <a:lumOff val="80000"/>
                      </a:schemeClr>
                    </a:solidFill>
                  </a:tcPr>
                </a:tc>
                <a:tc>
                  <a:txBody>
                    <a:bodyPr/>
                    <a:lstStyle/>
                    <a:p>
                      <a:pPr algn="ctr"/>
                      <a:r>
                        <a:rPr lang="es-ES" sz="2000" b="1" dirty="0" smtClean="0">
                          <a:solidFill>
                            <a:srgbClr val="0033CC"/>
                          </a:solidFill>
                        </a:rPr>
                        <a:t>Órgano responsable</a:t>
                      </a:r>
                      <a:endParaRPr lang="es-ES" sz="2000" b="1"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mpd="sng">
                      <a:solidFill>
                        <a:srgbClr val="0033CC"/>
                      </a:solidFill>
                      <a:prstDash val="solid"/>
                    </a:lnT>
                    <a:lnB w="28575" cap="flat" cmpd="sng" algn="ctr">
                      <a:solidFill>
                        <a:srgbClr val="0033CC"/>
                      </a:solidFill>
                      <a:prstDash val="solid"/>
                      <a:round/>
                      <a:headEnd type="none" w="med" len="med"/>
                      <a:tailEnd type="none" w="med" len="med"/>
                    </a:lnB>
                    <a:solidFill>
                      <a:schemeClr val="accent1">
                        <a:lumMod val="20000"/>
                        <a:lumOff val="80000"/>
                      </a:schemeClr>
                    </a:solidFill>
                  </a:tcPr>
                </a:tc>
                <a:tc>
                  <a:txBody>
                    <a:bodyPr/>
                    <a:lstStyle/>
                    <a:p>
                      <a:pPr algn="ctr"/>
                      <a:r>
                        <a:rPr lang="es-ES" sz="2000" b="1" dirty="0" smtClean="0">
                          <a:solidFill>
                            <a:srgbClr val="0033CC"/>
                          </a:solidFill>
                        </a:rPr>
                        <a:t>Naturaleza</a:t>
                      </a:r>
                      <a:endParaRPr lang="es-ES" sz="2000" b="1"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mpd="sng">
                      <a:solidFill>
                        <a:srgbClr val="0033CC"/>
                      </a:solidFill>
                      <a:prstDash val="solid"/>
                    </a:lnT>
                    <a:lnB w="28575" cmpd="sng">
                      <a:solidFill>
                        <a:srgbClr val="0033CC"/>
                      </a:solidFill>
                      <a:prstDash val="solid"/>
                    </a:lnB>
                    <a:solidFill>
                      <a:schemeClr val="accent1">
                        <a:lumMod val="20000"/>
                        <a:lumOff val="80000"/>
                      </a:schemeClr>
                    </a:solidFill>
                  </a:tcPr>
                </a:tc>
              </a:tr>
              <a:tr h="713942">
                <a:tc>
                  <a:txBody>
                    <a:bodyPr/>
                    <a:lstStyle/>
                    <a:p>
                      <a:pPr algn="ctr"/>
                      <a:r>
                        <a:rPr lang="en-GB" i="1" noProof="0" dirty="0" smtClean="0">
                          <a:solidFill>
                            <a:srgbClr val="FF0000"/>
                          </a:solidFill>
                        </a:rPr>
                        <a:t>Registration</a:t>
                      </a:r>
                      <a:endParaRPr lang="en-GB" i="1" noProof="0" dirty="0">
                        <a:solidFill>
                          <a:srgbClr val="FF0000"/>
                        </a:solidFill>
                      </a:endParaRPr>
                    </a:p>
                  </a:txBody>
                  <a:tcPr anchor="ctr">
                    <a:lnL w="28575" cmpd="sng">
                      <a:solidFill>
                        <a:srgbClr val="0033CC"/>
                      </a:solidFill>
                      <a:prstDash val="soli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c>
                  <a:txBody>
                    <a:bodyPr/>
                    <a:lstStyle/>
                    <a:p>
                      <a:pPr algn="ctr"/>
                      <a:r>
                        <a:rPr lang="en-GB" sz="1800" i="1" kern="1200" noProof="0" dirty="0" smtClean="0">
                          <a:solidFill>
                            <a:srgbClr val="0033CC"/>
                          </a:solidFill>
                          <a:latin typeface="+mn-lt"/>
                          <a:ea typeface="+mn-ea"/>
                          <a:cs typeface="+mn-cs"/>
                        </a:rPr>
                        <a:t>Australian Medical Board </a:t>
                      </a:r>
                      <a:r>
                        <a:rPr lang="en-GB" sz="1800" i="0" kern="1200" noProof="0" dirty="0" smtClean="0">
                          <a:solidFill>
                            <a:srgbClr val="0033CC"/>
                          </a:solidFill>
                          <a:latin typeface="+mn-lt"/>
                          <a:ea typeface="+mn-ea"/>
                          <a:cs typeface="+mn-cs"/>
                        </a:rPr>
                        <a:t>(</a:t>
                      </a:r>
                      <a:r>
                        <a:rPr lang="en-GB" sz="1800" i="0" kern="1200" noProof="0" dirty="0" err="1" smtClean="0">
                          <a:solidFill>
                            <a:srgbClr val="0033CC"/>
                          </a:solidFill>
                          <a:latin typeface="+mn-lt"/>
                          <a:ea typeface="+mn-ea"/>
                          <a:cs typeface="+mn-cs"/>
                        </a:rPr>
                        <a:t>por</a:t>
                      </a:r>
                      <a:r>
                        <a:rPr lang="en-GB" sz="1800" i="0" kern="1200" noProof="0" dirty="0" smtClean="0">
                          <a:solidFill>
                            <a:srgbClr val="0033CC"/>
                          </a:solidFill>
                          <a:latin typeface="+mn-lt"/>
                          <a:ea typeface="+mn-ea"/>
                          <a:cs typeface="+mn-cs"/>
                        </a:rPr>
                        <a:t> </a:t>
                      </a:r>
                      <a:r>
                        <a:rPr lang="en-GB" sz="1800" i="0" kern="1200" noProof="0" dirty="0" err="1" smtClean="0">
                          <a:solidFill>
                            <a:srgbClr val="0033CC"/>
                          </a:solidFill>
                          <a:latin typeface="+mn-lt"/>
                          <a:ea typeface="+mn-ea"/>
                          <a:cs typeface="+mn-cs"/>
                        </a:rPr>
                        <a:t>delegación</a:t>
                      </a:r>
                      <a:r>
                        <a:rPr lang="en-GB" sz="1800" i="0" kern="1200" baseline="0" noProof="0" dirty="0" smtClean="0">
                          <a:solidFill>
                            <a:srgbClr val="0033CC"/>
                          </a:solidFill>
                          <a:latin typeface="+mn-lt"/>
                          <a:ea typeface="+mn-ea"/>
                          <a:cs typeface="+mn-cs"/>
                        </a:rPr>
                        <a:t> de la </a:t>
                      </a:r>
                      <a:r>
                        <a:rPr lang="en-GB" sz="1800" i="1" kern="1200" noProof="0" dirty="0" smtClean="0">
                          <a:solidFill>
                            <a:srgbClr val="0033CC"/>
                          </a:solidFill>
                          <a:latin typeface="+mn-lt"/>
                          <a:ea typeface="+mn-ea"/>
                          <a:cs typeface="+mn-cs"/>
                        </a:rPr>
                        <a:t>Health Professional Regulation Agency </a:t>
                      </a:r>
                      <a:r>
                        <a:rPr lang="en-GB" sz="1800" i="0" kern="1200" noProof="0" dirty="0" smtClean="0">
                          <a:solidFill>
                            <a:srgbClr val="0033CC"/>
                          </a:solidFill>
                          <a:latin typeface="+mn-lt"/>
                          <a:ea typeface="+mn-ea"/>
                          <a:cs typeface="+mn-cs"/>
                        </a:rPr>
                        <a:t>)</a:t>
                      </a:r>
                      <a:endParaRPr lang="en-GB" i="0" noProof="0" dirty="0">
                        <a:solidFill>
                          <a:srgbClr val="0033CC"/>
                        </a:solidFill>
                      </a:endParaRPr>
                    </a:p>
                  </a:txBody>
                  <a:tcPr>
                    <a:lnL w="28575" cap="flat" cmpd="sng" algn="ctr">
                      <a:solidFill>
                        <a:srgbClr val="0033CC"/>
                      </a:solidFill>
                      <a:prstDash val="solid"/>
                      <a:round/>
                      <a:headEnd type="none" w="med" len="med"/>
                      <a:tailEnd type="none" w="med" len="me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solidFill>
                            <a:srgbClr val="0033CC"/>
                          </a:solidFill>
                        </a:rPr>
                        <a:t>Agencia gubernamental</a:t>
                      </a: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r>
            </a:tbl>
          </a:graphicData>
        </a:graphic>
      </p:graphicFrame>
      <p:sp>
        <p:nvSpPr>
          <p:cNvPr id="3" name="2 CuadroTexto"/>
          <p:cNvSpPr txBox="1"/>
          <p:nvPr/>
        </p:nvSpPr>
        <p:spPr>
          <a:xfrm>
            <a:off x="3854120" y="476673"/>
            <a:ext cx="1712127" cy="584776"/>
          </a:xfrm>
          <a:prstGeom prst="rect">
            <a:avLst/>
          </a:prstGeom>
          <a:noFill/>
        </p:spPr>
        <p:txBody>
          <a:bodyPr wrap="none" rtlCol="0">
            <a:spAutoFit/>
          </a:bodyPr>
          <a:lstStyle/>
          <a:p>
            <a:r>
              <a:rPr lang="es-ES" sz="3200" b="1" dirty="0" smtClean="0">
                <a:solidFill>
                  <a:srgbClr val="0033CC"/>
                </a:solidFill>
              </a:rPr>
              <a:t>Australia</a:t>
            </a:r>
            <a:endParaRPr lang="es-ES" sz="3200" b="1" dirty="0">
              <a:solidFill>
                <a:srgbClr val="0033CC"/>
              </a:solidFill>
            </a:endParaRPr>
          </a:p>
        </p:txBody>
      </p:sp>
      <p:graphicFrame>
        <p:nvGraphicFramePr>
          <p:cNvPr id="4" name="3 Tabla"/>
          <p:cNvGraphicFramePr>
            <a:graphicFrameLocks noGrp="1"/>
          </p:cNvGraphicFramePr>
          <p:nvPr/>
        </p:nvGraphicFramePr>
        <p:xfrm>
          <a:off x="779234" y="3779749"/>
          <a:ext cx="7992888" cy="1764783"/>
        </p:xfrm>
        <a:graphic>
          <a:graphicData uri="http://schemas.openxmlformats.org/drawingml/2006/table">
            <a:tbl>
              <a:tblPr/>
              <a:tblGrid>
                <a:gridCol w="2664296"/>
                <a:gridCol w="2664296"/>
                <a:gridCol w="2664296"/>
              </a:tblGrid>
              <a:tr h="576063">
                <a:tc>
                  <a:txBody>
                    <a:bodyPr/>
                    <a:lstStyle/>
                    <a:p>
                      <a:pPr algn="ctr"/>
                      <a:r>
                        <a:rPr lang="es-ES" sz="2000" b="1" dirty="0" smtClean="0">
                          <a:solidFill>
                            <a:srgbClr val="0033CC"/>
                          </a:solidFill>
                        </a:rPr>
                        <a:t>Certificación</a:t>
                      </a:r>
                      <a:endParaRPr lang="es-ES" sz="2000" b="1" dirty="0">
                        <a:solidFill>
                          <a:srgbClr val="0033CC"/>
                        </a:solidFill>
                      </a:endParaRPr>
                    </a:p>
                  </a:txBody>
                  <a:tcPr anchor="ctr">
                    <a:lnL w="28575" cmpd="sng">
                      <a:solidFill>
                        <a:srgbClr val="0033CC"/>
                      </a:solidFill>
                      <a:prstDash val="solid"/>
                    </a:lnL>
                    <a:lnR w="28575" cmpd="sng">
                      <a:solidFill>
                        <a:srgbClr val="0033CC"/>
                      </a:solidFill>
                      <a:prstDash val="solid"/>
                    </a:lnR>
                    <a:lnT w="28575" cmpd="sng">
                      <a:solidFill>
                        <a:srgbClr val="0033CC"/>
                      </a:solidFill>
                      <a:prstDash val="solid"/>
                    </a:lnT>
                    <a:lnB w="28575" cap="flat" cmpd="sng" algn="ctr">
                      <a:solidFill>
                        <a:srgbClr val="0033CC"/>
                      </a:solidFill>
                      <a:prstDash val="solid"/>
                      <a:round/>
                      <a:headEnd type="none" w="med" len="med"/>
                      <a:tailEnd type="none" w="med" len="med"/>
                    </a:lnB>
                    <a:solidFill>
                      <a:schemeClr val="accent1">
                        <a:lumMod val="20000"/>
                        <a:lumOff val="80000"/>
                      </a:schemeClr>
                    </a:solidFill>
                  </a:tcPr>
                </a:tc>
                <a:tc>
                  <a:txBody>
                    <a:bodyPr/>
                    <a:lstStyle/>
                    <a:p>
                      <a:pPr algn="ctr"/>
                      <a:r>
                        <a:rPr lang="es-ES" sz="2000" b="1" dirty="0" smtClean="0">
                          <a:solidFill>
                            <a:srgbClr val="0033CC"/>
                          </a:solidFill>
                        </a:rPr>
                        <a:t>Órgano responsable</a:t>
                      </a:r>
                      <a:endParaRPr lang="es-ES" sz="2000" b="1"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mpd="sng">
                      <a:solidFill>
                        <a:srgbClr val="0033CC"/>
                      </a:solidFill>
                      <a:prstDash val="solid"/>
                    </a:lnT>
                    <a:lnB w="28575" cap="flat" cmpd="sng" algn="ctr">
                      <a:solidFill>
                        <a:srgbClr val="0033CC"/>
                      </a:solidFill>
                      <a:prstDash val="solid"/>
                      <a:round/>
                      <a:headEnd type="none" w="med" len="med"/>
                      <a:tailEnd type="none" w="med" len="med"/>
                    </a:lnB>
                    <a:solidFill>
                      <a:schemeClr val="accent1">
                        <a:lumMod val="20000"/>
                        <a:lumOff val="80000"/>
                      </a:schemeClr>
                    </a:solidFill>
                  </a:tcPr>
                </a:tc>
                <a:tc>
                  <a:txBody>
                    <a:bodyPr/>
                    <a:lstStyle/>
                    <a:p>
                      <a:pPr algn="ctr"/>
                      <a:r>
                        <a:rPr lang="es-ES" sz="2000" b="1" dirty="0" smtClean="0">
                          <a:solidFill>
                            <a:srgbClr val="0033CC"/>
                          </a:solidFill>
                        </a:rPr>
                        <a:t>Naturaleza</a:t>
                      </a:r>
                      <a:endParaRPr lang="es-ES" sz="2000" b="1"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mpd="sng">
                      <a:solidFill>
                        <a:srgbClr val="0033CC"/>
                      </a:solidFill>
                      <a:prstDash val="solid"/>
                    </a:lnT>
                    <a:lnB w="28575" cmpd="sng">
                      <a:solidFill>
                        <a:srgbClr val="0033CC"/>
                      </a:solidFill>
                      <a:prstDash val="solid"/>
                    </a:lnB>
                    <a:solidFill>
                      <a:schemeClr val="accent1">
                        <a:lumMod val="20000"/>
                        <a:lumOff val="80000"/>
                      </a:schemeClr>
                    </a:solidFill>
                  </a:tcPr>
                </a:tc>
              </a:tr>
              <a:tr h="713942">
                <a:tc>
                  <a:txBody>
                    <a:bodyPr/>
                    <a:lstStyle/>
                    <a:p>
                      <a:pPr algn="ctr"/>
                      <a:r>
                        <a:rPr lang="es-ES" dirty="0" smtClean="0">
                          <a:solidFill>
                            <a:srgbClr val="FF0000"/>
                          </a:solidFill>
                        </a:rPr>
                        <a:t>Obligatoria</a:t>
                      </a:r>
                    </a:p>
                    <a:p>
                      <a:pPr algn="ctr"/>
                      <a:r>
                        <a:rPr lang="es-ES" dirty="0" smtClean="0">
                          <a:solidFill>
                            <a:srgbClr val="0033CC"/>
                          </a:solidFill>
                        </a:rPr>
                        <a:t>Cada año*</a:t>
                      </a:r>
                      <a:endParaRPr lang="es-ES" dirty="0">
                        <a:solidFill>
                          <a:srgbClr val="0033CC"/>
                        </a:solidFill>
                      </a:endParaRPr>
                    </a:p>
                  </a:txBody>
                  <a:tcPr anchor="ctr">
                    <a:lnL w="28575" cmpd="sng">
                      <a:solidFill>
                        <a:srgbClr val="0033CC"/>
                      </a:solidFill>
                      <a:prstDash val="soli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i="1" kern="1200" noProof="0" dirty="0" smtClean="0">
                          <a:solidFill>
                            <a:srgbClr val="0033CC"/>
                          </a:solidFill>
                          <a:latin typeface="+mn-lt"/>
                          <a:ea typeface="+mn-ea"/>
                          <a:cs typeface="+mn-cs"/>
                        </a:rPr>
                        <a:t>Australian Medical Board </a:t>
                      </a:r>
                      <a:r>
                        <a:rPr lang="en-GB" sz="1800" i="0" kern="1200" noProof="0" dirty="0" smtClean="0">
                          <a:solidFill>
                            <a:srgbClr val="0033CC"/>
                          </a:solidFill>
                          <a:latin typeface="+mn-lt"/>
                          <a:ea typeface="+mn-ea"/>
                          <a:cs typeface="+mn-cs"/>
                        </a:rPr>
                        <a:t>(</a:t>
                      </a:r>
                      <a:r>
                        <a:rPr lang="en-GB" sz="1800" i="0" kern="1200" noProof="0" dirty="0" err="1" smtClean="0">
                          <a:solidFill>
                            <a:srgbClr val="0033CC"/>
                          </a:solidFill>
                          <a:latin typeface="+mn-lt"/>
                          <a:ea typeface="+mn-ea"/>
                          <a:cs typeface="+mn-cs"/>
                        </a:rPr>
                        <a:t>por</a:t>
                      </a:r>
                      <a:r>
                        <a:rPr lang="en-GB" sz="1800" i="0" kern="1200" noProof="0" dirty="0" smtClean="0">
                          <a:solidFill>
                            <a:srgbClr val="0033CC"/>
                          </a:solidFill>
                          <a:latin typeface="+mn-lt"/>
                          <a:ea typeface="+mn-ea"/>
                          <a:cs typeface="+mn-cs"/>
                        </a:rPr>
                        <a:t> </a:t>
                      </a:r>
                      <a:r>
                        <a:rPr lang="en-GB" sz="1800" i="0" kern="1200" noProof="0" dirty="0" err="1" smtClean="0">
                          <a:solidFill>
                            <a:srgbClr val="0033CC"/>
                          </a:solidFill>
                          <a:latin typeface="+mn-lt"/>
                          <a:ea typeface="+mn-ea"/>
                          <a:cs typeface="+mn-cs"/>
                        </a:rPr>
                        <a:t>delegación</a:t>
                      </a:r>
                      <a:r>
                        <a:rPr lang="en-GB" sz="1800" i="0" kern="1200" baseline="0" noProof="0" dirty="0" smtClean="0">
                          <a:solidFill>
                            <a:srgbClr val="0033CC"/>
                          </a:solidFill>
                          <a:latin typeface="+mn-lt"/>
                          <a:ea typeface="+mn-ea"/>
                          <a:cs typeface="+mn-cs"/>
                        </a:rPr>
                        <a:t> de la </a:t>
                      </a:r>
                      <a:r>
                        <a:rPr lang="en-GB" sz="1800" i="1" kern="1200" noProof="0" dirty="0" smtClean="0">
                          <a:solidFill>
                            <a:srgbClr val="0033CC"/>
                          </a:solidFill>
                          <a:latin typeface="+mn-lt"/>
                          <a:ea typeface="+mn-ea"/>
                          <a:cs typeface="+mn-cs"/>
                        </a:rPr>
                        <a:t>Health Professional Regulation Agency </a:t>
                      </a:r>
                      <a:r>
                        <a:rPr lang="en-GB" sz="1800" i="0" kern="1200" noProof="0" dirty="0" smtClean="0">
                          <a:solidFill>
                            <a:srgbClr val="0033CC"/>
                          </a:solidFill>
                          <a:latin typeface="+mn-lt"/>
                          <a:ea typeface="+mn-ea"/>
                          <a:cs typeface="+mn-cs"/>
                        </a:rPr>
                        <a:t>)</a:t>
                      </a:r>
                      <a:endParaRPr lang="en-GB" i="0" noProof="0" dirty="0" smtClean="0">
                        <a:solidFill>
                          <a:srgbClr val="0033CC"/>
                        </a:solidFill>
                      </a:endParaRPr>
                    </a:p>
                  </a:txBody>
                  <a:tcPr>
                    <a:lnL w="28575" cap="flat" cmpd="sng" algn="ctr">
                      <a:solidFill>
                        <a:srgbClr val="0033CC"/>
                      </a:solidFill>
                      <a:prstDash val="solid"/>
                      <a:round/>
                      <a:headEnd type="none" w="med" len="med"/>
                      <a:tailEnd type="none" w="med" len="me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solidFill>
                            <a:srgbClr val="0033CC"/>
                          </a:solidFill>
                        </a:rPr>
                        <a:t>Agencia gubernamental</a:t>
                      </a: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r>
            </a:tbl>
          </a:graphicData>
        </a:graphic>
      </p:graphicFrame>
      <p:sp>
        <p:nvSpPr>
          <p:cNvPr id="5" name="4 CuadroTexto"/>
          <p:cNvSpPr txBox="1"/>
          <p:nvPr/>
        </p:nvSpPr>
        <p:spPr>
          <a:xfrm>
            <a:off x="779234" y="5795972"/>
            <a:ext cx="7661072" cy="369332"/>
          </a:xfrm>
          <a:prstGeom prst="rect">
            <a:avLst/>
          </a:prstGeom>
          <a:noFill/>
        </p:spPr>
        <p:txBody>
          <a:bodyPr wrap="none" rtlCol="0">
            <a:spAutoFit/>
          </a:bodyPr>
          <a:lstStyle/>
          <a:p>
            <a:r>
              <a:rPr lang="es-ES" dirty="0" smtClean="0">
                <a:solidFill>
                  <a:srgbClr val="0033CC"/>
                </a:solidFill>
              </a:rPr>
              <a:t>* Se basa en la práctica profesional ininterrumpida y requisitos mínimos de DPC</a:t>
            </a:r>
            <a:endParaRPr lang="es-ES" dirty="0">
              <a:solidFill>
                <a:srgbClr val="0033CC"/>
              </a:solidFill>
            </a:endParaRPr>
          </a:p>
        </p:txBody>
      </p:sp>
      <p:pic>
        <p:nvPicPr>
          <p:cNvPr id="6" name="Imagen 5"/>
          <p:cNvPicPr>
            <a:picLocks noChangeAspect="1"/>
          </p:cNvPicPr>
          <p:nvPr/>
        </p:nvPicPr>
        <p:blipFill>
          <a:blip r:embed="rId3"/>
          <a:stretch>
            <a:fillRect/>
          </a:stretch>
        </p:blipFill>
        <p:spPr>
          <a:xfrm>
            <a:off x="104587" y="60390"/>
            <a:ext cx="1867647" cy="1246152"/>
          </a:xfrm>
          <a:prstGeom prst="rect">
            <a:avLst/>
          </a:prstGeom>
        </p:spPr>
      </p:pic>
    </p:spTree>
    <p:extLst>
      <p:ext uri="{BB962C8B-B14F-4D97-AF65-F5344CB8AC3E}">
        <p14:creationId xmlns:p14="http://schemas.microsoft.com/office/powerpoint/2010/main" val="38113136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735088952"/>
              </p:ext>
            </p:extLst>
          </p:nvPr>
        </p:nvGraphicFramePr>
        <p:xfrm>
          <a:off x="755576" y="1346907"/>
          <a:ext cx="7992888" cy="1536902"/>
        </p:xfrm>
        <a:graphic>
          <a:graphicData uri="http://schemas.openxmlformats.org/drawingml/2006/table">
            <a:tbl>
              <a:tblPr/>
              <a:tblGrid>
                <a:gridCol w="2664296"/>
                <a:gridCol w="2664296"/>
                <a:gridCol w="2664296"/>
              </a:tblGrid>
              <a:tr h="576063">
                <a:tc>
                  <a:txBody>
                    <a:bodyPr/>
                    <a:lstStyle/>
                    <a:p>
                      <a:pPr algn="ctr"/>
                      <a:r>
                        <a:rPr lang="es-ES" sz="2400" b="1" dirty="0" smtClean="0">
                          <a:solidFill>
                            <a:srgbClr val="0033CC"/>
                          </a:solidFill>
                        </a:rPr>
                        <a:t>Licencia</a:t>
                      </a:r>
                      <a:endParaRPr lang="es-ES" sz="2400" b="1" dirty="0">
                        <a:solidFill>
                          <a:srgbClr val="0033CC"/>
                        </a:solidFill>
                      </a:endParaRPr>
                    </a:p>
                  </a:txBody>
                  <a:tcPr anchor="ctr">
                    <a:lnL w="28575" cmpd="sng">
                      <a:solidFill>
                        <a:srgbClr val="0033CC"/>
                      </a:solidFill>
                      <a:prstDash val="solid"/>
                    </a:lnL>
                    <a:lnR w="28575" cmpd="sng">
                      <a:solidFill>
                        <a:srgbClr val="0033CC"/>
                      </a:solidFill>
                      <a:prstDash val="solid"/>
                    </a:lnR>
                    <a:lnT w="28575" cmpd="sng">
                      <a:solidFill>
                        <a:srgbClr val="0033CC"/>
                      </a:solidFill>
                      <a:prstDash val="solid"/>
                    </a:lnT>
                    <a:lnB w="28575" cap="flat" cmpd="sng" algn="ctr">
                      <a:solidFill>
                        <a:srgbClr val="0033CC"/>
                      </a:solidFill>
                      <a:prstDash val="solid"/>
                      <a:round/>
                      <a:headEnd type="none" w="med" len="med"/>
                      <a:tailEnd type="none" w="med" len="med"/>
                    </a:lnB>
                    <a:solidFill>
                      <a:schemeClr val="accent1">
                        <a:lumMod val="20000"/>
                        <a:lumOff val="80000"/>
                      </a:schemeClr>
                    </a:solidFill>
                  </a:tcPr>
                </a:tc>
                <a:tc>
                  <a:txBody>
                    <a:bodyPr/>
                    <a:lstStyle/>
                    <a:p>
                      <a:pPr algn="ctr"/>
                      <a:r>
                        <a:rPr lang="es-ES" sz="2400" b="1" dirty="0" smtClean="0">
                          <a:solidFill>
                            <a:srgbClr val="0033CC"/>
                          </a:solidFill>
                        </a:rPr>
                        <a:t>Órgano responsable</a:t>
                      </a:r>
                      <a:endParaRPr lang="es-ES" sz="2400" b="1"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mpd="sng">
                      <a:solidFill>
                        <a:srgbClr val="0033CC"/>
                      </a:solidFill>
                      <a:prstDash val="solid"/>
                    </a:lnT>
                    <a:lnB w="28575" cap="flat" cmpd="sng" algn="ctr">
                      <a:solidFill>
                        <a:srgbClr val="0033CC"/>
                      </a:solidFill>
                      <a:prstDash val="solid"/>
                      <a:round/>
                      <a:headEnd type="none" w="med" len="med"/>
                      <a:tailEnd type="none" w="med" len="med"/>
                    </a:lnB>
                    <a:solidFill>
                      <a:schemeClr val="accent1">
                        <a:lumMod val="20000"/>
                        <a:lumOff val="80000"/>
                      </a:schemeClr>
                    </a:solidFill>
                  </a:tcPr>
                </a:tc>
                <a:tc>
                  <a:txBody>
                    <a:bodyPr/>
                    <a:lstStyle/>
                    <a:p>
                      <a:pPr algn="ctr"/>
                      <a:r>
                        <a:rPr lang="es-ES" sz="2400" b="1" dirty="0" smtClean="0">
                          <a:solidFill>
                            <a:srgbClr val="0033CC"/>
                          </a:solidFill>
                        </a:rPr>
                        <a:t>Naturaleza</a:t>
                      </a:r>
                      <a:endParaRPr lang="es-ES" sz="2400" b="1"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mpd="sng">
                      <a:solidFill>
                        <a:srgbClr val="0033CC"/>
                      </a:solidFill>
                      <a:prstDash val="solid"/>
                    </a:lnT>
                    <a:lnB w="28575" cmpd="sng">
                      <a:solidFill>
                        <a:srgbClr val="0033CC"/>
                      </a:solidFill>
                      <a:prstDash val="solid"/>
                    </a:lnB>
                    <a:solidFill>
                      <a:schemeClr val="accent1">
                        <a:lumMod val="20000"/>
                        <a:lumOff val="80000"/>
                      </a:schemeClr>
                    </a:solidFill>
                  </a:tcPr>
                </a:tc>
              </a:tr>
              <a:tr h="713942">
                <a:tc>
                  <a:txBody>
                    <a:bodyPr/>
                    <a:lstStyle/>
                    <a:p>
                      <a:pPr algn="ctr"/>
                      <a:r>
                        <a:rPr lang="es-ES" sz="2000" dirty="0" smtClean="0">
                          <a:solidFill>
                            <a:srgbClr val="0033CC"/>
                          </a:solidFill>
                        </a:rPr>
                        <a:t>Matrícula</a:t>
                      </a:r>
                    </a:p>
                    <a:p>
                      <a:pPr algn="ctr"/>
                      <a:r>
                        <a:rPr lang="es-ES" sz="2000" dirty="0" smtClean="0">
                          <a:solidFill>
                            <a:srgbClr val="FF6600"/>
                          </a:solidFill>
                        </a:rPr>
                        <a:t>Obligatoria</a:t>
                      </a:r>
                    </a:p>
                  </a:txBody>
                  <a:tcPr anchor="ctr">
                    <a:lnL w="28575" cmpd="sng">
                      <a:solidFill>
                        <a:srgbClr val="0033CC"/>
                      </a:solidFill>
                      <a:prstDash val="soli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c>
                  <a:txBody>
                    <a:bodyPr/>
                    <a:lstStyle/>
                    <a:p>
                      <a:pPr algn="ctr"/>
                      <a:r>
                        <a:rPr lang="es-ES_tradnl" sz="2000" i="0" noProof="0" dirty="0" smtClean="0">
                          <a:solidFill>
                            <a:srgbClr val="3366FF"/>
                          </a:solidFill>
                        </a:rPr>
                        <a:t>Secretaría de Estado de Salud</a:t>
                      </a:r>
                      <a:r>
                        <a:rPr lang="es-ES_tradnl" sz="2000" i="0" baseline="0" noProof="0" dirty="0" smtClean="0">
                          <a:solidFill>
                            <a:srgbClr val="3366FF"/>
                          </a:solidFill>
                        </a:rPr>
                        <a:t> Pública</a:t>
                      </a:r>
                      <a:endParaRPr lang="es-ES_tradnl" sz="2000" i="0" noProof="0" dirty="0">
                        <a:solidFill>
                          <a:srgbClr val="3366FF"/>
                        </a:solidFill>
                      </a:endParaRPr>
                    </a:p>
                  </a:txBody>
                  <a:tcPr>
                    <a:lnL w="28575" cap="flat" cmpd="sng" algn="ctr">
                      <a:solidFill>
                        <a:srgbClr val="0033CC"/>
                      </a:solidFill>
                      <a:prstDash val="solid"/>
                      <a:round/>
                      <a:headEnd type="none" w="med" len="med"/>
                      <a:tailEnd type="none" w="med" len="me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dirty="0" smtClean="0">
                          <a:solidFill>
                            <a:srgbClr val="0033CC"/>
                          </a:solidFill>
                        </a:rPr>
                        <a:t>Gobierno</a:t>
                      </a:r>
                    </a:p>
                    <a:p>
                      <a:pPr marL="0" marR="0" indent="0" algn="ctr" defTabSz="914400" rtl="0" eaLnBrk="1" fontAlgn="auto" latinLnBrk="0" hangingPunct="1">
                        <a:lnSpc>
                          <a:spcPct val="100000"/>
                        </a:lnSpc>
                        <a:spcBef>
                          <a:spcPts val="0"/>
                        </a:spcBef>
                        <a:spcAft>
                          <a:spcPts val="0"/>
                        </a:spcAft>
                        <a:buClrTx/>
                        <a:buSzTx/>
                        <a:buFontTx/>
                        <a:buNone/>
                        <a:tabLst/>
                        <a:defRPr/>
                      </a:pPr>
                      <a:r>
                        <a:rPr lang="es-ES" sz="2000" dirty="0" err="1" smtClean="0">
                          <a:solidFill>
                            <a:srgbClr val="0033CC"/>
                          </a:solidFill>
                        </a:rPr>
                        <a:t>Administación</a:t>
                      </a:r>
                      <a:endParaRPr lang="es-ES" sz="2000" dirty="0" smtClean="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163090407"/>
              </p:ext>
            </p:extLst>
          </p:nvPr>
        </p:nvGraphicFramePr>
        <p:xfrm>
          <a:off x="755576" y="3503282"/>
          <a:ext cx="7992888" cy="1536902"/>
        </p:xfrm>
        <a:graphic>
          <a:graphicData uri="http://schemas.openxmlformats.org/drawingml/2006/table">
            <a:tbl>
              <a:tblPr/>
              <a:tblGrid>
                <a:gridCol w="2664296"/>
                <a:gridCol w="2664296"/>
                <a:gridCol w="2664296"/>
              </a:tblGrid>
              <a:tr h="576063">
                <a:tc>
                  <a:txBody>
                    <a:bodyPr/>
                    <a:lstStyle/>
                    <a:p>
                      <a:pPr algn="ctr"/>
                      <a:r>
                        <a:rPr lang="es-ES" sz="2400" b="1" dirty="0" smtClean="0">
                          <a:solidFill>
                            <a:srgbClr val="0033CC"/>
                          </a:solidFill>
                        </a:rPr>
                        <a:t>Certificación</a:t>
                      </a:r>
                      <a:endParaRPr lang="es-ES" sz="2400" b="1" dirty="0">
                        <a:solidFill>
                          <a:srgbClr val="0033CC"/>
                        </a:solidFill>
                      </a:endParaRPr>
                    </a:p>
                  </a:txBody>
                  <a:tcPr anchor="ctr">
                    <a:lnL w="28575" cmpd="sng">
                      <a:solidFill>
                        <a:srgbClr val="0033CC"/>
                      </a:solidFill>
                      <a:prstDash val="solid"/>
                    </a:lnL>
                    <a:lnR w="28575" cmpd="sng">
                      <a:solidFill>
                        <a:srgbClr val="0033CC"/>
                      </a:solidFill>
                      <a:prstDash val="solid"/>
                    </a:lnR>
                    <a:lnT w="28575" cmpd="sng">
                      <a:solidFill>
                        <a:srgbClr val="0033CC"/>
                      </a:solidFill>
                      <a:prstDash val="solid"/>
                    </a:lnT>
                    <a:lnB w="28575" cap="flat" cmpd="sng" algn="ctr">
                      <a:solidFill>
                        <a:srgbClr val="0033CC"/>
                      </a:solidFill>
                      <a:prstDash val="solid"/>
                      <a:round/>
                      <a:headEnd type="none" w="med" len="med"/>
                      <a:tailEnd type="none" w="med" len="med"/>
                    </a:lnB>
                    <a:solidFill>
                      <a:schemeClr val="accent1">
                        <a:lumMod val="20000"/>
                        <a:lumOff val="80000"/>
                      </a:schemeClr>
                    </a:solidFill>
                  </a:tcPr>
                </a:tc>
                <a:tc>
                  <a:txBody>
                    <a:bodyPr/>
                    <a:lstStyle/>
                    <a:p>
                      <a:pPr algn="ctr"/>
                      <a:r>
                        <a:rPr lang="es-ES" sz="2400" b="1" dirty="0" smtClean="0">
                          <a:solidFill>
                            <a:srgbClr val="0033CC"/>
                          </a:solidFill>
                        </a:rPr>
                        <a:t>Órgano responsable</a:t>
                      </a:r>
                      <a:endParaRPr lang="es-ES" sz="2400" b="1"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mpd="sng">
                      <a:solidFill>
                        <a:srgbClr val="0033CC"/>
                      </a:solidFill>
                      <a:prstDash val="solid"/>
                    </a:lnT>
                    <a:lnB w="28575" cap="flat" cmpd="sng" algn="ctr">
                      <a:solidFill>
                        <a:srgbClr val="0033CC"/>
                      </a:solidFill>
                      <a:prstDash val="solid"/>
                      <a:round/>
                      <a:headEnd type="none" w="med" len="med"/>
                      <a:tailEnd type="none" w="med" len="med"/>
                    </a:lnB>
                    <a:solidFill>
                      <a:schemeClr val="accent1">
                        <a:lumMod val="20000"/>
                        <a:lumOff val="80000"/>
                      </a:schemeClr>
                    </a:solidFill>
                  </a:tcPr>
                </a:tc>
                <a:tc>
                  <a:txBody>
                    <a:bodyPr/>
                    <a:lstStyle/>
                    <a:p>
                      <a:pPr algn="ctr"/>
                      <a:r>
                        <a:rPr lang="es-ES" sz="2400" b="1" dirty="0" smtClean="0">
                          <a:solidFill>
                            <a:srgbClr val="0033CC"/>
                          </a:solidFill>
                        </a:rPr>
                        <a:t>Naturaleza</a:t>
                      </a:r>
                      <a:endParaRPr lang="es-ES" sz="2400" b="1"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mpd="sng">
                      <a:solidFill>
                        <a:srgbClr val="0033CC"/>
                      </a:solidFill>
                      <a:prstDash val="solid"/>
                    </a:lnT>
                    <a:lnB w="28575" cmpd="sng">
                      <a:solidFill>
                        <a:srgbClr val="0033CC"/>
                      </a:solidFill>
                      <a:prstDash val="solid"/>
                    </a:lnB>
                    <a:solidFill>
                      <a:schemeClr val="accent1">
                        <a:lumMod val="20000"/>
                        <a:lumOff val="80000"/>
                      </a:schemeClr>
                    </a:solidFill>
                  </a:tcPr>
                </a:tc>
              </a:tr>
              <a:tr h="713942">
                <a:tc>
                  <a:txBody>
                    <a:bodyPr/>
                    <a:lstStyle/>
                    <a:p>
                      <a:pPr algn="ctr"/>
                      <a:r>
                        <a:rPr lang="es-ES" sz="2000" i="0" dirty="0" smtClean="0">
                          <a:solidFill>
                            <a:srgbClr val="FF0000"/>
                          </a:solidFill>
                        </a:rPr>
                        <a:t>Obligatoria</a:t>
                      </a:r>
                    </a:p>
                    <a:p>
                      <a:pPr algn="ctr"/>
                      <a:r>
                        <a:rPr lang="es-ES" sz="2000" i="0" dirty="0" smtClean="0">
                          <a:solidFill>
                            <a:srgbClr val="0033CC"/>
                          </a:solidFill>
                        </a:rPr>
                        <a:t>Cada 5 años</a:t>
                      </a:r>
                      <a:endParaRPr lang="es-ES" sz="2000" i="0" dirty="0">
                        <a:solidFill>
                          <a:srgbClr val="0033CC"/>
                        </a:solidFill>
                      </a:endParaRPr>
                    </a:p>
                  </a:txBody>
                  <a:tcPr>
                    <a:lnL w="28575" cmpd="sng">
                      <a:solidFill>
                        <a:srgbClr val="0033CC"/>
                      </a:solidFill>
                      <a:prstDash val="soli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c>
                  <a:txBody>
                    <a:bodyPr/>
                    <a:lstStyle/>
                    <a:p>
                      <a:pPr marL="0" algn="ctr" defTabSz="914400" rtl="0" eaLnBrk="1" latinLnBrk="0" hangingPunct="1"/>
                      <a:r>
                        <a:rPr lang="es-ES" sz="2000" i="1" kern="1200" noProof="0" dirty="0" smtClean="0">
                          <a:solidFill>
                            <a:srgbClr val="0033CC"/>
                          </a:solidFill>
                          <a:latin typeface="+mn-lt"/>
                          <a:ea typeface="+mn-ea"/>
                          <a:cs typeface="+mn-cs"/>
                        </a:rPr>
                        <a:t>Asociación Médica Argentina (AMA)</a:t>
                      </a:r>
                      <a:endParaRPr lang="es-ES" sz="2000" i="1" kern="1200" noProof="0" dirty="0">
                        <a:solidFill>
                          <a:srgbClr val="0033CC"/>
                        </a:solidFill>
                        <a:latin typeface="+mn-lt"/>
                        <a:ea typeface="+mn-ea"/>
                        <a:cs typeface="+mn-cs"/>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c>
                  <a:txBody>
                    <a:bodyPr/>
                    <a:lstStyle/>
                    <a:p>
                      <a:pPr algn="ctr"/>
                      <a:r>
                        <a:rPr lang="es-ES" sz="2000" dirty="0" smtClean="0">
                          <a:solidFill>
                            <a:srgbClr val="0033CC"/>
                          </a:solidFill>
                        </a:rPr>
                        <a:t>Profesional</a:t>
                      </a:r>
                      <a:endParaRPr lang="es-ES" sz="2000"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r>
            </a:tbl>
          </a:graphicData>
        </a:graphic>
      </p:graphicFrame>
      <p:sp>
        <p:nvSpPr>
          <p:cNvPr id="7" name="2 CuadroTexto"/>
          <p:cNvSpPr txBox="1"/>
          <p:nvPr/>
        </p:nvSpPr>
        <p:spPr>
          <a:xfrm>
            <a:off x="3854120" y="476673"/>
            <a:ext cx="1863611" cy="584776"/>
          </a:xfrm>
          <a:prstGeom prst="rect">
            <a:avLst/>
          </a:prstGeom>
          <a:noFill/>
        </p:spPr>
        <p:txBody>
          <a:bodyPr wrap="none" rtlCol="0">
            <a:spAutoFit/>
          </a:bodyPr>
          <a:lstStyle/>
          <a:p>
            <a:r>
              <a:rPr lang="es-ES" sz="3200" b="1" dirty="0" smtClean="0">
                <a:solidFill>
                  <a:srgbClr val="0033CC"/>
                </a:solidFill>
              </a:rPr>
              <a:t>Argentina</a:t>
            </a:r>
            <a:endParaRPr lang="es-ES" sz="3200" b="1" dirty="0">
              <a:solidFill>
                <a:srgbClr val="0033CC"/>
              </a:solidFill>
            </a:endParaRPr>
          </a:p>
        </p:txBody>
      </p:sp>
      <p:pic>
        <p:nvPicPr>
          <p:cNvPr id="3" name="Imagen 2"/>
          <p:cNvPicPr>
            <a:picLocks noChangeAspect="1"/>
          </p:cNvPicPr>
          <p:nvPr/>
        </p:nvPicPr>
        <p:blipFill>
          <a:blip r:embed="rId2"/>
          <a:stretch>
            <a:fillRect/>
          </a:stretch>
        </p:blipFill>
        <p:spPr>
          <a:xfrm>
            <a:off x="179294" y="29882"/>
            <a:ext cx="1882588" cy="1210975"/>
          </a:xfrm>
          <a:prstGeom prst="rect">
            <a:avLst/>
          </a:prstGeom>
        </p:spPr>
      </p:pic>
    </p:spTree>
    <p:extLst>
      <p:ext uri="{BB962C8B-B14F-4D97-AF65-F5344CB8AC3E}">
        <p14:creationId xmlns:p14="http://schemas.microsoft.com/office/powerpoint/2010/main" val="42538230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0"/>
            <a:ext cx="9075252" cy="6858000"/>
          </a:xfrm>
          <a:prstGeom prst="rect">
            <a:avLst/>
          </a:prstGeom>
        </p:spPr>
      </p:pic>
      <p:sp>
        <p:nvSpPr>
          <p:cNvPr id="10" name="Rectángulo 9"/>
          <p:cNvSpPr/>
          <p:nvPr/>
        </p:nvSpPr>
        <p:spPr>
          <a:xfrm>
            <a:off x="86586" y="335845"/>
            <a:ext cx="6336733" cy="6186308"/>
          </a:xfrm>
          <a:prstGeom prst="rect">
            <a:avLst/>
          </a:prstGeom>
          <a:ln>
            <a:solidFill>
              <a:srgbClr val="4F81BD"/>
            </a:solidFill>
          </a:ln>
        </p:spPr>
        <p:txBody>
          <a:bodyPr wrap="square">
            <a:spAutoFit/>
          </a:bodyPr>
          <a:lstStyle/>
          <a:p>
            <a:pPr lvl="0"/>
            <a:r>
              <a:rPr lang="es-ES_tradnl" sz="4400" b="1" dirty="0">
                <a:solidFill>
                  <a:srgbClr val="FFFF00"/>
                </a:solidFill>
              </a:rPr>
              <a:t>El propósito principal de</a:t>
            </a:r>
            <a:r>
              <a:rPr lang="es-ES_tradnl" sz="4400" dirty="0">
                <a:solidFill>
                  <a:srgbClr val="FFFF00"/>
                </a:solidFill>
              </a:rPr>
              <a:t> </a:t>
            </a:r>
            <a:r>
              <a:rPr lang="es-ES_tradnl" sz="4400" b="1" dirty="0" smtClean="0">
                <a:solidFill>
                  <a:srgbClr val="FFFF00"/>
                </a:solidFill>
              </a:rPr>
              <a:t>la </a:t>
            </a:r>
            <a:r>
              <a:rPr lang="es-ES_tradnl" sz="4400" b="1" dirty="0">
                <a:solidFill>
                  <a:srgbClr val="FFFF00"/>
                </a:solidFill>
              </a:rPr>
              <a:t>regulación médica es el de proteger a la ciudadanía</a:t>
            </a:r>
            <a:r>
              <a:rPr lang="es-ES_tradnl" sz="4400" dirty="0">
                <a:solidFill>
                  <a:srgbClr val="FFFF00"/>
                </a:solidFill>
              </a:rPr>
              <a:t>. </a:t>
            </a:r>
            <a:endParaRPr lang="es-ES_tradnl" sz="4400" dirty="0" smtClean="0">
              <a:solidFill>
                <a:srgbClr val="FFFF00"/>
              </a:solidFill>
            </a:endParaRPr>
          </a:p>
          <a:p>
            <a:pPr lvl="0"/>
            <a:endParaRPr lang="es-ES_tradnl" sz="4400" b="1" dirty="0" smtClean="0">
              <a:solidFill>
                <a:srgbClr val="FFFF00"/>
              </a:solidFill>
            </a:endParaRPr>
          </a:p>
          <a:p>
            <a:pPr lvl="0"/>
            <a:r>
              <a:rPr lang="es-ES_tradnl" sz="4400" b="1" dirty="0" smtClean="0">
                <a:solidFill>
                  <a:srgbClr val="FFFF00"/>
                </a:solidFill>
              </a:rPr>
              <a:t>Asegurar </a:t>
            </a:r>
            <a:r>
              <a:rPr lang="es-ES_tradnl" sz="4400" b="1" dirty="0">
                <a:solidFill>
                  <a:srgbClr val="FFFF00"/>
                </a:solidFill>
              </a:rPr>
              <a:t>que la medicina se practique por personas que </a:t>
            </a:r>
            <a:r>
              <a:rPr lang="es-ES_tradnl" sz="4400" b="1" dirty="0" smtClean="0">
                <a:solidFill>
                  <a:srgbClr val="FFFF00"/>
                </a:solidFill>
              </a:rPr>
              <a:t>tengan</a:t>
            </a:r>
          </a:p>
          <a:p>
            <a:pPr lvl="0"/>
            <a:r>
              <a:rPr lang="es-ES_tradnl" sz="4400" b="1" dirty="0" smtClean="0">
                <a:solidFill>
                  <a:srgbClr val="FFFF00"/>
                </a:solidFill>
              </a:rPr>
              <a:t> la </a:t>
            </a:r>
            <a:r>
              <a:rPr lang="es-ES_tradnl" sz="4400" b="1" i="1" dirty="0">
                <a:solidFill>
                  <a:srgbClr val="FFFF00"/>
                </a:solidFill>
              </a:rPr>
              <a:t>credencial de </a:t>
            </a:r>
            <a:r>
              <a:rPr lang="es-ES_tradnl" sz="4400" b="1" i="1" dirty="0" smtClean="0">
                <a:solidFill>
                  <a:srgbClr val="FFFF00"/>
                </a:solidFill>
              </a:rPr>
              <a:t>médic</a:t>
            </a:r>
            <a:r>
              <a:rPr lang="es-ES_tradnl" sz="4400" b="1" dirty="0" smtClean="0">
                <a:solidFill>
                  <a:srgbClr val="FFFF00"/>
                </a:solidFill>
              </a:rPr>
              <a:t>o</a:t>
            </a:r>
            <a:endParaRPr lang="es-ES_tradnl" sz="4400" b="1" dirty="0">
              <a:solidFill>
                <a:srgbClr val="FFFF00"/>
              </a:solidFill>
            </a:endParaRPr>
          </a:p>
        </p:txBody>
      </p:sp>
    </p:spTree>
    <p:extLst>
      <p:ext uri="{BB962C8B-B14F-4D97-AF65-F5344CB8AC3E}">
        <p14:creationId xmlns:p14="http://schemas.microsoft.com/office/powerpoint/2010/main" val="13047115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133700019"/>
              </p:ext>
            </p:extLst>
          </p:nvPr>
        </p:nvGraphicFramePr>
        <p:xfrm>
          <a:off x="711507" y="1052737"/>
          <a:ext cx="8218741" cy="1536902"/>
        </p:xfrm>
        <a:graphic>
          <a:graphicData uri="http://schemas.openxmlformats.org/drawingml/2006/table">
            <a:tbl>
              <a:tblPr/>
              <a:tblGrid>
                <a:gridCol w="2708943"/>
                <a:gridCol w="2708943"/>
                <a:gridCol w="2800855"/>
              </a:tblGrid>
              <a:tr h="576063">
                <a:tc>
                  <a:txBody>
                    <a:bodyPr/>
                    <a:lstStyle/>
                    <a:p>
                      <a:pPr algn="ctr"/>
                      <a:r>
                        <a:rPr lang="es-ES" sz="2400" b="1" dirty="0" smtClean="0">
                          <a:solidFill>
                            <a:srgbClr val="0033CC"/>
                          </a:solidFill>
                        </a:rPr>
                        <a:t>Licencia</a:t>
                      </a:r>
                      <a:endParaRPr lang="es-ES" sz="2400" b="1" dirty="0">
                        <a:solidFill>
                          <a:srgbClr val="0033CC"/>
                        </a:solidFill>
                      </a:endParaRPr>
                    </a:p>
                  </a:txBody>
                  <a:tcPr anchor="ctr">
                    <a:lnL w="28575" cmpd="sng">
                      <a:solidFill>
                        <a:srgbClr val="0033CC"/>
                      </a:solidFill>
                      <a:prstDash val="solid"/>
                    </a:lnL>
                    <a:lnR w="28575" cmpd="sng">
                      <a:solidFill>
                        <a:srgbClr val="0033CC"/>
                      </a:solidFill>
                      <a:prstDash val="solid"/>
                    </a:lnR>
                    <a:lnT w="28575" cmpd="sng">
                      <a:solidFill>
                        <a:srgbClr val="0033CC"/>
                      </a:solidFill>
                      <a:prstDash val="solid"/>
                    </a:lnT>
                    <a:lnB w="28575" cap="flat" cmpd="sng" algn="ctr">
                      <a:solidFill>
                        <a:srgbClr val="0033CC"/>
                      </a:solidFill>
                      <a:prstDash val="solid"/>
                      <a:round/>
                      <a:headEnd type="none" w="med" len="med"/>
                      <a:tailEnd type="none" w="med" len="med"/>
                    </a:lnB>
                    <a:solidFill>
                      <a:schemeClr val="accent1">
                        <a:lumMod val="20000"/>
                        <a:lumOff val="80000"/>
                      </a:schemeClr>
                    </a:solidFill>
                  </a:tcPr>
                </a:tc>
                <a:tc>
                  <a:txBody>
                    <a:bodyPr/>
                    <a:lstStyle/>
                    <a:p>
                      <a:pPr algn="ctr"/>
                      <a:r>
                        <a:rPr lang="es-ES" sz="2400" b="1" dirty="0" smtClean="0">
                          <a:solidFill>
                            <a:srgbClr val="0033CC"/>
                          </a:solidFill>
                        </a:rPr>
                        <a:t>Órgano responsable</a:t>
                      </a:r>
                      <a:endParaRPr lang="es-ES" sz="2400" b="1"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mpd="sng">
                      <a:solidFill>
                        <a:srgbClr val="0033CC"/>
                      </a:solidFill>
                      <a:prstDash val="solid"/>
                    </a:lnT>
                    <a:lnB w="28575" cap="flat" cmpd="sng" algn="ctr">
                      <a:solidFill>
                        <a:srgbClr val="0033CC"/>
                      </a:solidFill>
                      <a:prstDash val="solid"/>
                      <a:round/>
                      <a:headEnd type="none" w="med" len="med"/>
                      <a:tailEnd type="none" w="med" len="med"/>
                    </a:lnB>
                    <a:solidFill>
                      <a:schemeClr val="accent1">
                        <a:lumMod val="20000"/>
                        <a:lumOff val="80000"/>
                      </a:schemeClr>
                    </a:solidFill>
                  </a:tcPr>
                </a:tc>
                <a:tc>
                  <a:txBody>
                    <a:bodyPr/>
                    <a:lstStyle/>
                    <a:p>
                      <a:pPr algn="ctr"/>
                      <a:r>
                        <a:rPr lang="es-ES" sz="2400" b="1" dirty="0" smtClean="0">
                          <a:solidFill>
                            <a:srgbClr val="0033CC"/>
                          </a:solidFill>
                        </a:rPr>
                        <a:t>Naturaleza</a:t>
                      </a:r>
                      <a:endParaRPr lang="es-ES" sz="2400" b="1"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mpd="sng">
                      <a:solidFill>
                        <a:srgbClr val="0033CC"/>
                      </a:solidFill>
                      <a:prstDash val="solid"/>
                    </a:lnT>
                    <a:lnB w="28575" cmpd="sng">
                      <a:solidFill>
                        <a:srgbClr val="0033CC"/>
                      </a:solidFill>
                      <a:prstDash val="solid"/>
                    </a:lnB>
                    <a:solidFill>
                      <a:schemeClr val="accent1">
                        <a:lumMod val="20000"/>
                        <a:lumOff val="80000"/>
                      </a:schemeClr>
                    </a:solidFill>
                  </a:tcPr>
                </a:tc>
              </a:tr>
              <a:tr h="713942">
                <a:tc>
                  <a:txBody>
                    <a:bodyPr/>
                    <a:lstStyle/>
                    <a:p>
                      <a:pPr algn="ctr"/>
                      <a:r>
                        <a:rPr lang="de-DE" sz="2000" i="0" noProof="0" dirty="0" err="1" smtClean="0">
                          <a:solidFill>
                            <a:srgbClr val="0033CC"/>
                          </a:solidFill>
                        </a:rPr>
                        <a:t>Registro</a:t>
                      </a:r>
                      <a:endParaRPr lang="de-DE" sz="2000" i="0" noProof="0" dirty="0">
                        <a:solidFill>
                          <a:srgbClr val="0033CC"/>
                        </a:solidFill>
                      </a:endParaRPr>
                    </a:p>
                  </a:txBody>
                  <a:tcPr anchor="ctr">
                    <a:lnL w="28575" cmpd="sng">
                      <a:solidFill>
                        <a:srgbClr val="0033CC"/>
                      </a:solidFill>
                      <a:prstDash val="soli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c>
                  <a:txBody>
                    <a:bodyPr/>
                    <a:lstStyle/>
                    <a:p>
                      <a:pPr algn="ctr"/>
                      <a:r>
                        <a:rPr lang="es-ES" sz="2000" i="0" noProof="0" dirty="0" smtClean="0">
                          <a:solidFill>
                            <a:srgbClr val="0033CC"/>
                          </a:solidFill>
                        </a:rPr>
                        <a:t>Dirección de Instrucción pública</a:t>
                      </a:r>
                      <a:endParaRPr lang="es-ES" sz="2000" i="0" noProof="0"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dirty="0" smtClean="0">
                          <a:solidFill>
                            <a:srgbClr val="0033CC"/>
                          </a:solidFill>
                        </a:rPr>
                        <a:t>Gobierno/Administración*</a:t>
                      </a: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1979372969"/>
              </p:ext>
            </p:extLst>
          </p:nvPr>
        </p:nvGraphicFramePr>
        <p:xfrm>
          <a:off x="755576" y="3440042"/>
          <a:ext cx="7992889" cy="2496303"/>
        </p:xfrm>
        <a:graphic>
          <a:graphicData uri="http://schemas.openxmlformats.org/drawingml/2006/table">
            <a:tbl>
              <a:tblPr/>
              <a:tblGrid>
                <a:gridCol w="2597321"/>
                <a:gridCol w="2731272"/>
                <a:gridCol w="2664296"/>
              </a:tblGrid>
              <a:tr h="576063">
                <a:tc>
                  <a:txBody>
                    <a:bodyPr/>
                    <a:lstStyle/>
                    <a:p>
                      <a:pPr algn="ctr"/>
                      <a:r>
                        <a:rPr lang="es-ES" sz="2400" b="1" dirty="0" smtClean="0">
                          <a:solidFill>
                            <a:srgbClr val="0033CC"/>
                          </a:solidFill>
                        </a:rPr>
                        <a:t>Certificación</a:t>
                      </a:r>
                      <a:endParaRPr lang="es-ES" sz="2400" b="1" dirty="0">
                        <a:solidFill>
                          <a:srgbClr val="0033CC"/>
                        </a:solidFill>
                      </a:endParaRPr>
                    </a:p>
                  </a:txBody>
                  <a:tcPr anchor="ctr">
                    <a:lnL w="28575" cmpd="sng">
                      <a:solidFill>
                        <a:srgbClr val="0033CC"/>
                      </a:solidFill>
                      <a:prstDash val="solid"/>
                    </a:lnL>
                    <a:lnR w="28575" cmpd="sng">
                      <a:solidFill>
                        <a:srgbClr val="0033CC"/>
                      </a:solidFill>
                      <a:prstDash val="solid"/>
                    </a:lnR>
                    <a:lnT w="28575" cmpd="sng">
                      <a:solidFill>
                        <a:srgbClr val="0033CC"/>
                      </a:solidFill>
                      <a:prstDash val="solid"/>
                    </a:lnT>
                    <a:lnB w="28575" cap="flat" cmpd="sng" algn="ctr">
                      <a:solidFill>
                        <a:srgbClr val="0033CC"/>
                      </a:solidFill>
                      <a:prstDash val="solid"/>
                      <a:round/>
                      <a:headEnd type="none" w="med" len="med"/>
                      <a:tailEnd type="none" w="med" len="med"/>
                    </a:lnB>
                    <a:solidFill>
                      <a:schemeClr val="accent1">
                        <a:lumMod val="20000"/>
                        <a:lumOff val="80000"/>
                      </a:schemeClr>
                    </a:solidFill>
                  </a:tcPr>
                </a:tc>
                <a:tc>
                  <a:txBody>
                    <a:bodyPr/>
                    <a:lstStyle/>
                    <a:p>
                      <a:pPr algn="ctr"/>
                      <a:r>
                        <a:rPr lang="es-ES" sz="2400" b="1" dirty="0" smtClean="0">
                          <a:solidFill>
                            <a:srgbClr val="0033CC"/>
                          </a:solidFill>
                        </a:rPr>
                        <a:t>Órgano responsable</a:t>
                      </a:r>
                      <a:endParaRPr lang="es-ES" sz="2400" b="1"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mpd="sng">
                      <a:solidFill>
                        <a:srgbClr val="0033CC"/>
                      </a:solidFill>
                      <a:prstDash val="solid"/>
                    </a:lnT>
                    <a:lnB w="28575" cap="flat" cmpd="sng" algn="ctr">
                      <a:solidFill>
                        <a:srgbClr val="0033CC"/>
                      </a:solidFill>
                      <a:prstDash val="solid"/>
                      <a:round/>
                      <a:headEnd type="none" w="med" len="med"/>
                      <a:tailEnd type="none" w="med" len="med"/>
                    </a:lnB>
                    <a:solidFill>
                      <a:schemeClr val="accent1">
                        <a:lumMod val="20000"/>
                        <a:lumOff val="80000"/>
                      </a:schemeClr>
                    </a:solidFill>
                  </a:tcPr>
                </a:tc>
                <a:tc>
                  <a:txBody>
                    <a:bodyPr/>
                    <a:lstStyle/>
                    <a:p>
                      <a:pPr algn="ctr"/>
                      <a:r>
                        <a:rPr lang="es-ES" sz="2400" b="1" dirty="0" smtClean="0">
                          <a:solidFill>
                            <a:srgbClr val="0033CC"/>
                          </a:solidFill>
                        </a:rPr>
                        <a:t>Naturaleza</a:t>
                      </a:r>
                      <a:endParaRPr lang="es-ES" sz="2400" b="1"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mpd="sng">
                      <a:solidFill>
                        <a:srgbClr val="0033CC"/>
                      </a:solidFill>
                      <a:prstDash val="solid"/>
                    </a:lnT>
                    <a:lnB w="28575" cmpd="sng">
                      <a:solidFill>
                        <a:srgbClr val="0033CC"/>
                      </a:solidFill>
                      <a:prstDash val="solid"/>
                    </a:lnB>
                    <a:solidFill>
                      <a:schemeClr val="accent1">
                        <a:lumMod val="20000"/>
                        <a:lumOff val="80000"/>
                      </a:schemeClr>
                    </a:solidFill>
                  </a:tcPr>
                </a:tc>
              </a:tr>
              <a:tr h="713942">
                <a:tc>
                  <a:txBody>
                    <a:bodyPr/>
                    <a:lstStyle/>
                    <a:p>
                      <a:pPr algn="ctr"/>
                      <a:r>
                        <a:rPr lang="es-ES" sz="2000" dirty="0" smtClean="0">
                          <a:solidFill>
                            <a:srgbClr val="FF0000"/>
                          </a:solidFill>
                        </a:rPr>
                        <a:t>Voluntaria</a:t>
                      </a:r>
                    </a:p>
                    <a:p>
                      <a:pPr algn="ctr"/>
                      <a:r>
                        <a:rPr lang="es-ES" sz="2000" dirty="0" smtClean="0">
                          <a:solidFill>
                            <a:srgbClr val="0033CC"/>
                          </a:solidFill>
                        </a:rPr>
                        <a:t>cada 4-5 años* </a:t>
                      </a:r>
                      <a:endParaRPr lang="es-ES" sz="2000" dirty="0">
                        <a:solidFill>
                          <a:srgbClr val="0033CC"/>
                        </a:solidFill>
                      </a:endParaRPr>
                    </a:p>
                  </a:txBody>
                  <a:tcPr anchor="ctr">
                    <a:lnL w="28575" cmpd="sng">
                      <a:solidFill>
                        <a:srgbClr val="0033CC"/>
                      </a:solidFill>
                      <a:prstDash val="soli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i="0" noProof="0" dirty="0" smtClean="0">
                          <a:solidFill>
                            <a:srgbClr val="0033CC"/>
                          </a:solidFill>
                        </a:rPr>
                        <a:t>Consejo Colombiano de Acreditación y Recertificación Médica</a:t>
                      </a:r>
                      <a:r>
                        <a:rPr lang="es-ES" sz="2000" i="0" baseline="0" noProof="0" dirty="0" smtClean="0">
                          <a:solidFill>
                            <a:srgbClr val="0033CC"/>
                          </a:solidFill>
                        </a:rPr>
                        <a:t> de especialistas y profesiones afines (CAMEC</a:t>
                      </a:r>
                      <a:endParaRPr lang="de-DE" sz="2000" i="1" noProof="0" dirty="0" smtClean="0">
                        <a:solidFill>
                          <a:srgbClr val="0033CC"/>
                        </a:solidFill>
                      </a:endParaRPr>
                    </a:p>
                  </a:txBody>
                  <a:tcPr>
                    <a:lnL w="28575" cap="flat" cmpd="sng" algn="ctr">
                      <a:solidFill>
                        <a:srgbClr val="0033CC"/>
                      </a:solidFill>
                      <a:prstDash val="solid"/>
                      <a:round/>
                      <a:headEnd type="none" w="med" len="med"/>
                      <a:tailEnd type="none" w="med" len="me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c>
                  <a:txBody>
                    <a:bodyPr/>
                    <a:lstStyle/>
                    <a:p>
                      <a:r>
                        <a:rPr lang="es-ES" sz="2000" dirty="0" smtClean="0">
                          <a:solidFill>
                            <a:srgbClr val="0033CC"/>
                          </a:solidFill>
                        </a:rPr>
                        <a:t>Sociedades</a:t>
                      </a:r>
                      <a:r>
                        <a:rPr lang="es-ES" sz="2000" baseline="0" dirty="0" smtClean="0">
                          <a:solidFill>
                            <a:srgbClr val="0033CC"/>
                          </a:solidFill>
                        </a:rPr>
                        <a:t> Científicas. Autónoma e independiente</a:t>
                      </a:r>
                    </a:p>
                    <a:p>
                      <a:r>
                        <a:rPr lang="es-ES" sz="2000" baseline="0" dirty="0" smtClean="0">
                          <a:solidFill>
                            <a:srgbClr val="0033CC"/>
                          </a:solidFill>
                        </a:rPr>
                        <a:t>Profesional</a:t>
                      </a:r>
                      <a:endParaRPr lang="es-ES" sz="2000" dirty="0"/>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r>
            </a:tbl>
          </a:graphicData>
        </a:graphic>
      </p:graphicFrame>
      <p:sp>
        <p:nvSpPr>
          <p:cNvPr id="10" name="9 CuadroTexto"/>
          <p:cNvSpPr txBox="1"/>
          <p:nvPr/>
        </p:nvSpPr>
        <p:spPr>
          <a:xfrm>
            <a:off x="846962" y="6407724"/>
            <a:ext cx="3658649" cy="369332"/>
          </a:xfrm>
          <a:prstGeom prst="rect">
            <a:avLst/>
          </a:prstGeom>
          <a:noFill/>
        </p:spPr>
        <p:txBody>
          <a:bodyPr wrap="none" rtlCol="0">
            <a:spAutoFit/>
          </a:bodyPr>
          <a:lstStyle/>
          <a:p>
            <a:r>
              <a:rPr lang="es-ES" dirty="0" smtClean="0">
                <a:solidFill>
                  <a:srgbClr val="0033CC"/>
                </a:solidFill>
              </a:rPr>
              <a:t>*basada en actividades de formación</a:t>
            </a:r>
            <a:endParaRPr lang="es-ES" dirty="0">
              <a:solidFill>
                <a:srgbClr val="0033CC"/>
              </a:solidFill>
            </a:endParaRPr>
          </a:p>
        </p:txBody>
      </p:sp>
      <p:sp>
        <p:nvSpPr>
          <p:cNvPr id="7" name="2 CuadroTexto"/>
          <p:cNvSpPr txBox="1"/>
          <p:nvPr/>
        </p:nvSpPr>
        <p:spPr>
          <a:xfrm>
            <a:off x="3854120" y="297593"/>
            <a:ext cx="1801294" cy="584776"/>
          </a:xfrm>
          <a:prstGeom prst="rect">
            <a:avLst/>
          </a:prstGeom>
          <a:noFill/>
        </p:spPr>
        <p:txBody>
          <a:bodyPr wrap="none" rtlCol="0">
            <a:spAutoFit/>
          </a:bodyPr>
          <a:lstStyle/>
          <a:p>
            <a:r>
              <a:rPr lang="es-ES" sz="3200" b="1" dirty="0" smtClean="0">
                <a:solidFill>
                  <a:srgbClr val="0033CC"/>
                </a:solidFill>
              </a:rPr>
              <a:t>Colombia</a:t>
            </a:r>
            <a:endParaRPr lang="es-ES" sz="3200" b="1" dirty="0">
              <a:solidFill>
                <a:srgbClr val="0033CC"/>
              </a:solidFill>
            </a:endParaRPr>
          </a:p>
        </p:txBody>
      </p:sp>
      <p:pic>
        <p:nvPicPr>
          <p:cNvPr id="3" name="Imagen 2"/>
          <p:cNvPicPr>
            <a:picLocks noChangeAspect="1"/>
          </p:cNvPicPr>
          <p:nvPr/>
        </p:nvPicPr>
        <p:blipFill>
          <a:blip r:embed="rId2"/>
          <a:stretch>
            <a:fillRect/>
          </a:stretch>
        </p:blipFill>
        <p:spPr>
          <a:xfrm>
            <a:off x="711507" y="75748"/>
            <a:ext cx="1210234" cy="806621"/>
          </a:xfrm>
          <a:prstGeom prst="rect">
            <a:avLst/>
          </a:prstGeom>
        </p:spPr>
      </p:pic>
    </p:spTree>
    <p:extLst>
      <p:ext uri="{BB962C8B-B14F-4D97-AF65-F5344CB8AC3E}">
        <p14:creationId xmlns:p14="http://schemas.microsoft.com/office/powerpoint/2010/main" val="27681192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007876746"/>
              </p:ext>
            </p:extLst>
          </p:nvPr>
        </p:nvGraphicFramePr>
        <p:xfrm>
          <a:off x="755576" y="1340771"/>
          <a:ext cx="7992888" cy="1536902"/>
        </p:xfrm>
        <a:graphic>
          <a:graphicData uri="http://schemas.openxmlformats.org/drawingml/2006/table">
            <a:tbl>
              <a:tblPr/>
              <a:tblGrid>
                <a:gridCol w="2664296"/>
                <a:gridCol w="2664296"/>
                <a:gridCol w="2664296"/>
              </a:tblGrid>
              <a:tr h="576063">
                <a:tc>
                  <a:txBody>
                    <a:bodyPr/>
                    <a:lstStyle/>
                    <a:p>
                      <a:pPr algn="ctr"/>
                      <a:r>
                        <a:rPr lang="es-ES" sz="2400" b="1" dirty="0" smtClean="0">
                          <a:solidFill>
                            <a:srgbClr val="0033CC"/>
                          </a:solidFill>
                        </a:rPr>
                        <a:t>Licencia</a:t>
                      </a:r>
                      <a:endParaRPr lang="es-ES" sz="2400" b="1" dirty="0">
                        <a:solidFill>
                          <a:srgbClr val="0033CC"/>
                        </a:solidFill>
                      </a:endParaRPr>
                    </a:p>
                  </a:txBody>
                  <a:tcPr anchor="ctr">
                    <a:lnL w="28575" cmpd="sng">
                      <a:solidFill>
                        <a:srgbClr val="0033CC"/>
                      </a:solidFill>
                      <a:prstDash val="solid"/>
                    </a:lnL>
                    <a:lnR w="28575" cmpd="sng">
                      <a:solidFill>
                        <a:srgbClr val="0033CC"/>
                      </a:solidFill>
                      <a:prstDash val="solid"/>
                    </a:lnR>
                    <a:lnT w="28575" cmpd="sng">
                      <a:solidFill>
                        <a:srgbClr val="0033CC"/>
                      </a:solidFill>
                      <a:prstDash val="solid"/>
                    </a:lnT>
                    <a:lnB w="28575" cap="flat" cmpd="sng" algn="ctr">
                      <a:solidFill>
                        <a:srgbClr val="0033CC"/>
                      </a:solidFill>
                      <a:prstDash val="solid"/>
                      <a:round/>
                      <a:headEnd type="none" w="med" len="med"/>
                      <a:tailEnd type="none" w="med" len="med"/>
                    </a:lnB>
                    <a:solidFill>
                      <a:schemeClr val="accent1">
                        <a:lumMod val="20000"/>
                        <a:lumOff val="80000"/>
                      </a:schemeClr>
                    </a:solidFill>
                  </a:tcPr>
                </a:tc>
                <a:tc>
                  <a:txBody>
                    <a:bodyPr/>
                    <a:lstStyle/>
                    <a:p>
                      <a:pPr algn="ctr"/>
                      <a:r>
                        <a:rPr lang="es-ES" sz="2400" b="1" dirty="0" smtClean="0">
                          <a:solidFill>
                            <a:srgbClr val="0033CC"/>
                          </a:solidFill>
                        </a:rPr>
                        <a:t>Órgano responsable</a:t>
                      </a:r>
                      <a:endParaRPr lang="es-ES" sz="2400" b="1"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mpd="sng">
                      <a:solidFill>
                        <a:srgbClr val="0033CC"/>
                      </a:solidFill>
                      <a:prstDash val="solid"/>
                    </a:lnT>
                    <a:lnB w="28575" cap="flat" cmpd="sng" algn="ctr">
                      <a:solidFill>
                        <a:srgbClr val="0033CC"/>
                      </a:solidFill>
                      <a:prstDash val="solid"/>
                      <a:round/>
                      <a:headEnd type="none" w="med" len="med"/>
                      <a:tailEnd type="none" w="med" len="med"/>
                    </a:lnB>
                    <a:solidFill>
                      <a:schemeClr val="accent1">
                        <a:lumMod val="20000"/>
                        <a:lumOff val="80000"/>
                      </a:schemeClr>
                    </a:solidFill>
                  </a:tcPr>
                </a:tc>
                <a:tc>
                  <a:txBody>
                    <a:bodyPr/>
                    <a:lstStyle/>
                    <a:p>
                      <a:pPr algn="ctr"/>
                      <a:r>
                        <a:rPr lang="es-ES" sz="2400" b="1" dirty="0" smtClean="0">
                          <a:solidFill>
                            <a:srgbClr val="0033CC"/>
                          </a:solidFill>
                        </a:rPr>
                        <a:t>Naturaleza</a:t>
                      </a:r>
                      <a:endParaRPr lang="es-ES" sz="2400" b="1"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mpd="sng">
                      <a:solidFill>
                        <a:srgbClr val="0033CC"/>
                      </a:solidFill>
                      <a:prstDash val="solid"/>
                    </a:lnT>
                    <a:lnB w="28575" cmpd="sng">
                      <a:solidFill>
                        <a:srgbClr val="0033CC"/>
                      </a:solidFill>
                      <a:prstDash val="solid"/>
                    </a:lnB>
                    <a:solidFill>
                      <a:schemeClr val="accent1">
                        <a:lumMod val="20000"/>
                        <a:lumOff val="80000"/>
                      </a:schemeClr>
                    </a:solidFill>
                  </a:tcPr>
                </a:tc>
              </a:tr>
              <a:tr h="713942">
                <a:tc>
                  <a:txBody>
                    <a:bodyPr/>
                    <a:lstStyle/>
                    <a:p>
                      <a:pPr algn="ctr"/>
                      <a:endParaRPr lang="es-ES" sz="2000" dirty="0" smtClean="0">
                        <a:solidFill>
                          <a:srgbClr val="FF0000"/>
                        </a:solidFill>
                      </a:endParaRPr>
                    </a:p>
                  </a:txBody>
                  <a:tcPr anchor="ctr">
                    <a:lnL w="28575" cmpd="sng">
                      <a:solidFill>
                        <a:srgbClr val="0033CC"/>
                      </a:solidFill>
                      <a:prstDash val="soli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c>
                  <a:txBody>
                    <a:bodyPr/>
                    <a:lstStyle/>
                    <a:p>
                      <a:pPr algn="ctr"/>
                      <a:endParaRPr lang="fr-FR" sz="2000" i="1" noProof="0"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2000" dirty="0" smtClean="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4009467817"/>
              </p:ext>
            </p:extLst>
          </p:nvPr>
        </p:nvGraphicFramePr>
        <p:xfrm>
          <a:off x="779234" y="3474588"/>
          <a:ext cx="7992888" cy="1828800"/>
        </p:xfrm>
        <a:graphic>
          <a:graphicData uri="http://schemas.openxmlformats.org/drawingml/2006/table">
            <a:tbl>
              <a:tblPr/>
              <a:tblGrid>
                <a:gridCol w="2664296"/>
                <a:gridCol w="2664296"/>
                <a:gridCol w="2664296"/>
              </a:tblGrid>
              <a:tr h="576063">
                <a:tc>
                  <a:txBody>
                    <a:bodyPr/>
                    <a:lstStyle/>
                    <a:p>
                      <a:pPr algn="ctr"/>
                      <a:r>
                        <a:rPr lang="es-ES" sz="2400" b="1" dirty="0" smtClean="0">
                          <a:solidFill>
                            <a:srgbClr val="0033CC"/>
                          </a:solidFill>
                        </a:rPr>
                        <a:t>Certificación</a:t>
                      </a:r>
                      <a:endParaRPr lang="es-ES" sz="2400" b="1" dirty="0">
                        <a:solidFill>
                          <a:srgbClr val="0033CC"/>
                        </a:solidFill>
                      </a:endParaRPr>
                    </a:p>
                  </a:txBody>
                  <a:tcPr anchor="ctr">
                    <a:lnL w="28575" cmpd="sng">
                      <a:solidFill>
                        <a:srgbClr val="0033CC"/>
                      </a:solidFill>
                      <a:prstDash val="solid"/>
                    </a:lnL>
                    <a:lnR w="28575" cmpd="sng">
                      <a:solidFill>
                        <a:srgbClr val="0033CC"/>
                      </a:solidFill>
                      <a:prstDash val="solid"/>
                    </a:lnR>
                    <a:lnT w="28575" cmpd="sng">
                      <a:solidFill>
                        <a:srgbClr val="0033CC"/>
                      </a:solidFill>
                      <a:prstDash val="solid"/>
                    </a:lnT>
                    <a:lnB w="28575" cap="flat" cmpd="sng" algn="ctr">
                      <a:solidFill>
                        <a:srgbClr val="0033CC"/>
                      </a:solidFill>
                      <a:prstDash val="solid"/>
                      <a:round/>
                      <a:headEnd type="none" w="med" len="med"/>
                      <a:tailEnd type="none" w="med" len="med"/>
                    </a:lnB>
                    <a:solidFill>
                      <a:schemeClr val="accent1">
                        <a:lumMod val="20000"/>
                        <a:lumOff val="80000"/>
                      </a:schemeClr>
                    </a:solidFill>
                  </a:tcPr>
                </a:tc>
                <a:tc>
                  <a:txBody>
                    <a:bodyPr/>
                    <a:lstStyle/>
                    <a:p>
                      <a:pPr algn="ctr"/>
                      <a:r>
                        <a:rPr lang="es-ES" sz="2400" b="1" dirty="0" smtClean="0">
                          <a:solidFill>
                            <a:srgbClr val="0033CC"/>
                          </a:solidFill>
                        </a:rPr>
                        <a:t>Órgano responsable</a:t>
                      </a:r>
                      <a:endParaRPr lang="es-ES" sz="2400" b="1"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mpd="sng">
                      <a:solidFill>
                        <a:srgbClr val="0033CC"/>
                      </a:solidFill>
                      <a:prstDash val="solid"/>
                    </a:lnT>
                    <a:lnB w="28575" cap="flat" cmpd="sng" algn="ctr">
                      <a:solidFill>
                        <a:srgbClr val="0033CC"/>
                      </a:solidFill>
                      <a:prstDash val="solid"/>
                      <a:round/>
                      <a:headEnd type="none" w="med" len="med"/>
                      <a:tailEnd type="none" w="med" len="med"/>
                    </a:lnB>
                    <a:solidFill>
                      <a:schemeClr val="accent1">
                        <a:lumMod val="20000"/>
                        <a:lumOff val="80000"/>
                      </a:schemeClr>
                    </a:solidFill>
                  </a:tcPr>
                </a:tc>
                <a:tc>
                  <a:txBody>
                    <a:bodyPr/>
                    <a:lstStyle/>
                    <a:p>
                      <a:pPr algn="ctr"/>
                      <a:r>
                        <a:rPr lang="es-ES" sz="2400" b="1" dirty="0" smtClean="0">
                          <a:solidFill>
                            <a:srgbClr val="0033CC"/>
                          </a:solidFill>
                        </a:rPr>
                        <a:t>Naturaleza</a:t>
                      </a:r>
                      <a:endParaRPr lang="es-ES" sz="2400" b="1"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mpd="sng">
                      <a:solidFill>
                        <a:srgbClr val="0033CC"/>
                      </a:solidFill>
                      <a:prstDash val="solid"/>
                    </a:lnT>
                    <a:lnB w="28575" cmpd="sng">
                      <a:solidFill>
                        <a:srgbClr val="0033CC"/>
                      </a:solidFill>
                      <a:prstDash val="solid"/>
                    </a:lnB>
                    <a:solidFill>
                      <a:schemeClr val="accent1">
                        <a:lumMod val="20000"/>
                        <a:lumOff val="80000"/>
                      </a:schemeClr>
                    </a:solidFill>
                  </a:tcPr>
                </a:tc>
              </a:tr>
              <a:tr h="713942">
                <a:tc>
                  <a:txBody>
                    <a:bodyPr/>
                    <a:lstStyle/>
                    <a:p>
                      <a:pPr algn="ctr"/>
                      <a:r>
                        <a:rPr lang="es-ES" sz="2000" baseline="0" dirty="0" smtClean="0">
                          <a:solidFill>
                            <a:srgbClr val="FF0000"/>
                          </a:solidFill>
                        </a:rPr>
                        <a:t>voluntaria</a:t>
                      </a:r>
                      <a:endParaRPr lang="es-ES" sz="2000" dirty="0" smtClean="0">
                        <a:solidFill>
                          <a:srgbClr val="FF0000"/>
                        </a:solidFill>
                      </a:endParaRPr>
                    </a:p>
                  </a:txBody>
                  <a:tcPr anchor="ctr">
                    <a:lnL w="28575" cmpd="sng">
                      <a:solidFill>
                        <a:srgbClr val="0033CC"/>
                      </a:solidFill>
                      <a:prstDash val="soli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2000" i="0" noProof="0" dirty="0" smtClean="0">
                          <a:solidFill>
                            <a:srgbClr val="0033CC"/>
                          </a:solidFill>
                        </a:rPr>
                        <a:t>Consejo de certificación de especialidades médicas</a:t>
                      </a:r>
                      <a:endParaRPr lang="es-ES_tradnl" sz="2000" i="1" noProof="0" dirty="0" smtClean="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c>
                  <a:txBody>
                    <a:bodyPr/>
                    <a:lstStyle/>
                    <a:p>
                      <a:pPr algn="ctr"/>
                      <a:r>
                        <a:rPr lang="es-ES" sz="2000" kern="1200" dirty="0" smtClean="0">
                          <a:solidFill>
                            <a:srgbClr val="0033CC"/>
                          </a:solidFill>
                          <a:latin typeface="+mn-lt"/>
                          <a:ea typeface="+mn-ea"/>
                          <a:cs typeface="+mn-cs"/>
                        </a:rPr>
                        <a:t>Profesional</a:t>
                      </a:r>
                      <a:endParaRPr lang="es-ES" sz="2000" kern="1200" dirty="0">
                        <a:solidFill>
                          <a:srgbClr val="0033CC"/>
                        </a:solidFill>
                        <a:latin typeface="+mn-lt"/>
                        <a:ea typeface="+mn-ea"/>
                        <a:cs typeface="+mn-cs"/>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r>
            </a:tbl>
          </a:graphicData>
        </a:graphic>
      </p:graphicFrame>
      <p:sp>
        <p:nvSpPr>
          <p:cNvPr id="5" name="2 CuadroTexto"/>
          <p:cNvSpPr txBox="1"/>
          <p:nvPr/>
        </p:nvSpPr>
        <p:spPr>
          <a:xfrm>
            <a:off x="3854120" y="476673"/>
            <a:ext cx="1431602" cy="584776"/>
          </a:xfrm>
          <a:prstGeom prst="rect">
            <a:avLst/>
          </a:prstGeom>
          <a:noFill/>
        </p:spPr>
        <p:txBody>
          <a:bodyPr wrap="none" rtlCol="0">
            <a:spAutoFit/>
          </a:bodyPr>
          <a:lstStyle/>
          <a:p>
            <a:r>
              <a:rPr lang="es-ES" sz="3200" b="1" dirty="0" smtClean="0">
                <a:solidFill>
                  <a:srgbClr val="0033CC"/>
                </a:solidFill>
              </a:rPr>
              <a:t>México</a:t>
            </a:r>
            <a:endParaRPr lang="es-ES" sz="3200" b="1" dirty="0">
              <a:solidFill>
                <a:srgbClr val="0033CC"/>
              </a:solidFill>
            </a:endParaRPr>
          </a:p>
        </p:txBody>
      </p:sp>
      <p:pic>
        <p:nvPicPr>
          <p:cNvPr id="3" name="Imagen 2"/>
          <p:cNvPicPr>
            <a:picLocks noChangeAspect="1"/>
          </p:cNvPicPr>
          <p:nvPr/>
        </p:nvPicPr>
        <p:blipFill>
          <a:blip r:embed="rId2"/>
          <a:stretch>
            <a:fillRect/>
          </a:stretch>
        </p:blipFill>
        <p:spPr>
          <a:xfrm>
            <a:off x="179294" y="65370"/>
            <a:ext cx="1494118" cy="996079"/>
          </a:xfrm>
          <a:prstGeom prst="rect">
            <a:avLst/>
          </a:prstGeom>
        </p:spPr>
      </p:pic>
    </p:spTree>
    <p:extLst>
      <p:ext uri="{BB962C8B-B14F-4D97-AF65-F5344CB8AC3E}">
        <p14:creationId xmlns:p14="http://schemas.microsoft.com/office/powerpoint/2010/main" val="31252931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extLst>
              <p:ext uri="{D42A27DB-BD31-4B8C-83A1-F6EECF244321}">
                <p14:modId xmlns:p14="http://schemas.microsoft.com/office/powerpoint/2010/main" val="766573760"/>
              </p:ext>
            </p:extLst>
          </p:nvPr>
        </p:nvGraphicFramePr>
        <p:xfrm>
          <a:off x="846962" y="2016065"/>
          <a:ext cx="7992888" cy="1310639"/>
        </p:xfrm>
        <a:graphic>
          <a:graphicData uri="http://schemas.openxmlformats.org/drawingml/2006/table">
            <a:tbl>
              <a:tblPr/>
              <a:tblGrid>
                <a:gridCol w="2664296"/>
                <a:gridCol w="2664296"/>
                <a:gridCol w="2664296"/>
              </a:tblGrid>
              <a:tr h="144016">
                <a:tc>
                  <a:txBody>
                    <a:bodyPr/>
                    <a:lstStyle/>
                    <a:p>
                      <a:pPr algn="ctr"/>
                      <a:r>
                        <a:rPr lang="es-ES" sz="2000" b="1" dirty="0" smtClean="0">
                          <a:solidFill>
                            <a:srgbClr val="0033CC"/>
                          </a:solidFill>
                        </a:rPr>
                        <a:t>Licencia</a:t>
                      </a:r>
                      <a:endParaRPr lang="es-ES" sz="2000" b="1" dirty="0">
                        <a:solidFill>
                          <a:srgbClr val="0033CC"/>
                        </a:solidFill>
                      </a:endParaRPr>
                    </a:p>
                  </a:txBody>
                  <a:tcPr anchor="ctr">
                    <a:lnL w="28575" cmpd="sng">
                      <a:solidFill>
                        <a:srgbClr val="0033CC"/>
                      </a:solidFill>
                      <a:prstDash val="solid"/>
                    </a:lnL>
                    <a:lnR w="28575" cmpd="sng">
                      <a:solidFill>
                        <a:srgbClr val="0033CC"/>
                      </a:solidFill>
                      <a:prstDash val="solid"/>
                    </a:lnR>
                    <a:lnT w="28575" cmpd="sng">
                      <a:solidFill>
                        <a:srgbClr val="0033CC"/>
                      </a:solidFill>
                      <a:prstDash val="solid"/>
                    </a:lnT>
                    <a:lnB w="28575" cap="flat" cmpd="sng" algn="ctr">
                      <a:solidFill>
                        <a:srgbClr val="0033CC"/>
                      </a:solidFill>
                      <a:prstDash val="solid"/>
                      <a:round/>
                      <a:headEnd type="none" w="med" len="med"/>
                      <a:tailEnd type="none" w="med" len="med"/>
                    </a:lnB>
                    <a:solidFill>
                      <a:schemeClr val="accent1">
                        <a:lumMod val="20000"/>
                        <a:lumOff val="80000"/>
                      </a:schemeClr>
                    </a:solidFill>
                  </a:tcPr>
                </a:tc>
                <a:tc>
                  <a:txBody>
                    <a:bodyPr/>
                    <a:lstStyle/>
                    <a:p>
                      <a:pPr algn="ctr"/>
                      <a:r>
                        <a:rPr lang="es-ES" sz="2000" b="1" dirty="0" smtClean="0">
                          <a:solidFill>
                            <a:srgbClr val="0033CC"/>
                          </a:solidFill>
                        </a:rPr>
                        <a:t>Órgano responsable</a:t>
                      </a:r>
                      <a:endParaRPr lang="es-ES" sz="2000" b="1"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mpd="sng">
                      <a:solidFill>
                        <a:srgbClr val="0033CC"/>
                      </a:solidFill>
                      <a:prstDash val="solid"/>
                    </a:lnT>
                    <a:lnB w="28575" cap="flat" cmpd="sng" algn="ctr">
                      <a:solidFill>
                        <a:srgbClr val="0033CC"/>
                      </a:solidFill>
                      <a:prstDash val="solid"/>
                      <a:round/>
                      <a:headEnd type="none" w="med" len="med"/>
                      <a:tailEnd type="none" w="med" len="med"/>
                    </a:lnB>
                    <a:solidFill>
                      <a:schemeClr val="accent1">
                        <a:lumMod val="20000"/>
                        <a:lumOff val="80000"/>
                      </a:schemeClr>
                    </a:solidFill>
                  </a:tcPr>
                </a:tc>
                <a:tc>
                  <a:txBody>
                    <a:bodyPr/>
                    <a:lstStyle/>
                    <a:p>
                      <a:pPr algn="ctr"/>
                      <a:r>
                        <a:rPr lang="es-ES" sz="2000" b="1" dirty="0" smtClean="0">
                          <a:solidFill>
                            <a:srgbClr val="0033CC"/>
                          </a:solidFill>
                        </a:rPr>
                        <a:t>Naturaleza</a:t>
                      </a:r>
                      <a:endParaRPr lang="es-ES" sz="2000" b="1"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mpd="sng">
                      <a:solidFill>
                        <a:srgbClr val="0033CC"/>
                      </a:solidFill>
                      <a:prstDash val="solid"/>
                    </a:lnT>
                    <a:lnB w="28575" cmpd="sng">
                      <a:solidFill>
                        <a:srgbClr val="0033CC"/>
                      </a:solidFill>
                      <a:prstDash val="solid"/>
                    </a:lnB>
                    <a:solidFill>
                      <a:schemeClr val="accent1">
                        <a:lumMod val="20000"/>
                        <a:lumOff val="80000"/>
                      </a:schemeClr>
                    </a:solidFill>
                  </a:tcPr>
                </a:tc>
              </a:tr>
              <a:tr h="713942">
                <a:tc>
                  <a:txBody>
                    <a:bodyPr/>
                    <a:lstStyle/>
                    <a:p>
                      <a:pPr algn="ctr"/>
                      <a:r>
                        <a:rPr lang="es-ES" dirty="0" smtClean="0">
                          <a:solidFill>
                            <a:srgbClr val="0033CC"/>
                          </a:solidFill>
                        </a:rPr>
                        <a:t>Examen médico nacional</a:t>
                      </a:r>
                    </a:p>
                    <a:p>
                      <a:pPr algn="ctr"/>
                      <a:r>
                        <a:rPr lang="es-ES" dirty="0" smtClean="0">
                          <a:solidFill>
                            <a:srgbClr val="0033CC"/>
                          </a:solidFill>
                        </a:rPr>
                        <a:t>Registro</a:t>
                      </a:r>
                    </a:p>
                    <a:p>
                      <a:pPr algn="ctr"/>
                      <a:r>
                        <a:rPr lang="es-ES" dirty="0" smtClean="0">
                          <a:solidFill>
                            <a:srgbClr val="0033CC"/>
                          </a:solidFill>
                        </a:rPr>
                        <a:t>No colegiación obligatoria</a:t>
                      </a:r>
                      <a:endParaRPr lang="es-ES" dirty="0">
                        <a:solidFill>
                          <a:srgbClr val="0033CC"/>
                        </a:solidFill>
                      </a:endParaRPr>
                    </a:p>
                  </a:txBody>
                  <a:tcPr>
                    <a:lnL w="28575" cmpd="sng">
                      <a:solidFill>
                        <a:srgbClr val="0033CC"/>
                      </a:solidFill>
                      <a:prstDash val="soli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c>
                  <a:txBody>
                    <a:bodyPr/>
                    <a:lstStyle/>
                    <a:p>
                      <a:pPr algn="ctr"/>
                      <a:r>
                        <a:rPr lang="en-GB" i="1" noProof="0" dirty="0" err="1" smtClean="0">
                          <a:solidFill>
                            <a:srgbClr val="0033CC"/>
                          </a:solidFill>
                        </a:rPr>
                        <a:t>Super</a:t>
                      </a:r>
                      <a:r>
                        <a:rPr lang="en-GB" i="1" baseline="0" noProof="0" dirty="0" err="1" smtClean="0">
                          <a:solidFill>
                            <a:srgbClr val="0033CC"/>
                          </a:solidFill>
                        </a:rPr>
                        <a:t>intendencia</a:t>
                      </a:r>
                      <a:r>
                        <a:rPr lang="en-GB" i="1" baseline="0" noProof="0" dirty="0" smtClean="0">
                          <a:solidFill>
                            <a:srgbClr val="0033CC"/>
                          </a:solidFill>
                        </a:rPr>
                        <a:t> de </a:t>
                      </a:r>
                      <a:r>
                        <a:rPr lang="en-GB" i="1" baseline="0" noProof="0" dirty="0" err="1" smtClean="0">
                          <a:solidFill>
                            <a:srgbClr val="0033CC"/>
                          </a:solidFill>
                        </a:rPr>
                        <a:t>Salud</a:t>
                      </a:r>
                      <a:endParaRPr lang="en-GB" i="1" noProof="0" dirty="0" smtClean="0">
                        <a:solidFill>
                          <a:srgbClr val="0033CC"/>
                        </a:solidFill>
                      </a:endParaRPr>
                    </a:p>
                  </a:txBody>
                  <a:tcPr>
                    <a:lnL w="28575" cap="flat" cmpd="sng" algn="ctr">
                      <a:solidFill>
                        <a:srgbClr val="0033CC"/>
                      </a:solidFill>
                      <a:prstDash val="solid"/>
                      <a:round/>
                      <a:headEnd type="none" w="med" len="med"/>
                      <a:tailEnd type="none" w="med" len="me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c>
                  <a:txBody>
                    <a:bodyPr/>
                    <a:lstStyle/>
                    <a:p>
                      <a:pPr algn="ctr"/>
                      <a:r>
                        <a:rPr lang="es-ES" dirty="0" smtClean="0">
                          <a:solidFill>
                            <a:srgbClr val="0033CC"/>
                          </a:solidFill>
                        </a:rPr>
                        <a:t>Gubernamental</a:t>
                      </a:r>
                      <a:endParaRPr lang="es-ES" dirty="0">
                        <a:solidFill>
                          <a:srgbClr val="0033CC"/>
                        </a:solidFill>
                      </a:endParaRPr>
                    </a:p>
                  </a:txBody>
                  <a:tcPr>
                    <a:lnL w="28575" cap="flat" cmpd="sng" algn="ctr">
                      <a:solidFill>
                        <a:srgbClr val="0033CC"/>
                      </a:solidFill>
                      <a:prstDash val="solid"/>
                      <a:round/>
                      <a:headEnd type="none" w="med" len="med"/>
                      <a:tailEnd type="none" w="med" len="me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r>
            </a:tbl>
          </a:graphicData>
        </a:graphic>
      </p:graphicFrame>
      <p:graphicFrame>
        <p:nvGraphicFramePr>
          <p:cNvPr id="16" name="15 Tabla"/>
          <p:cNvGraphicFramePr>
            <a:graphicFrameLocks noGrp="1"/>
          </p:cNvGraphicFramePr>
          <p:nvPr>
            <p:extLst>
              <p:ext uri="{D42A27DB-BD31-4B8C-83A1-F6EECF244321}">
                <p14:modId xmlns:p14="http://schemas.microsoft.com/office/powerpoint/2010/main" val="3075965371"/>
              </p:ext>
            </p:extLst>
          </p:nvPr>
        </p:nvGraphicFramePr>
        <p:xfrm>
          <a:off x="845974" y="4161493"/>
          <a:ext cx="7992888" cy="2313422"/>
        </p:xfrm>
        <a:graphic>
          <a:graphicData uri="http://schemas.openxmlformats.org/drawingml/2006/table">
            <a:tbl>
              <a:tblPr/>
              <a:tblGrid>
                <a:gridCol w="2664296"/>
                <a:gridCol w="2664296"/>
                <a:gridCol w="2664296"/>
              </a:tblGrid>
              <a:tr h="576063">
                <a:tc>
                  <a:txBody>
                    <a:bodyPr/>
                    <a:lstStyle/>
                    <a:p>
                      <a:pPr algn="ctr"/>
                      <a:r>
                        <a:rPr lang="es-ES" sz="2000" b="1" dirty="0" smtClean="0">
                          <a:solidFill>
                            <a:srgbClr val="0033CC"/>
                          </a:solidFill>
                        </a:rPr>
                        <a:t>Certificación</a:t>
                      </a:r>
                      <a:endParaRPr lang="es-ES" sz="2000" b="1" dirty="0">
                        <a:solidFill>
                          <a:srgbClr val="0033CC"/>
                        </a:solidFill>
                      </a:endParaRPr>
                    </a:p>
                  </a:txBody>
                  <a:tcPr anchor="ctr">
                    <a:lnL w="28575" cmpd="sng">
                      <a:solidFill>
                        <a:srgbClr val="0033CC"/>
                      </a:solidFill>
                      <a:prstDash val="solid"/>
                    </a:lnL>
                    <a:lnR w="28575" cmpd="sng">
                      <a:solidFill>
                        <a:srgbClr val="0033CC"/>
                      </a:solidFill>
                      <a:prstDash val="solid"/>
                    </a:lnR>
                    <a:lnT w="28575" cmpd="sng">
                      <a:solidFill>
                        <a:srgbClr val="0033CC"/>
                      </a:solidFill>
                      <a:prstDash val="solid"/>
                    </a:lnT>
                    <a:lnB w="28575" cap="flat" cmpd="sng" algn="ctr">
                      <a:solidFill>
                        <a:srgbClr val="0033CC"/>
                      </a:solidFill>
                      <a:prstDash val="solid"/>
                      <a:round/>
                      <a:headEnd type="none" w="med" len="med"/>
                      <a:tailEnd type="none" w="med" len="med"/>
                    </a:lnB>
                    <a:solidFill>
                      <a:schemeClr val="accent1">
                        <a:lumMod val="20000"/>
                        <a:lumOff val="80000"/>
                      </a:schemeClr>
                    </a:solidFill>
                  </a:tcPr>
                </a:tc>
                <a:tc>
                  <a:txBody>
                    <a:bodyPr/>
                    <a:lstStyle/>
                    <a:p>
                      <a:pPr algn="ctr"/>
                      <a:r>
                        <a:rPr lang="es-ES" sz="2000" b="1" dirty="0" smtClean="0">
                          <a:solidFill>
                            <a:srgbClr val="0033CC"/>
                          </a:solidFill>
                        </a:rPr>
                        <a:t>Órgano responsable</a:t>
                      </a:r>
                      <a:endParaRPr lang="es-ES" sz="2000" b="1"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mpd="sng">
                      <a:solidFill>
                        <a:srgbClr val="0033CC"/>
                      </a:solidFill>
                      <a:prstDash val="solid"/>
                    </a:lnT>
                    <a:lnB w="28575" cap="flat" cmpd="sng" algn="ctr">
                      <a:solidFill>
                        <a:srgbClr val="0033CC"/>
                      </a:solidFill>
                      <a:prstDash val="solid"/>
                      <a:round/>
                      <a:headEnd type="none" w="med" len="med"/>
                      <a:tailEnd type="none" w="med" len="med"/>
                    </a:lnB>
                    <a:solidFill>
                      <a:schemeClr val="accent1">
                        <a:lumMod val="20000"/>
                        <a:lumOff val="80000"/>
                      </a:schemeClr>
                    </a:solidFill>
                  </a:tcPr>
                </a:tc>
                <a:tc>
                  <a:txBody>
                    <a:bodyPr/>
                    <a:lstStyle/>
                    <a:p>
                      <a:pPr algn="ctr"/>
                      <a:r>
                        <a:rPr lang="es-ES" sz="2000" b="1" dirty="0" smtClean="0">
                          <a:solidFill>
                            <a:srgbClr val="0033CC"/>
                          </a:solidFill>
                        </a:rPr>
                        <a:t>Naturaleza</a:t>
                      </a:r>
                      <a:endParaRPr lang="es-ES" sz="2000" b="1"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mpd="sng">
                      <a:solidFill>
                        <a:srgbClr val="0033CC"/>
                      </a:solidFill>
                      <a:prstDash val="solid"/>
                    </a:lnT>
                    <a:lnB w="28575" cmpd="sng">
                      <a:solidFill>
                        <a:srgbClr val="0033CC"/>
                      </a:solidFill>
                      <a:prstDash val="solid"/>
                    </a:lnB>
                    <a:solidFill>
                      <a:schemeClr val="accent1">
                        <a:lumMod val="20000"/>
                        <a:lumOff val="80000"/>
                      </a:schemeClr>
                    </a:solidFill>
                  </a:tcPr>
                </a:tc>
              </a:tr>
              <a:tr h="713942">
                <a:tc>
                  <a:txBody>
                    <a:bodyPr/>
                    <a:lstStyle/>
                    <a:p>
                      <a:pPr algn="ctr"/>
                      <a:r>
                        <a:rPr lang="es-ES" i="0" noProof="0" dirty="0" smtClean="0">
                          <a:solidFill>
                            <a:srgbClr val="0000FF"/>
                          </a:solidFill>
                        </a:rPr>
                        <a:t>Certificación</a:t>
                      </a:r>
                      <a:r>
                        <a:rPr lang="es-ES" i="0" noProof="0" dirty="0" smtClean="0">
                          <a:solidFill>
                            <a:srgbClr val="FF0000"/>
                          </a:solidFill>
                        </a:rPr>
                        <a:t> </a:t>
                      </a:r>
                    </a:p>
                    <a:p>
                      <a:pPr algn="ctr"/>
                      <a:r>
                        <a:rPr lang="es-ES" i="0" noProof="0" dirty="0" smtClean="0">
                          <a:solidFill>
                            <a:srgbClr val="FF0000"/>
                          </a:solidFill>
                        </a:rPr>
                        <a:t>Voluntaria</a:t>
                      </a:r>
                    </a:p>
                    <a:p>
                      <a:pPr algn="ctr"/>
                      <a:r>
                        <a:rPr lang="es-ES" i="1" noProof="0" dirty="0" smtClean="0">
                          <a:solidFill>
                            <a:srgbClr val="FF0000"/>
                          </a:solidFill>
                        </a:rPr>
                        <a:t>Cada</a:t>
                      </a:r>
                      <a:r>
                        <a:rPr lang="es-ES" i="1" baseline="0" noProof="0" dirty="0" smtClean="0">
                          <a:solidFill>
                            <a:srgbClr val="FF0000"/>
                          </a:solidFill>
                        </a:rPr>
                        <a:t> 5-10 años</a:t>
                      </a:r>
                      <a:endParaRPr lang="es-ES" i="1" noProof="0" dirty="0" smtClean="0">
                        <a:solidFill>
                          <a:srgbClr val="FF0000"/>
                        </a:solidFill>
                      </a:endParaRPr>
                    </a:p>
                  </a:txBody>
                  <a:tcPr anchor="ctr">
                    <a:lnL w="28575" cmpd="sng">
                      <a:solidFill>
                        <a:srgbClr val="0033CC"/>
                      </a:solidFill>
                      <a:prstDash val="soli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c>
                  <a:txBody>
                    <a:bodyPr/>
                    <a:lstStyle/>
                    <a:p>
                      <a:pPr algn="ctr"/>
                      <a:endParaRPr lang="es-ES" i="1" dirty="0" smtClean="0">
                        <a:solidFill>
                          <a:srgbClr val="0033CC"/>
                        </a:solidFill>
                      </a:endParaRPr>
                    </a:p>
                    <a:p>
                      <a:r>
                        <a:rPr lang="es-ES" sz="1800" i="1" kern="1200" dirty="0" smtClean="0">
                          <a:solidFill>
                            <a:srgbClr val="0000FF"/>
                          </a:solidFill>
                          <a:effectLst/>
                          <a:latin typeface="+mn-lt"/>
                          <a:ea typeface="+mn-ea"/>
                          <a:cs typeface="+mn-cs"/>
                        </a:rPr>
                        <a:t>Corporación Nacional Autónoma de Certificación</a:t>
                      </a:r>
                    </a:p>
                    <a:p>
                      <a:r>
                        <a:rPr lang="es-ES" sz="1800" i="1" kern="1200" dirty="0" smtClean="0">
                          <a:solidFill>
                            <a:srgbClr val="0000FF"/>
                          </a:solidFill>
                          <a:effectLst/>
                          <a:latin typeface="+mn-lt"/>
                          <a:ea typeface="+mn-ea"/>
                          <a:cs typeface="+mn-cs"/>
                        </a:rPr>
                        <a:t>de Especialidades Médicas (CONACEM)</a:t>
                      </a:r>
                    </a:p>
                    <a:p>
                      <a:pPr algn="ctr"/>
                      <a:endParaRPr lang="es-ES"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c>
                  <a:txBody>
                    <a:bodyPr/>
                    <a:lstStyle/>
                    <a:p>
                      <a:pPr algn="ctr"/>
                      <a:r>
                        <a:rPr lang="es-ES" dirty="0" smtClean="0">
                          <a:solidFill>
                            <a:srgbClr val="0033CC"/>
                          </a:solidFill>
                        </a:rPr>
                        <a:t>Profesional</a:t>
                      </a:r>
                    </a:p>
                    <a:p>
                      <a:pPr algn="ctr"/>
                      <a:r>
                        <a:rPr lang="es-ES" dirty="0" smtClean="0">
                          <a:solidFill>
                            <a:srgbClr val="0033CC"/>
                          </a:solidFill>
                        </a:rPr>
                        <a:t>Académica</a:t>
                      </a:r>
                    </a:p>
                    <a:p>
                      <a:pPr algn="ctr"/>
                      <a:r>
                        <a:rPr lang="es-ES" dirty="0" smtClean="0">
                          <a:solidFill>
                            <a:srgbClr val="0033CC"/>
                          </a:solidFill>
                        </a:rPr>
                        <a:t>Administración</a:t>
                      </a:r>
                    </a:p>
                    <a:p>
                      <a:pPr algn="ctr"/>
                      <a:endParaRPr lang="es-ES"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r>
            </a:tbl>
          </a:graphicData>
        </a:graphic>
      </p:graphicFrame>
      <p:sp>
        <p:nvSpPr>
          <p:cNvPr id="8" name="2 CuadroTexto"/>
          <p:cNvSpPr txBox="1"/>
          <p:nvPr/>
        </p:nvSpPr>
        <p:spPr>
          <a:xfrm>
            <a:off x="3854120" y="476673"/>
            <a:ext cx="1030250" cy="584776"/>
          </a:xfrm>
          <a:prstGeom prst="rect">
            <a:avLst/>
          </a:prstGeom>
          <a:noFill/>
        </p:spPr>
        <p:txBody>
          <a:bodyPr wrap="none" rtlCol="0">
            <a:spAutoFit/>
          </a:bodyPr>
          <a:lstStyle/>
          <a:p>
            <a:r>
              <a:rPr lang="es-ES" sz="3200" b="1" dirty="0" smtClean="0">
                <a:solidFill>
                  <a:srgbClr val="0033CC"/>
                </a:solidFill>
              </a:rPr>
              <a:t>Chile</a:t>
            </a:r>
            <a:endParaRPr lang="es-ES" sz="3200" b="1" dirty="0">
              <a:solidFill>
                <a:srgbClr val="0033CC"/>
              </a:solidFill>
            </a:endParaRPr>
          </a:p>
        </p:txBody>
      </p:sp>
      <p:pic>
        <p:nvPicPr>
          <p:cNvPr id="2" name="Imagen 1"/>
          <p:cNvPicPr>
            <a:picLocks noChangeAspect="1"/>
          </p:cNvPicPr>
          <p:nvPr/>
        </p:nvPicPr>
        <p:blipFill>
          <a:blip r:embed="rId2"/>
          <a:stretch>
            <a:fillRect/>
          </a:stretch>
        </p:blipFill>
        <p:spPr>
          <a:xfrm>
            <a:off x="149413" y="112059"/>
            <a:ext cx="1628588" cy="1085725"/>
          </a:xfrm>
          <a:prstGeom prst="rect">
            <a:avLst/>
          </a:prstGeom>
        </p:spPr>
      </p:pic>
    </p:spTree>
    <p:extLst>
      <p:ext uri="{BB962C8B-B14F-4D97-AF65-F5344CB8AC3E}">
        <p14:creationId xmlns:p14="http://schemas.microsoft.com/office/powerpoint/2010/main" val="7836633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90500"/>
            <a:ext cx="9144000" cy="6465094"/>
          </a:xfrm>
          <a:prstGeom prst="rect">
            <a:avLst/>
          </a:prstGeom>
        </p:spPr>
      </p:pic>
      <p:sp>
        <p:nvSpPr>
          <p:cNvPr id="3" name="CuadroTexto 2"/>
          <p:cNvSpPr txBox="1"/>
          <p:nvPr/>
        </p:nvSpPr>
        <p:spPr>
          <a:xfrm>
            <a:off x="493057" y="2136588"/>
            <a:ext cx="8426824" cy="769441"/>
          </a:xfrm>
          <a:prstGeom prst="rect">
            <a:avLst/>
          </a:prstGeom>
          <a:noFill/>
        </p:spPr>
        <p:txBody>
          <a:bodyPr wrap="square" rtlCol="0">
            <a:spAutoFit/>
          </a:bodyPr>
          <a:lstStyle/>
          <a:p>
            <a:r>
              <a:rPr lang="es-ES" sz="4400" b="1" dirty="0" smtClean="0"/>
              <a:t>LA RECERTIFICACION EN ESPAÑA</a:t>
            </a:r>
            <a:endParaRPr lang="es-ES" sz="4400" b="1" dirty="0"/>
          </a:p>
        </p:txBody>
      </p:sp>
    </p:spTree>
    <p:extLst>
      <p:ext uri="{BB962C8B-B14F-4D97-AF65-F5344CB8AC3E}">
        <p14:creationId xmlns:p14="http://schemas.microsoft.com/office/powerpoint/2010/main" val="269234030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061495384"/>
              </p:ext>
            </p:extLst>
          </p:nvPr>
        </p:nvGraphicFramePr>
        <p:xfrm>
          <a:off x="828477" y="1728236"/>
          <a:ext cx="7848872" cy="4572000"/>
        </p:xfrm>
        <a:graphic>
          <a:graphicData uri="http://schemas.openxmlformats.org/drawingml/2006/table">
            <a:tbl>
              <a:tblPr firstRow="1" bandRow="1">
                <a:tableStyleId>{5C22544A-7EE6-4342-B048-85BDC9FD1C3A}</a:tableStyleId>
              </a:tblPr>
              <a:tblGrid>
                <a:gridCol w="3924436"/>
                <a:gridCol w="3924436"/>
              </a:tblGrid>
              <a:tr h="370840">
                <a:tc>
                  <a:txBody>
                    <a:bodyPr/>
                    <a:lstStyle/>
                    <a:p>
                      <a:r>
                        <a:rPr lang="es-ES" sz="2400" i="1" dirty="0" smtClean="0"/>
                        <a:t>Credencial</a:t>
                      </a:r>
                      <a:endParaRPr lang="es-ES" sz="2400" i="1" dirty="0"/>
                    </a:p>
                  </a:txBody>
                  <a:tcPr/>
                </a:tc>
                <a:tc>
                  <a:txBody>
                    <a:bodyPr/>
                    <a:lstStyle/>
                    <a:p>
                      <a:r>
                        <a:rPr lang="es-ES" sz="2400" i="1" dirty="0" smtClean="0"/>
                        <a:t>Institución/Procedimiento</a:t>
                      </a:r>
                      <a:endParaRPr lang="es-ES" sz="2400" i="1" dirty="0"/>
                    </a:p>
                  </a:txBody>
                  <a:tcPr/>
                </a:tc>
              </a:tr>
              <a:tr h="370840">
                <a:tc>
                  <a:txBody>
                    <a:bodyPr/>
                    <a:lstStyle/>
                    <a:p>
                      <a:r>
                        <a:rPr lang="es-ES" sz="2400" i="1" dirty="0" smtClean="0"/>
                        <a:t>1. Médico</a:t>
                      </a:r>
                      <a:endParaRPr lang="es-ES" sz="2400" i="1" dirty="0"/>
                    </a:p>
                  </a:txBody>
                  <a:tcPr/>
                </a:tc>
                <a:tc>
                  <a:txBody>
                    <a:bodyPr/>
                    <a:lstStyle/>
                    <a:p>
                      <a:r>
                        <a:rPr lang="es-ES" sz="2400" i="1" dirty="0" smtClean="0"/>
                        <a:t>Universidad / Reglada</a:t>
                      </a:r>
                      <a:endParaRPr lang="es-ES" sz="2400" i="1" dirty="0"/>
                    </a:p>
                  </a:txBody>
                  <a:tcPr/>
                </a:tc>
              </a:tr>
              <a:tr h="370840">
                <a:tc>
                  <a:txBody>
                    <a:bodyPr/>
                    <a:lstStyle/>
                    <a:p>
                      <a:r>
                        <a:rPr lang="es-ES" sz="2400" i="1" dirty="0" smtClean="0"/>
                        <a:t>2. Médico especialista</a:t>
                      </a:r>
                      <a:endParaRPr lang="es-ES" sz="2400" i="1" dirty="0"/>
                    </a:p>
                  </a:txBody>
                  <a:tcPr/>
                </a:tc>
                <a:tc>
                  <a:txBody>
                    <a:bodyPr/>
                    <a:lstStyle/>
                    <a:p>
                      <a:r>
                        <a:rPr lang="es-ES" sz="2400" i="1" dirty="0" smtClean="0"/>
                        <a:t>Ministerio Sanidad</a:t>
                      </a:r>
                      <a:r>
                        <a:rPr lang="es-ES" sz="2400" i="1" baseline="0" dirty="0" smtClean="0"/>
                        <a:t> / Residencia</a:t>
                      </a:r>
                      <a:endParaRPr lang="es-ES" sz="2400" i="1" dirty="0"/>
                    </a:p>
                  </a:txBody>
                  <a:tcPr/>
                </a:tc>
              </a:tr>
              <a:tr h="533360">
                <a:tc>
                  <a:txBody>
                    <a:bodyPr/>
                    <a:lstStyle/>
                    <a:p>
                      <a:r>
                        <a:rPr lang="es-ES" sz="2400" i="1" dirty="0" smtClean="0"/>
                        <a:t>3. Área de Capacitación Específica (ACE)</a:t>
                      </a:r>
                      <a:endParaRPr lang="es-ES" sz="240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i="1" dirty="0" smtClean="0"/>
                        <a:t>Ministerio Sanidad</a:t>
                      </a:r>
                      <a:r>
                        <a:rPr lang="es-ES" sz="2400" i="1" baseline="0" dirty="0" smtClean="0"/>
                        <a:t> / Residencia</a:t>
                      </a:r>
                      <a:endParaRPr lang="es-ES" sz="2400" i="1" dirty="0" smtClean="0"/>
                    </a:p>
                  </a:txBody>
                  <a:tcPr/>
                </a:tc>
              </a:tr>
              <a:tr h="370840">
                <a:tc>
                  <a:txBody>
                    <a:bodyPr/>
                    <a:lstStyle/>
                    <a:p>
                      <a:r>
                        <a:rPr lang="es-ES" sz="2400" i="1" dirty="0" smtClean="0"/>
                        <a:t>4. Diploma</a:t>
                      </a:r>
                      <a:r>
                        <a:rPr lang="es-ES" sz="2400" i="1" baseline="0" dirty="0" smtClean="0"/>
                        <a:t> de Acreditación (DA) y Diploma de acreditación Avanzada (DAA) (Vigencia 5 a.)</a:t>
                      </a:r>
                      <a:endParaRPr lang="es-ES" sz="2400" i="1" dirty="0"/>
                    </a:p>
                  </a:txBody>
                  <a:tcPr/>
                </a:tc>
                <a:tc>
                  <a:txBody>
                    <a:bodyPr/>
                    <a:lstStyle/>
                    <a:p>
                      <a:r>
                        <a:rPr lang="es-ES" sz="2400" i="1" dirty="0" smtClean="0"/>
                        <a:t>Ministerio</a:t>
                      </a:r>
                      <a:r>
                        <a:rPr lang="es-ES" sz="2400" i="1" baseline="0" dirty="0" smtClean="0"/>
                        <a:t> Sanidad-CCAA / Formación Continuada</a:t>
                      </a:r>
                      <a:endParaRPr lang="es-ES" sz="2400" i="1" dirty="0"/>
                    </a:p>
                  </a:txBody>
                  <a:tcPr/>
                </a:tc>
              </a:tr>
              <a:tr h="370840">
                <a:tc>
                  <a:txBody>
                    <a:bodyPr/>
                    <a:lstStyle/>
                    <a:p>
                      <a:r>
                        <a:rPr lang="es-ES" sz="2400" i="1" dirty="0" smtClean="0"/>
                        <a:t>5. Master / Doctorado</a:t>
                      </a:r>
                      <a:endParaRPr lang="es-ES" sz="2400" i="1" dirty="0"/>
                    </a:p>
                  </a:txBody>
                  <a:tcPr/>
                </a:tc>
                <a:tc>
                  <a:txBody>
                    <a:bodyPr/>
                    <a:lstStyle/>
                    <a:p>
                      <a:r>
                        <a:rPr lang="es-ES" sz="2400" i="1" dirty="0" smtClean="0"/>
                        <a:t>Universidad / Reglada</a:t>
                      </a:r>
                      <a:endParaRPr lang="es-ES" sz="2400" i="1" dirty="0"/>
                    </a:p>
                  </a:txBody>
                  <a:tcPr/>
                </a:tc>
              </a:tr>
            </a:tbl>
          </a:graphicData>
        </a:graphic>
      </p:graphicFrame>
      <p:sp>
        <p:nvSpPr>
          <p:cNvPr id="3" name="CuadroTexto 2"/>
          <p:cNvSpPr txBox="1"/>
          <p:nvPr/>
        </p:nvSpPr>
        <p:spPr>
          <a:xfrm>
            <a:off x="1445745" y="864638"/>
            <a:ext cx="6566655" cy="523220"/>
          </a:xfrm>
          <a:prstGeom prst="rect">
            <a:avLst/>
          </a:prstGeom>
          <a:noFill/>
        </p:spPr>
        <p:txBody>
          <a:bodyPr wrap="square" rtlCol="0">
            <a:spAutoFit/>
          </a:bodyPr>
          <a:lstStyle/>
          <a:p>
            <a:pPr algn="ctr"/>
            <a:r>
              <a:rPr lang="es-ES" sz="2800" b="1" dirty="0" smtClean="0">
                <a:solidFill>
                  <a:srgbClr val="0000FF"/>
                </a:solidFill>
              </a:rPr>
              <a:t>CREDENCIALES MÉDICAS EN ESPAÑA</a:t>
            </a:r>
            <a:endParaRPr lang="es-ES" sz="2800" b="1" dirty="0">
              <a:solidFill>
                <a:srgbClr val="0000FF"/>
              </a:solidFill>
            </a:endParaRPr>
          </a:p>
        </p:txBody>
      </p:sp>
    </p:spTree>
    <p:extLst>
      <p:ext uri="{BB962C8B-B14F-4D97-AF65-F5344CB8AC3E}">
        <p14:creationId xmlns:p14="http://schemas.microsoft.com/office/powerpoint/2010/main" val="376771752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p:cNvSpPr txBox="1"/>
          <p:nvPr/>
        </p:nvSpPr>
        <p:spPr>
          <a:xfrm>
            <a:off x="440594" y="1568821"/>
            <a:ext cx="8533724" cy="3416320"/>
          </a:xfrm>
          <a:prstGeom prst="rect">
            <a:avLst/>
          </a:prstGeom>
          <a:noFill/>
        </p:spPr>
        <p:txBody>
          <a:bodyPr wrap="square" rtlCol="0">
            <a:spAutoFit/>
          </a:bodyPr>
          <a:lstStyle/>
          <a:p>
            <a:r>
              <a:rPr lang="es-ES" sz="2400" dirty="0" smtClean="0">
                <a:solidFill>
                  <a:srgbClr val="003399"/>
                </a:solidFill>
                <a:latin typeface="Verdana" pitchFamily="34" charset="0"/>
              </a:rPr>
              <a:t>Las </a:t>
            </a:r>
            <a:r>
              <a:rPr lang="es-ES" sz="2400" b="1" dirty="0" smtClean="0">
                <a:solidFill>
                  <a:srgbClr val="003399"/>
                </a:solidFill>
                <a:latin typeface="Verdana" pitchFamily="34" charset="0"/>
              </a:rPr>
              <a:t>áreas de capacitación específica abarcan: </a:t>
            </a:r>
          </a:p>
          <a:p>
            <a:endParaRPr lang="es-ES" sz="2400" b="1" dirty="0">
              <a:solidFill>
                <a:srgbClr val="003399"/>
              </a:solidFill>
              <a:latin typeface="Verdana" pitchFamily="34" charset="0"/>
            </a:endParaRPr>
          </a:p>
          <a:p>
            <a:r>
              <a:rPr lang="es-ES" sz="2400" dirty="0" smtClean="0">
                <a:solidFill>
                  <a:srgbClr val="003399"/>
                </a:solidFill>
                <a:latin typeface="Verdana" pitchFamily="34" charset="0"/>
              </a:rPr>
              <a:t>Un conjunto de conocimientos, habilidades y actitudes, </a:t>
            </a:r>
            <a:r>
              <a:rPr lang="es-ES" sz="2400" b="1" dirty="0" smtClean="0">
                <a:solidFill>
                  <a:srgbClr val="003399"/>
                </a:solidFill>
                <a:latin typeface="Verdana" pitchFamily="34" charset="0"/>
              </a:rPr>
              <a:t>añadidos en profundidad o en extensión</a:t>
            </a:r>
            <a:r>
              <a:rPr lang="es-ES" sz="2400" dirty="0" smtClean="0">
                <a:solidFill>
                  <a:srgbClr val="003399"/>
                </a:solidFill>
                <a:latin typeface="Verdana" pitchFamily="34" charset="0"/>
              </a:rPr>
              <a:t>, a los exigidos por el programa oficial </a:t>
            </a:r>
            <a:r>
              <a:rPr lang="es-ES" sz="2400" b="1" dirty="0" smtClean="0">
                <a:solidFill>
                  <a:srgbClr val="003399"/>
                </a:solidFill>
                <a:latin typeface="Verdana" pitchFamily="34" charset="0"/>
              </a:rPr>
              <a:t>de una o varias especialidades </a:t>
            </a:r>
            <a:r>
              <a:rPr lang="es-ES" sz="2400" dirty="0" smtClean="0">
                <a:solidFill>
                  <a:srgbClr val="003399"/>
                </a:solidFill>
                <a:latin typeface="Verdana" pitchFamily="34" charset="0"/>
              </a:rPr>
              <a:t>en Ciencias de la Salud, siempre y cuando ese conjunto de competencias sea objeto de un interés asistencial, científico, social y organizativo relevante</a:t>
            </a:r>
          </a:p>
        </p:txBody>
      </p:sp>
      <p:sp>
        <p:nvSpPr>
          <p:cNvPr id="6" name="QuadreDeText 5"/>
          <p:cNvSpPr txBox="1"/>
          <p:nvPr/>
        </p:nvSpPr>
        <p:spPr>
          <a:xfrm>
            <a:off x="440594" y="5847656"/>
            <a:ext cx="4630144" cy="461665"/>
          </a:xfrm>
          <a:prstGeom prst="rect">
            <a:avLst/>
          </a:prstGeom>
          <a:noFill/>
        </p:spPr>
        <p:txBody>
          <a:bodyPr wrap="none" rtlCol="0">
            <a:spAutoFit/>
          </a:bodyPr>
          <a:lstStyle/>
          <a:p>
            <a:r>
              <a:rPr lang="es-ES" sz="2400" dirty="0" smtClean="0">
                <a:solidFill>
                  <a:srgbClr val="003399"/>
                </a:solidFill>
                <a:latin typeface="Verdana" pitchFamily="34" charset="0"/>
              </a:rPr>
              <a:t>RD 639/2014, de 25 de Julio</a:t>
            </a:r>
          </a:p>
        </p:txBody>
      </p:sp>
      <p:grpSp>
        <p:nvGrpSpPr>
          <p:cNvPr id="7" name="Agrupar 6"/>
          <p:cNvGrpSpPr/>
          <p:nvPr/>
        </p:nvGrpSpPr>
        <p:grpSpPr>
          <a:xfrm>
            <a:off x="846962" y="180854"/>
            <a:ext cx="5139385" cy="807661"/>
            <a:chOff x="2061055" y="440668"/>
            <a:chExt cx="5464166" cy="807661"/>
          </a:xfrm>
        </p:grpSpPr>
        <p:pic>
          <p:nvPicPr>
            <p:cNvPr id="8" name="Picture 2"/>
            <p:cNvPicPr>
              <a:picLocks noChangeAspect="1" noChangeArrowheads="1"/>
            </p:cNvPicPr>
            <p:nvPr/>
          </p:nvPicPr>
          <p:blipFill>
            <a:blip r:embed="rId2" cstate="print"/>
            <a:srcRect t="12186" b="22826"/>
            <a:stretch>
              <a:fillRect/>
            </a:stretch>
          </p:blipFill>
          <p:spPr bwMode="auto">
            <a:xfrm>
              <a:off x="2061055" y="440668"/>
              <a:ext cx="1988437" cy="807661"/>
            </a:xfrm>
            <a:prstGeom prst="rect">
              <a:avLst/>
            </a:prstGeom>
            <a:ln>
              <a:noFill/>
            </a:ln>
            <a:effectLst>
              <a:outerShdw blurRad="292100" dist="139700" dir="2700000" algn="tl" rotWithShape="0">
                <a:srgbClr val="333333">
                  <a:alpha val="65000"/>
                </a:srgbClr>
              </a:outerShdw>
            </a:effec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9327" y="476672"/>
              <a:ext cx="3015894" cy="7571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960134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p:cNvSpPr txBox="1"/>
          <p:nvPr/>
        </p:nvSpPr>
        <p:spPr>
          <a:xfrm>
            <a:off x="508322" y="1541520"/>
            <a:ext cx="8465996" cy="1631216"/>
          </a:xfrm>
          <a:prstGeom prst="rect">
            <a:avLst/>
          </a:prstGeom>
          <a:noFill/>
        </p:spPr>
        <p:txBody>
          <a:bodyPr wrap="square" rtlCol="0">
            <a:spAutoFit/>
          </a:bodyPr>
          <a:lstStyle/>
          <a:p>
            <a:r>
              <a:rPr lang="es-ES" sz="2000" dirty="0" smtClean="0">
                <a:solidFill>
                  <a:srgbClr val="003399"/>
                </a:solidFill>
                <a:latin typeface="Verdana" pitchFamily="34" charset="0"/>
              </a:rPr>
              <a:t>Para la creación de un área de capacitación específica deberán concurrir los siguientes requisitos:</a:t>
            </a:r>
          </a:p>
          <a:p>
            <a:pPr marL="514350" indent="-514350">
              <a:buAutoNum type="alphaLcParenR"/>
            </a:pPr>
            <a:r>
              <a:rPr lang="es-ES" sz="2000" dirty="0" smtClean="0">
                <a:solidFill>
                  <a:srgbClr val="003399"/>
                </a:solidFill>
                <a:latin typeface="Verdana" pitchFamily="34" charset="0"/>
              </a:rPr>
              <a:t>Que represente un incremento significativo de las </a:t>
            </a:r>
            <a:r>
              <a:rPr lang="es-ES" sz="2000" b="1" dirty="0" smtClean="0">
                <a:solidFill>
                  <a:srgbClr val="003399"/>
                </a:solidFill>
                <a:latin typeface="Verdana" pitchFamily="34" charset="0"/>
              </a:rPr>
              <a:t>competencias</a:t>
            </a:r>
            <a:r>
              <a:rPr lang="es-ES" sz="2000" dirty="0" smtClean="0">
                <a:solidFill>
                  <a:srgbClr val="003399"/>
                </a:solidFill>
                <a:latin typeface="Verdana" pitchFamily="34" charset="0"/>
              </a:rPr>
              <a:t> profesionales exigidas por los programas oficiales de las especialidades implicadas en su creación. </a:t>
            </a:r>
          </a:p>
        </p:txBody>
      </p:sp>
      <p:sp>
        <p:nvSpPr>
          <p:cNvPr id="6" name="QuadreDeText 5"/>
          <p:cNvSpPr txBox="1"/>
          <p:nvPr/>
        </p:nvSpPr>
        <p:spPr>
          <a:xfrm>
            <a:off x="508322" y="6187162"/>
            <a:ext cx="4630144" cy="461665"/>
          </a:xfrm>
          <a:prstGeom prst="rect">
            <a:avLst/>
          </a:prstGeom>
          <a:noFill/>
        </p:spPr>
        <p:txBody>
          <a:bodyPr wrap="none" rtlCol="0">
            <a:spAutoFit/>
          </a:bodyPr>
          <a:lstStyle/>
          <a:p>
            <a:r>
              <a:rPr lang="es-ES" sz="2400" dirty="0" smtClean="0">
                <a:solidFill>
                  <a:srgbClr val="003399"/>
                </a:solidFill>
                <a:latin typeface="Verdana" pitchFamily="34" charset="0"/>
              </a:rPr>
              <a:t>RD 639/2014, de 25 de Julio</a:t>
            </a:r>
          </a:p>
        </p:txBody>
      </p:sp>
      <p:sp>
        <p:nvSpPr>
          <p:cNvPr id="7" name="QuadreDeText 6"/>
          <p:cNvSpPr txBox="1"/>
          <p:nvPr/>
        </p:nvSpPr>
        <p:spPr>
          <a:xfrm>
            <a:off x="440593" y="3930359"/>
            <a:ext cx="8359759" cy="1631216"/>
          </a:xfrm>
          <a:prstGeom prst="rect">
            <a:avLst/>
          </a:prstGeom>
          <a:noFill/>
        </p:spPr>
        <p:txBody>
          <a:bodyPr wrap="square" rtlCol="0">
            <a:spAutoFit/>
          </a:bodyPr>
          <a:lstStyle/>
          <a:p>
            <a:pPr marL="514350" indent="-514350" algn="just">
              <a:buFont typeface="+mj-lt"/>
              <a:buAutoNum type="alphaLcParenR" startAt="2"/>
            </a:pPr>
            <a:r>
              <a:rPr lang="es-ES" sz="2000" dirty="0" smtClean="0">
                <a:solidFill>
                  <a:srgbClr val="003399"/>
                </a:solidFill>
                <a:latin typeface="Verdana" pitchFamily="34" charset="0"/>
              </a:rPr>
              <a:t>Que exista un interés asistencial, científico, social y organizativo relevante sobre el área correspondiente, que requiera la dedicación de un número significativo de profesionales y que exija un alto nivel de competencia vinculado a la alta especialización de la atención sanitaria</a:t>
            </a:r>
            <a:endParaRPr lang="ca-ES" sz="2000" dirty="0"/>
          </a:p>
        </p:txBody>
      </p:sp>
      <p:grpSp>
        <p:nvGrpSpPr>
          <p:cNvPr id="8" name="Agrupar 7"/>
          <p:cNvGrpSpPr/>
          <p:nvPr/>
        </p:nvGrpSpPr>
        <p:grpSpPr>
          <a:xfrm>
            <a:off x="440594" y="294681"/>
            <a:ext cx="5139385" cy="807661"/>
            <a:chOff x="2061055" y="440668"/>
            <a:chExt cx="5464166" cy="807661"/>
          </a:xfrm>
        </p:grpSpPr>
        <p:pic>
          <p:nvPicPr>
            <p:cNvPr id="9" name="Picture 2"/>
            <p:cNvPicPr>
              <a:picLocks noChangeAspect="1" noChangeArrowheads="1"/>
            </p:cNvPicPr>
            <p:nvPr/>
          </p:nvPicPr>
          <p:blipFill>
            <a:blip r:embed="rId2" cstate="print"/>
            <a:srcRect t="12186" b="22826"/>
            <a:stretch>
              <a:fillRect/>
            </a:stretch>
          </p:blipFill>
          <p:spPr bwMode="auto">
            <a:xfrm>
              <a:off x="2061055" y="440668"/>
              <a:ext cx="1988437" cy="807661"/>
            </a:xfrm>
            <a:prstGeom prst="rect">
              <a:avLst/>
            </a:prstGeom>
            <a:ln>
              <a:noFill/>
            </a:ln>
            <a:effectLst>
              <a:outerShdw blurRad="292100" dist="139700" dir="2700000" algn="tl" rotWithShape="0">
                <a:srgbClr val="333333">
                  <a:alpha val="65000"/>
                </a:srgbClr>
              </a:outerShdw>
            </a:effec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9327" y="476672"/>
              <a:ext cx="3015894" cy="7571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243380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1506" y="1772816"/>
            <a:ext cx="8059628" cy="1631216"/>
          </a:xfrm>
          <a:prstGeom prst="rect">
            <a:avLst/>
          </a:prstGeom>
        </p:spPr>
        <p:txBody>
          <a:bodyPr wrap="square">
            <a:spAutoFit/>
          </a:bodyPr>
          <a:lstStyle/>
          <a:p>
            <a:pPr marL="457200" indent="-457200">
              <a:buFont typeface="+mj-lt"/>
              <a:buAutoNum type="alphaLcParenR" startAt="3"/>
            </a:pPr>
            <a:r>
              <a:rPr lang="es-ES" sz="2000" dirty="0" smtClean="0">
                <a:solidFill>
                  <a:srgbClr val="003399"/>
                </a:solidFill>
                <a:latin typeface="Verdana" pitchFamily="34" charset="0"/>
              </a:rPr>
              <a:t>Que las </a:t>
            </a:r>
            <a:r>
              <a:rPr lang="es-ES" sz="2000" b="1" dirty="0" smtClean="0">
                <a:solidFill>
                  <a:srgbClr val="003399"/>
                </a:solidFill>
                <a:latin typeface="Verdana" pitchFamily="34" charset="0"/>
              </a:rPr>
              <a:t>competencias</a:t>
            </a:r>
            <a:r>
              <a:rPr lang="es-ES" sz="2000" dirty="0" smtClean="0">
                <a:solidFill>
                  <a:srgbClr val="003399"/>
                </a:solidFill>
                <a:latin typeface="Verdana" pitchFamily="34" charset="0"/>
              </a:rPr>
              <a:t> de los especialistas con diploma de capacitación específica no puedan ser satisfechas a través de la formación de otras especialidades, de otros diplomas de capacitación específica o de diplomas de acreditación y acreditación avanzada</a:t>
            </a:r>
          </a:p>
        </p:txBody>
      </p:sp>
      <p:sp>
        <p:nvSpPr>
          <p:cNvPr id="5" name="QuadreDeText 4"/>
          <p:cNvSpPr txBox="1"/>
          <p:nvPr/>
        </p:nvSpPr>
        <p:spPr>
          <a:xfrm>
            <a:off x="576050" y="6063680"/>
            <a:ext cx="4630144" cy="461665"/>
          </a:xfrm>
          <a:prstGeom prst="rect">
            <a:avLst/>
          </a:prstGeom>
          <a:noFill/>
        </p:spPr>
        <p:txBody>
          <a:bodyPr wrap="none" rtlCol="0">
            <a:spAutoFit/>
          </a:bodyPr>
          <a:lstStyle/>
          <a:p>
            <a:r>
              <a:rPr lang="es-ES" sz="2400" dirty="0" smtClean="0">
                <a:solidFill>
                  <a:srgbClr val="003399"/>
                </a:solidFill>
                <a:latin typeface="Verdana" pitchFamily="34" charset="0"/>
              </a:rPr>
              <a:t>RD 639/2014, de 25 de Julio</a:t>
            </a:r>
          </a:p>
        </p:txBody>
      </p:sp>
      <p:sp>
        <p:nvSpPr>
          <p:cNvPr id="6" name="QuadreDeText 5"/>
          <p:cNvSpPr txBox="1"/>
          <p:nvPr/>
        </p:nvSpPr>
        <p:spPr>
          <a:xfrm>
            <a:off x="643778" y="4221088"/>
            <a:ext cx="7991900" cy="1323439"/>
          </a:xfrm>
          <a:prstGeom prst="rect">
            <a:avLst/>
          </a:prstGeom>
          <a:noFill/>
        </p:spPr>
        <p:txBody>
          <a:bodyPr wrap="square" rtlCol="0">
            <a:spAutoFit/>
          </a:bodyPr>
          <a:lstStyle/>
          <a:p>
            <a:r>
              <a:rPr lang="es-ES" sz="2000" dirty="0" smtClean="0">
                <a:solidFill>
                  <a:srgbClr val="003399"/>
                </a:solidFill>
                <a:latin typeface="Verdana" pitchFamily="34" charset="0"/>
              </a:rPr>
              <a:t>Cuando así lo aconsejen las características propias del área de capacitación específica podrán señalarse </a:t>
            </a:r>
            <a:r>
              <a:rPr lang="es-ES" sz="2000" b="1" dirty="0" smtClean="0">
                <a:solidFill>
                  <a:srgbClr val="003399"/>
                </a:solidFill>
                <a:latin typeface="Verdana" pitchFamily="34" charset="0"/>
              </a:rPr>
              <a:t>distintos recorridos formativos </a:t>
            </a:r>
            <a:r>
              <a:rPr lang="es-ES" sz="2000" dirty="0" smtClean="0">
                <a:solidFill>
                  <a:srgbClr val="003399"/>
                </a:solidFill>
                <a:latin typeface="Verdana" pitchFamily="34" charset="0"/>
              </a:rPr>
              <a:t>en función de la especialidad o titulación de procedencia</a:t>
            </a:r>
            <a:endParaRPr lang="es-ES" sz="2000" dirty="0">
              <a:solidFill>
                <a:srgbClr val="003399"/>
              </a:solidFill>
              <a:latin typeface="Verdana" pitchFamily="34" charset="0"/>
            </a:endParaRPr>
          </a:p>
        </p:txBody>
      </p:sp>
      <p:grpSp>
        <p:nvGrpSpPr>
          <p:cNvPr id="7" name="Agrupar 6"/>
          <p:cNvGrpSpPr/>
          <p:nvPr/>
        </p:nvGrpSpPr>
        <p:grpSpPr>
          <a:xfrm>
            <a:off x="846962" y="548681"/>
            <a:ext cx="5139385" cy="807661"/>
            <a:chOff x="2061055" y="440668"/>
            <a:chExt cx="5464166" cy="807661"/>
          </a:xfrm>
        </p:grpSpPr>
        <p:pic>
          <p:nvPicPr>
            <p:cNvPr id="8" name="Picture 2"/>
            <p:cNvPicPr>
              <a:picLocks noChangeAspect="1" noChangeArrowheads="1"/>
            </p:cNvPicPr>
            <p:nvPr/>
          </p:nvPicPr>
          <p:blipFill>
            <a:blip r:embed="rId2" cstate="print"/>
            <a:srcRect t="12186" b="22826"/>
            <a:stretch>
              <a:fillRect/>
            </a:stretch>
          </p:blipFill>
          <p:spPr bwMode="auto">
            <a:xfrm>
              <a:off x="2061055" y="440668"/>
              <a:ext cx="1988437" cy="807661"/>
            </a:xfrm>
            <a:prstGeom prst="rect">
              <a:avLst/>
            </a:prstGeom>
            <a:ln>
              <a:noFill/>
            </a:ln>
            <a:effectLst>
              <a:outerShdw blurRad="292100" dist="139700" dir="2700000" algn="tl" rotWithShape="0">
                <a:srgbClr val="333333">
                  <a:alpha val="65000"/>
                </a:srgbClr>
              </a:outerShdw>
            </a:effec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9327" y="476672"/>
              <a:ext cx="3015894" cy="7571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497976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11506" y="1196753"/>
            <a:ext cx="7382349" cy="4401205"/>
          </a:xfrm>
          <a:prstGeom prst="rect">
            <a:avLst/>
          </a:prstGeom>
        </p:spPr>
        <p:txBody>
          <a:bodyPr wrap="square">
            <a:spAutoFit/>
          </a:bodyPr>
          <a:lstStyle/>
          <a:p>
            <a:r>
              <a:rPr lang="es-ES" sz="2800" b="1" dirty="0">
                <a:solidFill>
                  <a:srgbClr val="3366FF"/>
                </a:solidFill>
              </a:rPr>
              <a:t>1. </a:t>
            </a:r>
            <a:r>
              <a:rPr lang="es-ES" sz="2800" b="1" dirty="0" smtClean="0">
                <a:solidFill>
                  <a:srgbClr val="3366FF"/>
                </a:solidFill>
              </a:rPr>
              <a:t> </a:t>
            </a:r>
            <a:r>
              <a:rPr lang="es-ES" sz="2800" b="1" dirty="0">
                <a:solidFill>
                  <a:srgbClr val="3366FF"/>
                </a:solidFill>
              </a:rPr>
              <a:t>Enfermedades </a:t>
            </a:r>
            <a:r>
              <a:rPr lang="es-ES" sz="2800" b="1" dirty="0" smtClean="0">
                <a:solidFill>
                  <a:srgbClr val="3366FF"/>
                </a:solidFill>
              </a:rPr>
              <a:t>Infecciosas</a:t>
            </a:r>
            <a:endParaRPr lang="es-ES" sz="2800" dirty="0">
              <a:solidFill>
                <a:srgbClr val="3366FF"/>
              </a:solidFill>
            </a:endParaRPr>
          </a:p>
          <a:p>
            <a:r>
              <a:rPr lang="es-ES" sz="2800" dirty="0"/>
              <a:t>Especialidades desde las que se podrá acceder:</a:t>
            </a:r>
          </a:p>
          <a:p>
            <a:r>
              <a:rPr lang="es-ES" sz="2800" dirty="0"/>
              <a:t>Médicos especialistas en Medicina Interna, Microbiología y Parasitología, Neumología y Pediatría y sus Áreas Específicas</a:t>
            </a:r>
            <a:r>
              <a:rPr lang="es-ES" sz="2800" dirty="0" smtClean="0"/>
              <a:t>.</a:t>
            </a:r>
          </a:p>
          <a:p>
            <a:endParaRPr lang="es-ES" sz="2800" dirty="0"/>
          </a:p>
          <a:p>
            <a:r>
              <a:rPr lang="es-ES" sz="2800" b="1" dirty="0">
                <a:solidFill>
                  <a:srgbClr val="3366FF"/>
                </a:solidFill>
              </a:rPr>
              <a:t>2</a:t>
            </a:r>
            <a:r>
              <a:rPr lang="es-ES" sz="2800" b="1" dirty="0" smtClean="0">
                <a:solidFill>
                  <a:srgbClr val="3366FF"/>
                </a:solidFill>
              </a:rPr>
              <a:t>. </a:t>
            </a:r>
            <a:r>
              <a:rPr lang="es-ES" sz="2800" b="1" dirty="0">
                <a:solidFill>
                  <a:srgbClr val="3366FF"/>
                </a:solidFill>
              </a:rPr>
              <a:t>Hepatología </a:t>
            </a:r>
            <a:r>
              <a:rPr lang="es-ES" sz="2800" b="1" dirty="0" smtClean="0">
                <a:solidFill>
                  <a:srgbClr val="3366FF"/>
                </a:solidFill>
              </a:rPr>
              <a:t>Avanzada</a:t>
            </a:r>
            <a:endParaRPr lang="es-ES" sz="2800" dirty="0">
              <a:solidFill>
                <a:srgbClr val="3366FF"/>
              </a:solidFill>
            </a:endParaRPr>
          </a:p>
          <a:p>
            <a:r>
              <a:rPr lang="es-ES" sz="2800" dirty="0"/>
              <a:t>Especialidades desde las que se podrá acceder:</a:t>
            </a:r>
          </a:p>
          <a:p>
            <a:r>
              <a:rPr lang="es-ES" sz="2800" dirty="0"/>
              <a:t>Médicos especialistas en Aparato Digestivo y Medicina Interna</a:t>
            </a:r>
            <a:r>
              <a:rPr lang="es-ES" sz="2800" dirty="0" smtClean="0"/>
              <a:t>.</a:t>
            </a:r>
            <a:endParaRPr lang="es-ES" sz="2800" dirty="0"/>
          </a:p>
        </p:txBody>
      </p:sp>
      <p:sp>
        <p:nvSpPr>
          <p:cNvPr id="3" name="CuadroTexto 2"/>
          <p:cNvSpPr txBox="1"/>
          <p:nvPr/>
        </p:nvSpPr>
        <p:spPr>
          <a:xfrm>
            <a:off x="711506" y="260648"/>
            <a:ext cx="7382349" cy="584776"/>
          </a:xfrm>
          <a:prstGeom prst="rect">
            <a:avLst/>
          </a:prstGeom>
          <a:noFill/>
          <a:ln>
            <a:solidFill>
              <a:srgbClr val="4F81BD"/>
            </a:solidFill>
          </a:ln>
        </p:spPr>
        <p:txBody>
          <a:bodyPr wrap="square" rtlCol="0">
            <a:spAutoFit/>
          </a:bodyPr>
          <a:lstStyle/>
          <a:p>
            <a:r>
              <a:rPr lang="es-ES" sz="3200" b="1" dirty="0">
                <a:solidFill>
                  <a:srgbClr val="3366FF"/>
                </a:solidFill>
              </a:rPr>
              <a:t>Área de Capacitación </a:t>
            </a:r>
            <a:r>
              <a:rPr lang="es-ES" sz="3200" b="1" dirty="0" smtClean="0">
                <a:solidFill>
                  <a:srgbClr val="3366FF"/>
                </a:solidFill>
              </a:rPr>
              <a:t>Específica aprobadas</a:t>
            </a:r>
            <a:endParaRPr lang="es-ES" sz="3200" b="1" dirty="0">
              <a:solidFill>
                <a:srgbClr val="3366FF"/>
              </a:solidFill>
            </a:endParaRPr>
          </a:p>
        </p:txBody>
      </p:sp>
    </p:spTree>
    <p:extLst>
      <p:ext uri="{BB962C8B-B14F-4D97-AF65-F5344CB8AC3E}">
        <p14:creationId xmlns:p14="http://schemas.microsoft.com/office/powerpoint/2010/main" val="13200141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914689" y="260648"/>
            <a:ext cx="7382349" cy="584776"/>
          </a:xfrm>
          <a:prstGeom prst="rect">
            <a:avLst/>
          </a:prstGeom>
          <a:noFill/>
          <a:ln>
            <a:solidFill>
              <a:srgbClr val="4F81BD"/>
            </a:solidFill>
          </a:ln>
        </p:spPr>
        <p:txBody>
          <a:bodyPr wrap="square" rtlCol="0">
            <a:spAutoFit/>
          </a:bodyPr>
          <a:lstStyle/>
          <a:p>
            <a:r>
              <a:rPr lang="es-ES" sz="3200" b="1" dirty="0">
                <a:solidFill>
                  <a:srgbClr val="3366FF"/>
                </a:solidFill>
              </a:rPr>
              <a:t>Área de Capacitación </a:t>
            </a:r>
            <a:r>
              <a:rPr lang="es-ES" sz="3200" b="1" dirty="0" smtClean="0">
                <a:solidFill>
                  <a:srgbClr val="3366FF"/>
                </a:solidFill>
              </a:rPr>
              <a:t>Específica aprobadas</a:t>
            </a:r>
            <a:endParaRPr lang="es-ES" sz="3200" b="1" dirty="0">
              <a:solidFill>
                <a:srgbClr val="3366FF"/>
              </a:solidFill>
            </a:endParaRPr>
          </a:p>
        </p:txBody>
      </p:sp>
      <p:sp>
        <p:nvSpPr>
          <p:cNvPr id="4" name="Rectángulo 3"/>
          <p:cNvSpPr/>
          <p:nvPr/>
        </p:nvSpPr>
        <p:spPr>
          <a:xfrm>
            <a:off x="914689" y="1196753"/>
            <a:ext cx="7382349" cy="4832093"/>
          </a:xfrm>
          <a:prstGeom prst="rect">
            <a:avLst/>
          </a:prstGeom>
        </p:spPr>
        <p:txBody>
          <a:bodyPr wrap="square">
            <a:spAutoFit/>
          </a:bodyPr>
          <a:lstStyle/>
          <a:p>
            <a:r>
              <a:rPr lang="es-ES" sz="2800" b="1" dirty="0">
                <a:solidFill>
                  <a:srgbClr val="3366FF"/>
                </a:solidFill>
              </a:rPr>
              <a:t>3. </a:t>
            </a:r>
            <a:r>
              <a:rPr lang="es-ES" sz="2800" b="1" dirty="0" smtClean="0">
                <a:solidFill>
                  <a:srgbClr val="3366FF"/>
                </a:solidFill>
              </a:rPr>
              <a:t>Neonatología</a:t>
            </a:r>
            <a:endParaRPr lang="es-ES" sz="2800" b="1" dirty="0">
              <a:solidFill>
                <a:srgbClr val="3366FF"/>
              </a:solidFill>
            </a:endParaRPr>
          </a:p>
          <a:p>
            <a:r>
              <a:rPr lang="es-ES" sz="2800" dirty="0"/>
              <a:t>Especialidad desde la que se podrá acceder:</a:t>
            </a:r>
          </a:p>
          <a:p>
            <a:r>
              <a:rPr lang="es-ES" sz="2800" dirty="0"/>
              <a:t>Médicos especialistas en Pediatría y sus Áreas Específicas. </a:t>
            </a:r>
            <a:endParaRPr lang="es-ES" sz="2800" dirty="0" smtClean="0"/>
          </a:p>
          <a:p>
            <a:endParaRPr lang="es-ES" sz="2800" dirty="0"/>
          </a:p>
          <a:p>
            <a:r>
              <a:rPr lang="es-ES" sz="2800" b="1" dirty="0">
                <a:solidFill>
                  <a:srgbClr val="3366FF"/>
                </a:solidFill>
              </a:rPr>
              <a:t>4</a:t>
            </a:r>
            <a:r>
              <a:rPr lang="es-ES" sz="2800" b="1" dirty="0" smtClean="0">
                <a:solidFill>
                  <a:srgbClr val="3366FF"/>
                </a:solidFill>
              </a:rPr>
              <a:t>. </a:t>
            </a:r>
            <a:r>
              <a:rPr lang="es-ES" sz="2800" b="1" dirty="0">
                <a:solidFill>
                  <a:srgbClr val="3366FF"/>
                </a:solidFill>
              </a:rPr>
              <a:t>Urgencias y </a:t>
            </a:r>
            <a:r>
              <a:rPr lang="es-ES" sz="2800" b="1" dirty="0" smtClean="0">
                <a:solidFill>
                  <a:srgbClr val="3366FF"/>
                </a:solidFill>
              </a:rPr>
              <a:t>Emergencias</a:t>
            </a:r>
            <a:endParaRPr lang="es-ES" sz="2800" b="1" dirty="0">
              <a:solidFill>
                <a:srgbClr val="3366FF"/>
              </a:solidFill>
            </a:endParaRPr>
          </a:p>
          <a:p>
            <a:r>
              <a:rPr lang="es-ES" sz="2800" dirty="0"/>
              <a:t>Especialidades desde las que se podrá acceder:</a:t>
            </a:r>
          </a:p>
          <a:p>
            <a:r>
              <a:rPr lang="es-ES" sz="2800" dirty="0"/>
              <a:t>Médicos especialistas en Medicina Interna, Medicina Intensiva, Medicina Familiar y Comunitaria y Anestesiología y Reanimación. </a:t>
            </a:r>
          </a:p>
          <a:p>
            <a:endParaRPr lang="es-ES" sz="2800" dirty="0"/>
          </a:p>
        </p:txBody>
      </p:sp>
    </p:spTree>
    <p:extLst>
      <p:ext uri="{BB962C8B-B14F-4D97-AF65-F5344CB8AC3E}">
        <p14:creationId xmlns:p14="http://schemas.microsoft.com/office/powerpoint/2010/main" val="28280651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6587" y="335845"/>
            <a:ext cx="4786558" cy="4893647"/>
          </a:xfrm>
          <a:prstGeom prst="rect">
            <a:avLst/>
          </a:prstGeom>
          <a:ln>
            <a:solidFill>
              <a:srgbClr val="4F81BD"/>
            </a:solidFill>
          </a:ln>
        </p:spPr>
        <p:txBody>
          <a:bodyPr wrap="square">
            <a:spAutoFit/>
          </a:bodyPr>
          <a:lstStyle/>
          <a:p>
            <a:pPr lvl="0"/>
            <a:endParaRPr lang="es-ES_tradnl" sz="2400" b="1" dirty="0" smtClean="0"/>
          </a:p>
          <a:p>
            <a:pPr lvl="0"/>
            <a:r>
              <a:rPr lang="es-ES_tradnl" sz="2400" dirty="0" smtClean="0"/>
              <a:t>y además se disponga de</a:t>
            </a:r>
          </a:p>
          <a:p>
            <a:pPr lvl="0"/>
            <a:endParaRPr lang="es-ES_tradnl" sz="2400" i="1" dirty="0" smtClean="0"/>
          </a:p>
          <a:p>
            <a:pPr lvl="0"/>
            <a:r>
              <a:rPr lang="es-ES_tradnl" sz="2400" i="1" dirty="0" smtClean="0"/>
              <a:t>Otra </a:t>
            </a:r>
            <a:r>
              <a:rPr lang="es-ES_tradnl" sz="2400" b="1" i="1" dirty="0" smtClean="0"/>
              <a:t>credencial</a:t>
            </a:r>
            <a:r>
              <a:rPr lang="es-ES_tradnl" sz="2400" b="1" dirty="0" smtClean="0"/>
              <a:t> </a:t>
            </a:r>
            <a:r>
              <a:rPr lang="es-ES_tradnl" sz="2400" b="1" dirty="0"/>
              <a:t>que certifique la competencia profesional y el mantenimiento de la misma a lo largo del tiempo</a:t>
            </a:r>
            <a:r>
              <a:rPr lang="es-ES_tradnl" sz="2400" dirty="0"/>
              <a:t>. </a:t>
            </a:r>
            <a:endParaRPr lang="es-ES_tradnl" sz="2400" dirty="0" smtClean="0"/>
          </a:p>
          <a:p>
            <a:pPr lvl="0"/>
            <a:endParaRPr lang="es-ES_tradnl" sz="2400" dirty="0"/>
          </a:p>
          <a:p>
            <a:pPr lvl="0"/>
            <a:r>
              <a:rPr lang="es-ES_tradnl" sz="2400" dirty="0" smtClean="0"/>
              <a:t>el </a:t>
            </a:r>
            <a:r>
              <a:rPr lang="es-ES_tradnl" sz="2400" dirty="0"/>
              <a:t>médico que posee dichas credenciales adquiere el aval de la profesión para el ejercicio profesional</a:t>
            </a:r>
            <a:r>
              <a:rPr lang="es-ES_tradnl" sz="2400" dirty="0" smtClean="0"/>
              <a:t>.</a:t>
            </a:r>
          </a:p>
          <a:p>
            <a:pPr lvl="0"/>
            <a:endParaRPr lang="es-ES_tradnl" sz="2400" dirty="0"/>
          </a:p>
        </p:txBody>
      </p:sp>
      <p:sp>
        <p:nvSpPr>
          <p:cNvPr id="6" name="Rectángulo 5"/>
          <p:cNvSpPr/>
          <p:nvPr/>
        </p:nvSpPr>
        <p:spPr>
          <a:xfrm>
            <a:off x="5149387" y="488245"/>
            <a:ext cx="3781799" cy="5262979"/>
          </a:xfrm>
          <a:prstGeom prst="rect">
            <a:avLst/>
          </a:prstGeom>
          <a:ln>
            <a:solidFill>
              <a:srgbClr val="4F81BD"/>
            </a:solidFill>
          </a:ln>
        </p:spPr>
        <p:txBody>
          <a:bodyPr wrap="square">
            <a:spAutoFit/>
          </a:bodyPr>
          <a:lstStyle/>
          <a:p>
            <a:r>
              <a:rPr lang="es-ES_tradnl" sz="2400" b="1" dirty="0" smtClean="0"/>
              <a:t>El formato: diferentes </a:t>
            </a:r>
            <a:r>
              <a:rPr lang="es-ES_tradnl" sz="2400" b="1" dirty="0"/>
              <a:t>modalidades </a:t>
            </a:r>
            <a:endParaRPr lang="es-ES_tradnl" sz="2400" b="1" dirty="0" smtClean="0"/>
          </a:p>
          <a:p>
            <a:pPr marL="342900" indent="-342900">
              <a:buFont typeface="Arial"/>
              <a:buChar char="•"/>
            </a:pPr>
            <a:r>
              <a:rPr lang="es-ES_tradnl" sz="2400" dirty="0" smtClean="0"/>
              <a:t>colegiación</a:t>
            </a:r>
            <a:r>
              <a:rPr lang="es-ES_tradnl" sz="2400" dirty="0"/>
              <a:t>, </a:t>
            </a:r>
            <a:endParaRPr lang="es-ES_tradnl" sz="2400" dirty="0" smtClean="0"/>
          </a:p>
          <a:p>
            <a:pPr marL="342900" indent="-342900">
              <a:buFont typeface="Arial"/>
              <a:buChar char="•"/>
            </a:pPr>
            <a:r>
              <a:rPr lang="es-ES_tradnl" sz="2400" dirty="0" smtClean="0"/>
              <a:t>licencia</a:t>
            </a:r>
            <a:r>
              <a:rPr lang="es-ES_tradnl" sz="2400" dirty="0"/>
              <a:t>, </a:t>
            </a:r>
            <a:endParaRPr lang="es-ES_tradnl" sz="2400" dirty="0" smtClean="0"/>
          </a:p>
          <a:p>
            <a:pPr marL="342900" indent="-342900">
              <a:buFont typeface="Arial"/>
              <a:buChar char="•"/>
            </a:pPr>
            <a:r>
              <a:rPr lang="es-ES_tradnl" sz="2400" dirty="0" smtClean="0"/>
              <a:t>certificación</a:t>
            </a:r>
            <a:r>
              <a:rPr lang="es-ES_tradnl" sz="2400" dirty="0"/>
              <a:t>, </a:t>
            </a:r>
            <a:endParaRPr lang="es-ES_tradnl" sz="2400" dirty="0" smtClean="0"/>
          </a:p>
          <a:p>
            <a:pPr marL="342900" indent="-342900">
              <a:buFont typeface="Arial"/>
              <a:buChar char="•"/>
            </a:pPr>
            <a:r>
              <a:rPr lang="es-ES_tradnl" sz="2400" dirty="0" smtClean="0"/>
              <a:t>englobada</a:t>
            </a:r>
            <a:r>
              <a:rPr lang="es-ES_tradnl" sz="2400" dirty="0"/>
              <a:t>, total o parcialmente, en la propia credencial de médico. </a:t>
            </a:r>
            <a:endParaRPr lang="es-ES_tradnl" sz="2400" dirty="0" smtClean="0"/>
          </a:p>
          <a:p>
            <a:pPr marL="342900" indent="-342900">
              <a:buFont typeface="Arial"/>
              <a:buChar char="•"/>
            </a:pPr>
            <a:endParaRPr lang="es-ES_tradnl" sz="2400" dirty="0"/>
          </a:p>
          <a:p>
            <a:pPr marL="342900" indent="-342900">
              <a:buFont typeface="Arial"/>
              <a:buChar char="•"/>
            </a:pPr>
            <a:r>
              <a:rPr lang="es-ES_tradnl" sz="2400" dirty="0" smtClean="0"/>
              <a:t>Vigencia </a:t>
            </a:r>
            <a:r>
              <a:rPr lang="es-ES_tradnl" sz="2400" dirty="0"/>
              <a:t>temporal por lo que debe renovarse periódicamente (re-colegiación, re-licencia, re-certificación, etc.).</a:t>
            </a:r>
          </a:p>
        </p:txBody>
      </p:sp>
    </p:spTree>
    <p:extLst>
      <p:ext uri="{BB962C8B-B14F-4D97-AF65-F5344CB8AC3E}">
        <p14:creationId xmlns:p14="http://schemas.microsoft.com/office/powerpoint/2010/main" val="313307719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3882" y="1808251"/>
            <a:ext cx="8773105" cy="3785652"/>
          </a:xfrm>
          <a:prstGeom prst="rect">
            <a:avLst/>
          </a:prstGeom>
        </p:spPr>
        <p:txBody>
          <a:bodyPr wrap="square">
            <a:spAutoFit/>
          </a:bodyPr>
          <a:lstStyle/>
          <a:p>
            <a:pPr marL="457200" indent="-457200">
              <a:buAutoNum type="alphaLcParenR"/>
            </a:pPr>
            <a:r>
              <a:rPr lang="es-ES" sz="2400" b="1" dirty="0" smtClean="0"/>
              <a:t>Diploma </a:t>
            </a:r>
            <a:r>
              <a:rPr lang="es-ES" sz="2400" b="1" dirty="0"/>
              <a:t>de Acreditación: </a:t>
            </a:r>
            <a:r>
              <a:rPr lang="es-ES" sz="2400" dirty="0"/>
              <a:t>Credencial que certifica que el profesional sanitario ha alcanzado las </a:t>
            </a:r>
            <a:r>
              <a:rPr lang="es-ES" sz="2400" b="1" dirty="0"/>
              <a:t>competencias</a:t>
            </a:r>
            <a:r>
              <a:rPr lang="es-ES" sz="2400" dirty="0"/>
              <a:t> y los requisitos de formación continuada establecidos en un área funcional específica para un período determinado de tiempo</a:t>
            </a:r>
            <a:r>
              <a:rPr lang="es-ES" sz="2400" dirty="0" smtClean="0"/>
              <a:t>.</a:t>
            </a:r>
          </a:p>
          <a:p>
            <a:pPr marL="457200" indent="-457200">
              <a:buAutoNum type="alphaLcParenR"/>
            </a:pPr>
            <a:endParaRPr lang="es-ES" sz="2400" dirty="0"/>
          </a:p>
          <a:p>
            <a:r>
              <a:rPr lang="es-ES" sz="2400" b="1" dirty="0"/>
              <a:t>b) Diploma de Acreditación Avanzada: </a:t>
            </a:r>
            <a:r>
              <a:rPr lang="es-ES" sz="2400" dirty="0"/>
              <a:t>Credencial que certifica que el profesional sanitario ha alcanzado las </a:t>
            </a:r>
            <a:r>
              <a:rPr lang="es-ES" sz="2400" b="1" dirty="0"/>
              <a:t>competencias avanzadas </a:t>
            </a:r>
            <a:r>
              <a:rPr lang="es-ES" sz="2400" dirty="0"/>
              <a:t>y los requisitos de formación continuada establecidos en un área funcional específica que admita y requiera una práctica profesional de mayor cualificación, para un período determinado de tiempo</a:t>
            </a:r>
            <a:r>
              <a:rPr lang="es-ES" sz="2400" dirty="0" smtClean="0"/>
              <a:t>.</a:t>
            </a:r>
            <a:endParaRPr lang="es-ES" sz="2400" dirty="0"/>
          </a:p>
        </p:txBody>
      </p:sp>
      <p:sp>
        <p:nvSpPr>
          <p:cNvPr id="3" name="CuadroTexto 2"/>
          <p:cNvSpPr txBox="1"/>
          <p:nvPr/>
        </p:nvSpPr>
        <p:spPr>
          <a:xfrm>
            <a:off x="440593" y="188641"/>
            <a:ext cx="8703406" cy="1384995"/>
          </a:xfrm>
          <a:prstGeom prst="rect">
            <a:avLst/>
          </a:prstGeom>
          <a:noFill/>
          <a:ln>
            <a:solidFill>
              <a:srgbClr val="4F81BD"/>
            </a:solidFill>
          </a:ln>
        </p:spPr>
        <p:txBody>
          <a:bodyPr wrap="square" rtlCol="0">
            <a:spAutoFit/>
          </a:bodyPr>
          <a:lstStyle/>
          <a:p>
            <a:r>
              <a:rPr lang="es-ES" sz="2800" dirty="0" smtClean="0"/>
              <a:t> </a:t>
            </a:r>
            <a:r>
              <a:rPr lang="es-ES" sz="2800" b="1" i="1" dirty="0">
                <a:solidFill>
                  <a:srgbClr val="3366FF"/>
                </a:solidFill>
              </a:rPr>
              <a:t>Real Decreto 639/2015, de 10 de julio, por el que se regulan los Diplomas de Acreditación y los Diplomas de Acreditación Avanzada.</a:t>
            </a:r>
            <a:endParaRPr lang="es-ES" sz="2800" b="1" dirty="0">
              <a:solidFill>
                <a:srgbClr val="3366FF"/>
              </a:solidFill>
            </a:endParaRPr>
          </a:p>
        </p:txBody>
      </p:sp>
    </p:spTree>
    <p:extLst>
      <p:ext uri="{BB962C8B-B14F-4D97-AF65-F5344CB8AC3E}">
        <p14:creationId xmlns:p14="http://schemas.microsoft.com/office/powerpoint/2010/main" val="144502796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40593" y="188641"/>
            <a:ext cx="8703406" cy="1384995"/>
          </a:xfrm>
          <a:prstGeom prst="rect">
            <a:avLst/>
          </a:prstGeom>
          <a:noFill/>
          <a:ln>
            <a:solidFill>
              <a:srgbClr val="4F81BD"/>
            </a:solidFill>
          </a:ln>
        </p:spPr>
        <p:txBody>
          <a:bodyPr wrap="square" rtlCol="0">
            <a:spAutoFit/>
          </a:bodyPr>
          <a:lstStyle/>
          <a:p>
            <a:r>
              <a:rPr lang="es-ES" sz="2800" dirty="0" smtClean="0"/>
              <a:t> </a:t>
            </a:r>
            <a:r>
              <a:rPr lang="es-ES" sz="2800" b="1" i="1" dirty="0">
                <a:solidFill>
                  <a:srgbClr val="3366FF"/>
                </a:solidFill>
              </a:rPr>
              <a:t>Real Decreto 639/2015, de 10 de julio, por el que se regulan los Diplomas de Acreditación y los Diplomas de Acreditación Avanzada.</a:t>
            </a:r>
            <a:endParaRPr lang="es-ES" sz="2800" b="1" dirty="0">
              <a:solidFill>
                <a:srgbClr val="3366FF"/>
              </a:solidFill>
            </a:endParaRPr>
          </a:p>
        </p:txBody>
      </p:sp>
      <p:sp>
        <p:nvSpPr>
          <p:cNvPr id="4" name="Rectángulo 3"/>
          <p:cNvSpPr/>
          <p:nvPr/>
        </p:nvSpPr>
        <p:spPr>
          <a:xfrm>
            <a:off x="440594" y="2007012"/>
            <a:ext cx="8465996" cy="3785652"/>
          </a:xfrm>
          <a:prstGeom prst="rect">
            <a:avLst/>
          </a:prstGeom>
        </p:spPr>
        <p:txBody>
          <a:bodyPr wrap="square">
            <a:spAutoFit/>
          </a:bodyPr>
          <a:lstStyle/>
          <a:p>
            <a:r>
              <a:rPr lang="es-ES" sz="2400" dirty="0" smtClean="0"/>
              <a:t>c</a:t>
            </a:r>
            <a:r>
              <a:rPr lang="es-ES" sz="2400" dirty="0"/>
              <a:t>) Área funcional: </a:t>
            </a:r>
            <a:r>
              <a:rPr lang="es-ES" sz="2400" b="1" dirty="0"/>
              <a:t>Espacio organizativo profesional </a:t>
            </a:r>
            <a:r>
              <a:rPr lang="es-ES" sz="2400" dirty="0"/>
              <a:t>que surge de la agrupación de puestos de naturaleza común en cuanto al objetivo de trabajo que desarrollan, la especialización de las funciones que tienen atribuidas y las características de las actividades profesionales que se asumen</a:t>
            </a:r>
            <a:r>
              <a:rPr lang="es-ES" sz="2400" dirty="0" smtClean="0"/>
              <a:t>.</a:t>
            </a:r>
          </a:p>
          <a:p>
            <a:endParaRPr lang="es-ES" sz="2400" dirty="0"/>
          </a:p>
          <a:p>
            <a:r>
              <a:rPr lang="es-ES" sz="2400" dirty="0"/>
              <a:t>d) Actividad de formación continuada acreditada: Aquella actividad formativa que ostenta la credencial de un organismo acreditador reconocido en la que se certifica el número de créditos concedidos a dicha actividad.</a:t>
            </a:r>
          </a:p>
        </p:txBody>
      </p:sp>
    </p:spTree>
    <p:extLst>
      <p:ext uri="{BB962C8B-B14F-4D97-AF65-F5344CB8AC3E}">
        <p14:creationId xmlns:p14="http://schemas.microsoft.com/office/powerpoint/2010/main" val="4738132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40594" y="1859340"/>
            <a:ext cx="8601452" cy="4401205"/>
          </a:xfrm>
          <a:prstGeom prst="rect">
            <a:avLst/>
          </a:prstGeom>
        </p:spPr>
        <p:txBody>
          <a:bodyPr wrap="square">
            <a:spAutoFit/>
          </a:bodyPr>
          <a:lstStyle/>
          <a:p>
            <a:r>
              <a:rPr lang="es-ES" sz="2800" b="1" dirty="0"/>
              <a:t>Artículo 5. </a:t>
            </a:r>
            <a:r>
              <a:rPr lang="es-ES" sz="2800" b="1" i="1" dirty="0"/>
              <a:t>Creación de un Diploma de Acreditación o de un Diploma de Acreditación Avanzada</a:t>
            </a:r>
            <a:r>
              <a:rPr lang="es-ES" sz="2800" b="1" i="1" dirty="0" smtClean="0"/>
              <a:t>.</a:t>
            </a:r>
          </a:p>
          <a:p>
            <a:endParaRPr lang="es-ES" sz="2800" b="1" dirty="0"/>
          </a:p>
          <a:p>
            <a:r>
              <a:rPr lang="es-ES" sz="2800" b="1" dirty="0"/>
              <a:t>1.</a:t>
            </a:r>
            <a:r>
              <a:rPr lang="es-ES" sz="2800" dirty="0"/>
              <a:t> La necesidad de crear un Diploma de Acreditación o un Diploma de Acreditación Avanzada deberá venir justificada por necesidades profesionales, desarrollos tecnológicos, nuevas modalidades asistenciales, necesidades organizativas de las administraciones sanitarias y/o criterios de calidad asistencial y de seguridad para el paciente.</a:t>
            </a:r>
          </a:p>
        </p:txBody>
      </p:sp>
      <p:sp>
        <p:nvSpPr>
          <p:cNvPr id="3" name="CuadroTexto 2"/>
          <p:cNvSpPr txBox="1"/>
          <p:nvPr/>
        </p:nvSpPr>
        <p:spPr>
          <a:xfrm>
            <a:off x="440593" y="188641"/>
            <a:ext cx="8703406" cy="1384995"/>
          </a:xfrm>
          <a:prstGeom prst="rect">
            <a:avLst/>
          </a:prstGeom>
          <a:noFill/>
          <a:ln>
            <a:solidFill>
              <a:srgbClr val="4F81BD"/>
            </a:solidFill>
          </a:ln>
        </p:spPr>
        <p:txBody>
          <a:bodyPr wrap="square" rtlCol="0">
            <a:spAutoFit/>
          </a:bodyPr>
          <a:lstStyle/>
          <a:p>
            <a:r>
              <a:rPr lang="es-ES" sz="2800" dirty="0" smtClean="0"/>
              <a:t> </a:t>
            </a:r>
            <a:r>
              <a:rPr lang="es-ES" sz="2800" b="1" i="1" dirty="0">
                <a:solidFill>
                  <a:srgbClr val="3366FF"/>
                </a:solidFill>
              </a:rPr>
              <a:t>Real Decreto 639/2015, de 10 de julio, por el que se regulan los Diplomas de Acreditación y los Diplomas de Acreditación Avanzada.</a:t>
            </a:r>
            <a:endParaRPr lang="es-ES" sz="2800" b="1" dirty="0">
              <a:solidFill>
                <a:srgbClr val="3366FF"/>
              </a:solidFill>
            </a:endParaRPr>
          </a:p>
        </p:txBody>
      </p:sp>
    </p:spTree>
    <p:extLst>
      <p:ext uri="{BB962C8B-B14F-4D97-AF65-F5344CB8AC3E}">
        <p14:creationId xmlns:p14="http://schemas.microsoft.com/office/powerpoint/2010/main" val="254542368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79234" y="355688"/>
            <a:ext cx="7382349" cy="954107"/>
          </a:xfrm>
          <a:prstGeom prst="rect">
            <a:avLst/>
          </a:prstGeom>
          <a:noFill/>
          <a:ln>
            <a:solidFill>
              <a:srgbClr val="4F81BD"/>
            </a:solidFill>
          </a:ln>
        </p:spPr>
        <p:txBody>
          <a:bodyPr wrap="square" rtlCol="0">
            <a:spAutoFit/>
          </a:bodyPr>
          <a:lstStyle/>
          <a:p>
            <a:r>
              <a:rPr lang="es-ES" sz="2800" b="1" dirty="0" smtClean="0"/>
              <a:t>DA y DAA </a:t>
            </a:r>
            <a:r>
              <a:rPr lang="es-ES" sz="2800" b="1" dirty="0" smtClean="0">
                <a:solidFill>
                  <a:schemeClr val="tx2">
                    <a:lumMod val="60000"/>
                    <a:lumOff val="40000"/>
                  </a:schemeClr>
                </a:solidFill>
              </a:rPr>
              <a:t>aprobados</a:t>
            </a:r>
          </a:p>
          <a:p>
            <a:pPr marL="457200" indent="-457200">
              <a:buFont typeface="Arial"/>
              <a:buChar char="•"/>
            </a:pPr>
            <a:r>
              <a:rPr lang="es-ES" sz="2800" dirty="0" smtClean="0"/>
              <a:t>Ninguno</a:t>
            </a:r>
            <a:endParaRPr lang="es-ES" sz="2800" dirty="0"/>
          </a:p>
        </p:txBody>
      </p:sp>
      <p:sp>
        <p:nvSpPr>
          <p:cNvPr id="3" name="CuadroTexto 2"/>
          <p:cNvSpPr txBox="1"/>
          <p:nvPr/>
        </p:nvSpPr>
        <p:spPr>
          <a:xfrm>
            <a:off x="779234" y="1651832"/>
            <a:ext cx="7382349" cy="1384995"/>
          </a:xfrm>
          <a:prstGeom prst="rect">
            <a:avLst/>
          </a:prstGeom>
          <a:noFill/>
          <a:ln>
            <a:solidFill>
              <a:srgbClr val="4F81BD"/>
            </a:solidFill>
          </a:ln>
        </p:spPr>
        <p:txBody>
          <a:bodyPr wrap="square" rtlCol="0">
            <a:spAutoFit/>
          </a:bodyPr>
          <a:lstStyle/>
          <a:p>
            <a:r>
              <a:rPr lang="es-ES" sz="2800" b="1" dirty="0"/>
              <a:t>DA y DAA </a:t>
            </a:r>
            <a:r>
              <a:rPr lang="es-ES" sz="2800" b="1" dirty="0" smtClean="0">
                <a:solidFill>
                  <a:srgbClr val="558ED5"/>
                </a:solidFill>
              </a:rPr>
              <a:t>presentados a la CFC</a:t>
            </a:r>
          </a:p>
          <a:p>
            <a:pPr marL="457200" indent="-457200">
              <a:buFont typeface="Arial"/>
              <a:buChar char="•"/>
            </a:pPr>
            <a:r>
              <a:rPr lang="es-ES" sz="2800" dirty="0" smtClean="0"/>
              <a:t>DA de Tutor de Formación Especializada en Ciencias de la Salud</a:t>
            </a:r>
            <a:endParaRPr lang="es-ES" sz="2800" dirty="0"/>
          </a:p>
        </p:txBody>
      </p:sp>
      <p:sp>
        <p:nvSpPr>
          <p:cNvPr id="4" name="CuadroTexto 3"/>
          <p:cNvSpPr txBox="1"/>
          <p:nvPr/>
        </p:nvSpPr>
        <p:spPr>
          <a:xfrm>
            <a:off x="779234" y="3452032"/>
            <a:ext cx="7382349" cy="3108544"/>
          </a:xfrm>
          <a:prstGeom prst="rect">
            <a:avLst/>
          </a:prstGeom>
          <a:noFill/>
          <a:ln>
            <a:solidFill>
              <a:srgbClr val="4F81BD"/>
            </a:solidFill>
          </a:ln>
        </p:spPr>
        <p:txBody>
          <a:bodyPr wrap="square" rtlCol="0">
            <a:spAutoFit/>
          </a:bodyPr>
          <a:lstStyle/>
          <a:p>
            <a:r>
              <a:rPr lang="es-ES" sz="2800" b="1" dirty="0"/>
              <a:t>DA y DAA </a:t>
            </a:r>
            <a:r>
              <a:rPr lang="es-ES" sz="2800" b="1" dirty="0" smtClean="0">
                <a:solidFill>
                  <a:srgbClr val="558ED5"/>
                </a:solidFill>
              </a:rPr>
              <a:t>en estudio de la DGOP</a:t>
            </a:r>
          </a:p>
          <a:p>
            <a:pPr marL="457200" indent="-457200">
              <a:buFont typeface="Arial"/>
              <a:buChar char="•"/>
            </a:pPr>
            <a:r>
              <a:rPr lang="es-ES" sz="2800" dirty="0" smtClean="0"/>
              <a:t>DA en Cosmética y Estética</a:t>
            </a:r>
          </a:p>
          <a:p>
            <a:pPr marL="457200" indent="-457200">
              <a:buFont typeface="Arial"/>
              <a:buChar char="•"/>
            </a:pPr>
            <a:r>
              <a:rPr lang="es-ES" sz="2800" dirty="0" smtClean="0"/>
              <a:t>DA en Trastornos del Sueño</a:t>
            </a:r>
          </a:p>
          <a:p>
            <a:pPr marL="457200" indent="-457200">
              <a:buFont typeface="Arial"/>
              <a:buChar char="•"/>
            </a:pPr>
            <a:r>
              <a:rPr lang="es-ES" sz="2800" dirty="0" smtClean="0"/>
              <a:t>DA en Gestión Clínica</a:t>
            </a:r>
          </a:p>
          <a:p>
            <a:pPr marL="457200" indent="-457200">
              <a:buFont typeface="Arial"/>
              <a:buChar char="•"/>
            </a:pPr>
            <a:r>
              <a:rPr lang="es-ES" sz="2800" dirty="0" smtClean="0"/>
              <a:t>DA en Cuidados Paliativos</a:t>
            </a:r>
          </a:p>
          <a:p>
            <a:pPr marL="457200" indent="-457200">
              <a:buFont typeface="Arial"/>
              <a:buChar char="•"/>
            </a:pPr>
            <a:r>
              <a:rPr lang="es-ES" sz="2800" dirty="0" smtClean="0"/>
              <a:t>DA en Diálisis</a:t>
            </a:r>
          </a:p>
          <a:p>
            <a:pPr marL="457200" indent="-457200">
              <a:buFont typeface="Arial"/>
              <a:buChar char="•"/>
            </a:pPr>
            <a:r>
              <a:rPr lang="es-ES" sz="2800" dirty="0" smtClean="0"/>
              <a:t>DA en Perfusión</a:t>
            </a:r>
          </a:p>
        </p:txBody>
      </p:sp>
    </p:spTree>
    <p:extLst>
      <p:ext uri="{BB962C8B-B14F-4D97-AF65-F5344CB8AC3E}">
        <p14:creationId xmlns:p14="http://schemas.microsoft.com/office/powerpoint/2010/main" val="242491055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Marcador de contenido 2"/>
          <p:cNvSpPr>
            <a:spLocks noGrp="1"/>
          </p:cNvSpPr>
          <p:nvPr>
            <p:ph idx="1"/>
          </p:nvPr>
        </p:nvSpPr>
        <p:spPr>
          <a:xfrm>
            <a:off x="457200" y="898525"/>
            <a:ext cx="8229600" cy="4899025"/>
          </a:xfrm>
        </p:spPr>
        <p:txBody>
          <a:bodyPr>
            <a:normAutofit/>
          </a:bodyPr>
          <a:lstStyle/>
          <a:p>
            <a:pPr marL="0" indent="0" algn="ctr">
              <a:buFont typeface="Arial" charset="0"/>
              <a:buNone/>
            </a:pPr>
            <a:endParaRPr lang="es-ES_tradnl" b="1" dirty="0" smtClean="0">
              <a:solidFill>
                <a:srgbClr val="0000FF"/>
              </a:solidFill>
              <a:latin typeface="Calibri" charset="0"/>
            </a:endParaRPr>
          </a:p>
          <a:p>
            <a:pPr marL="0" indent="0" algn="ctr">
              <a:buFont typeface="Arial" charset="0"/>
              <a:buNone/>
            </a:pPr>
            <a:r>
              <a:rPr lang="es-ES_tradnl" sz="4000" b="1" dirty="0" smtClean="0">
                <a:solidFill>
                  <a:srgbClr val="000090"/>
                </a:solidFill>
                <a:latin typeface="Calibri" charset="0"/>
              </a:rPr>
              <a:t>Introduciendo una credencial para asegurar el mantenimiento de la competencia de los médicos españoles</a:t>
            </a:r>
          </a:p>
          <a:p>
            <a:pPr marL="0" indent="0" algn="ctr">
              <a:buFont typeface="Arial" charset="0"/>
              <a:buNone/>
            </a:pPr>
            <a:r>
              <a:rPr lang="es-ES_tradnl" sz="4000" b="1" dirty="0" smtClean="0">
                <a:solidFill>
                  <a:srgbClr val="000090"/>
                </a:solidFill>
                <a:latin typeface="Calibri" charset="0"/>
              </a:rPr>
              <a:t>Validación periódica de la competencia</a:t>
            </a:r>
            <a:endParaRPr lang="es-ES_tradnl" sz="4000" dirty="0">
              <a:solidFill>
                <a:srgbClr val="000090"/>
              </a:solidFill>
              <a:latin typeface="Calibri" charset="0"/>
            </a:endParaRPr>
          </a:p>
        </p:txBody>
      </p:sp>
    </p:spTree>
    <p:extLst>
      <p:ext uri="{BB962C8B-B14F-4D97-AF65-F5344CB8AC3E}">
        <p14:creationId xmlns:p14="http://schemas.microsoft.com/office/powerpoint/2010/main" val="275176872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865" y="1867647"/>
            <a:ext cx="9144000" cy="2280621"/>
          </a:xfrm>
          <a:prstGeom prst="rect">
            <a:avLst/>
          </a:prstGeom>
        </p:spPr>
      </p:pic>
      <p:pic>
        <p:nvPicPr>
          <p:cNvPr id="5" name="Imagen 4"/>
          <p:cNvPicPr>
            <a:picLocks noChangeAspect="1"/>
          </p:cNvPicPr>
          <p:nvPr/>
        </p:nvPicPr>
        <p:blipFill>
          <a:blip r:embed="rId3"/>
          <a:stretch>
            <a:fillRect/>
          </a:stretch>
        </p:blipFill>
        <p:spPr>
          <a:xfrm>
            <a:off x="3630706" y="4574522"/>
            <a:ext cx="1550894" cy="1696290"/>
          </a:xfrm>
          <a:prstGeom prst="rect">
            <a:avLst/>
          </a:prstGeom>
          <a:ln>
            <a:solidFill>
              <a:srgbClr val="4F81BD"/>
            </a:solidFill>
          </a:ln>
        </p:spPr>
      </p:pic>
      <p:sp>
        <p:nvSpPr>
          <p:cNvPr id="2" name="Marcador de contenido 1"/>
          <p:cNvSpPr>
            <a:spLocks noGrp="1"/>
          </p:cNvSpPr>
          <p:nvPr>
            <p:ph idx="1"/>
          </p:nvPr>
        </p:nvSpPr>
        <p:spPr/>
        <p:txBody>
          <a:bodyPr/>
          <a:lstStyle/>
          <a:p>
            <a:endParaRPr lang="es-ES"/>
          </a:p>
        </p:txBody>
      </p:sp>
    </p:spTree>
    <p:extLst>
      <p:ext uri="{BB962C8B-B14F-4D97-AF65-F5344CB8AC3E}">
        <p14:creationId xmlns:p14="http://schemas.microsoft.com/office/powerpoint/2010/main" val="48100267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Marcador de contenido 3" descr="EVALUACION.bmp"/>
          <p:cNvPicPr>
            <a:picLocks noGrp="1" noChangeAspect="1"/>
          </p:cNvPicPr>
          <p:nvPr>
            <p:ph idx="1"/>
          </p:nvPr>
        </p:nvPicPr>
        <p:blipFill>
          <a:blip r:embed="rId2">
            <a:extLst>
              <a:ext uri="{28A0092B-C50C-407E-A947-70E740481C1C}">
                <a14:useLocalDpi xmlns:a14="http://schemas.microsoft.com/office/drawing/2010/main" val="0"/>
              </a:ext>
            </a:extLst>
          </a:blip>
          <a:srcRect l="-29198" r="-29198"/>
          <a:stretch>
            <a:fillRect/>
          </a:stretch>
        </p:blipFill>
        <p:spPr>
          <a:xfrm>
            <a:off x="203200" y="2735540"/>
            <a:ext cx="5667375" cy="3409950"/>
          </a:xfrm>
        </p:spPr>
      </p:pic>
      <p:grpSp>
        <p:nvGrpSpPr>
          <p:cNvPr id="7" name="Agrupar 6"/>
          <p:cNvGrpSpPr>
            <a:grpSpLocks/>
          </p:cNvGrpSpPr>
          <p:nvPr/>
        </p:nvGrpSpPr>
        <p:grpSpPr bwMode="auto">
          <a:xfrm>
            <a:off x="3317875" y="1905000"/>
            <a:ext cx="5826125" cy="4786233"/>
            <a:chOff x="3317876" y="1905001"/>
            <a:chExt cx="5826124" cy="4785736"/>
          </a:xfrm>
        </p:grpSpPr>
        <p:pic>
          <p:nvPicPr>
            <p:cNvPr id="15364" name="Imagen 4" descr="Evaluar-inform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27625" y="1905001"/>
              <a:ext cx="4016375"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CuadroTexto 5"/>
            <p:cNvSpPr txBox="1">
              <a:spLocks noChangeArrowheads="1"/>
            </p:cNvSpPr>
            <p:nvPr/>
          </p:nvSpPr>
          <p:spPr bwMode="auto">
            <a:xfrm>
              <a:off x="3317876" y="5921376"/>
              <a:ext cx="4524374" cy="76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4400" dirty="0" smtClean="0">
                  <a:solidFill>
                    <a:srgbClr val="000090"/>
                  </a:solidFill>
                </a:rPr>
                <a:t>La </a:t>
              </a:r>
              <a:r>
                <a:rPr lang="en-GB" sz="4400" dirty="0" err="1" smtClean="0">
                  <a:solidFill>
                    <a:srgbClr val="000090"/>
                  </a:solidFill>
                </a:rPr>
                <a:t>evaluación</a:t>
              </a:r>
              <a:endParaRPr lang="en-GB" sz="4400" dirty="0">
                <a:solidFill>
                  <a:srgbClr val="000090"/>
                </a:solidFill>
              </a:endParaRPr>
            </a:p>
          </p:txBody>
        </p:sp>
      </p:grpSp>
      <p:sp>
        <p:nvSpPr>
          <p:cNvPr id="3" name="Rectángulo 2"/>
          <p:cNvSpPr/>
          <p:nvPr/>
        </p:nvSpPr>
        <p:spPr>
          <a:xfrm>
            <a:off x="203200" y="418354"/>
            <a:ext cx="8821271" cy="2246769"/>
          </a:xfrm>
          <a:prstGeom prst="rect">
            <a:avLst/>
          </a:prstGeom>
        </p:spPr>
        <p:txBody>
          <a:bodyPr wrap="square">
            <a:spAutoFit/>
          </a:bodyPr>
          <a:lstStyle/>
          <a:p>
            <a:r>
              <a:rPr lang="es-ES_tradnl" sz="2800" b="1" dirty="0" smtClean="0">
                <a:solidFill>
                  <a:srgbClr val="000090"/>
                </a:solidFill>
              </a:rPr>
              <a:t>No hablamos de </a:t>
            </a:r>
            <a:r>
              <a:rPr lang="es-ES_tradnl" sz="2800" b="1" dirty="0">
                <a:solidFill>
                  <a:srgbClr val="000090"/>
                </a:solidFill>
              </a:rPr>
              <a:t>exámenes ni evaluaciones complejas. </a:t>
            </a:r>
            <a:r>
              <a:rPr lang="es-ES_tradnl" sz="2800" b="1" dirty="0" smtClean="0">
                <a:solidFill>
                  <a:srgbClr val="000090"/>
                </a:solidFill>
              </a:rPr>
              <a:t>Hablamos simplemente</a:t>
            </a:r>
            <a:r>
              <a:rPr lang="es-ES_tradnl" sz="2800" b="1" dirty="0">
                <a:solidFill>
                  <a:srgbClr val="000090"/>
                </a:solidFill>
              </a:rPr>
              <a:t>, de una credencial que aporte la garantía de que un profesional es competente. Eso sí, la credencial ha de ser fiable, discriminativa, aceptada y reconocida por todas las partes.</a:t>
            </a:r>
          </a:p>
        </p:txBody>
      </p:sp>
    </p:spTree>
    <p:extLst>
      <p:ext uri="{BB962C8B-B14F-4D97-AF65-F5344CB8AC3E}">
        <p14:creationId xmlns:p14="http://schemas.microsoft.com/office/powerpoint/2010/main" val="21532325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75833"/>
          </a:xfrm>
        </p:spPr>
        <p:txBody>
          <a:bodyPr/>
          <a:lstStyle/>
          <a:p>
            <a:r>
              <a:rPr lang="es-ES" dirty="0" smtClean="0">
                <a:solidFill>
                  <a:srgbClr val="000090"/>
                </a:solidFill>
              </a:rPr>
              <a:t>Dos condiciones</a:t>
            </a:r>
            <a:endParaRPr lang="es-ES" dirty="0">
              <a:solidFill>
                <a:srgbClr val="000090"/>
              </a:solidFill>
            </a:endParaRPr>
          </a:p>
        </p:txBody>
      </p:sp>
      <p:sp>
        <p:nvSpPr>
          <p:cNvPr id="3" name="Marcador de contenido 2"/>
          <p:cNvSpPr>
            <a:spLocks noGrp="1"/>
          </p:cNvSpPr>
          <p:nvPr>
            <p:ph idx="1"/>
          </p:nvPr>
        </p:nvSpPr>
        <p:spPr>
          <a:xfrm>
            <a:off x="194235" y="1092206"/>
            <a:ext cx="8815293" cy="4525963"/>
          </a:xfrm>
        </p:spPr>
        <p:txBody>
          <a:bodyPr>
            <a:noAutofit/>
          </a:bodyPr>
          <a:lstStyle/>
          <a:p>
            <a:r>
              <a:rPr lang="es-ES_tradnl" i="1" dirty="0" smtClean="0">
                <a:solidFill>
                  <a:srgbClr val="000090"/>
                </a:solidFill>
              </a:rPr>
              <a:t>i</a:t>
            </a:r>
            <a:r>
              <a:rPr lang="es-ES_tradnl" i="1" dirty="0">
                <a:solidFill>
                  <a:srgbClr val="000090"/>
                </a:solidFill>
              </a:rPr>
              <a:t>) </a:t>
            </a:r>
            <a:r>
              <a:rPr lang="es-ES_tradnl" dirty="0">
                <a:solidFill>
                  <a:srgbClr val="000090"/>
                </a:solidFill>
              </a:rPr>
              <a:t>dar las máximas garantías posibles tanto a los médicos como a la ciudadanía, y </a:t>
            </a:r>
            <a:endParaRPr lang="es-ES_tradnl" dirty="0" smtClean="0">
              <a:solidFill>
                <a:srgbClr val="000090"/>
              </a:solidFill>
            </a:endParaRPr>
          </a:p>
          <a:p>
            <a:endParaRPr lang="es-ES_tradnl" i="1" dirty="0">
              <a:solidFill>
                <a:srgbClr val="000090"/>
              </a:solidFill>
            </a:endParaRPr>
          </a:p>
          <a:p>
            <a:r>
              <a:rPr lang="es-ES_tradnl" i="1" dirty="0" smtClean="0">
                <a:solidFill>
                  <a:srgbClr val="000090"/>
                </a:solidFill>
              </a:rPr>
              <a:t>ii</a:t>
            </a:r>
            <a:r>
              <a:rPr lang="es-ES_tradnl" i="1" dirty="0">
                <a:solidFill>
                  <a:srgbClr val="000090"/>
                </a:solidFill>
              </a:rPr>
              <a:t>)</a:t>
            </a:r>
            <a:r>
              <a:rPr lang="es-ES_tradnl" dirty="0">
                <a:solidFill>
                  <a:srgbClr val="000090"/>
                </a:solidFill>
              </a:rPr>
              <a:t> debe ser aceptada y reconocida por todos los actores, tanto los actores principales (ciudadanos y médicos), como los actores secundarios (administraciones, colegios profesionales y sociedades científicas). </a:t>
            </a:r>
            <a:endParaRPr lang="es-ES_tradnl" dirty="0" smtClean="0">
              <a:solidFill>
                <a:srgbClr val="000090"/>
              </a:solidFill>
            </a:endParaRPr>
          </a:p>
          <a:p>
            <a:endParaRPr lang="es-ES_tradnl" dirty="0" smtClean="0">
              <a:solidFill>
                <a:srgbClr val="000090"/>
              </a:solidFill>
            </a:endParaRPr>
          </a:p>
          <a:p>
            <a:r>
              <a:rPr lang="es-ES_tradnl" dirty="0" smtClean="0">
                <a:solidFill>
                  <a:srgbClr val="000090"/>
                </a:solidFill>
              </a:rPr>
              <a:t>Al empleador le </a:t>
            </a:r>
            <a:r>
              <a:rPr lang="es-ES_tradnl" dirty="0">
                <a:solidFill>
                  <a:srgbClr val="000090"/>
                </a:solidFill>
              </a:rPr>
              <a:t>afecta la re-</a:t>
            </a:r>
            <a:r>
              <a:rPr lang="es-ES_tradnl" dirty="0" smtClean="0">
                <a:solidFill>
                  <a:srgbClr val="000090"/>
                </a:solidFill>
              </a:rPr>
              <a:t>certificación</a:t>
            </a:r>
            <a:endParaRPr lang="es-ES_tradnl" dirty="0">
              <a:solidFill>
                <a:srgbClr val="000090"/>
              </a:solidFill>
            </a:endParaRPr>
          </a:p>
          <a:p>
            <a:endParaRPr lang="es-ES_tradnl" dirty="0" smtClean="0">
              <a:solidFill>
                <a:srgbClr val="000090"/>
              </a:solidFill>
            </a:endParaRPr>
          </a:p>
          <a:p>
            <a:endParaRPr lang="es-ES" dirty="0">
              <a:solidFill>
                <a:srgbClr val="000090"/>
              </a:solidFill>
            </a:endParaRPr>
          </a:p>
        </p:txBody>
      </p:sp>
    </p:spTree>
    <p:extLst>
      <p:ext uri="{BB962C8B-B14F-4D97-AF65-F5344CB8AC3E}">
        <p14:creationId xmlns:p14="http://schemas.microsoft.com/office/powerpoint/2010/main" val="363216010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865" y="1867647"/>
            <a:ext cx="9144000" cy="2280621"/>
          </a:xfrm>
          <a:prstGeom prst="rect">
            <a:avLst/>
          </a:prstGeom>
        </p:spPr>
      </p:pic>
      <p:pic>
        <p:nvPicPr>
          <p:cNvPr id="5" name="Imagen 4"/>
          <p:cNvPicPr>
            <a:picLocks noChangeAspect="1"/>
          </p:cNvPicPr>
          <p:nvPr/>
        </p:nvPicPr>
        <p:blipFill>
          <a:blip r:embed="rId3"/>
          <a:stretch>
            <a:fillRect/>
          </a:stretch>
        </p:blipFill>
        <p:spPr>
          <a:xfrm>
            <a:off x="3630706" y="4574522"/>
            <a:ext cx="1550894" cy="1696290"/>
          </a:xfrm>
          <a:prstGeom prst="rect">
            <a:avLst/>
          </a:prstGeom>
          <a:ln>
            <a:solidFill>
              <a:srgbClr val="4F81BD"/>
            </a:solidFill>
          </a:ln>
        </p:spPr>
      </p:pic>
      <p:sp>
        <p:nvSpPr>
          <p:cNvPr id="6" name="Marcador de contenido 2"/>
          <p:cNvSpPr>
            <a:spLocks noGrp="1"/>
          </p:cNvSpPr>
          <p:nvPr>
            <p:ph idx="1"/>
          </p:nvPr>
        </p:nvSpPr>
        <p:spPr>
          <a:xfrm>
            <a:off x="1" y="268941"/>
            <a:ext cx="9144000" cy="6290235"/>
          </a:xfrm>
          <a:solidFill>
            <a:schemeClr val="bg2"/>
          </a:solidFill>
        </p:spPr>
        <p:txBody>
          <a:bodyPr>
            <a:noAutofit/>
          </a:bodyPr>
          <a:lstStyle/>
          <a:p>
            <a:r>
              <a:rPr lang="es-ES_tradnl" dirty="0" smtClean="0">
                <a:solidFill>
                  <a:srgbClr val="000090"/>
                </a:solidFill>
                <a:latin typeface="Calibri" charset="0"/>
              </a:rPr>
              <a:t>Credencial que certifica cada 6 años que un médico reúne los requisitos para ejercer de forma adecuada. Por tanto asegura al ciudadano y al médico quien es competente para continuar ejerciendo. Se analizan 4 aspectos:</a:t>
            </a:r>
          </a:p>
          <a:p>
            <a:pPr lvl="1"/>
            <a:r>
              <a:rPr lang="es-ES_tradnl" sz="3200" dirty="0" smtClean="0">
                <a:solidFill>
                  <a:srgbClr val="000090"/>
                </a:solidFill>
                <a:latin typeface="Calibri" charset="0"/>
              </a:rPr>
              <a:t>Buena práctica profesional</a:t>
            </a:r>
          </a:p>
          <a:p>
            <a:pPr lvl="1"/>
            <a:r>
              <a:rPr lang="es-ES_tradnl" sz="3200" dirty="0" smtClean="0">
                <a:solidFill>
                  <a:srgbClr val="000090"/>
                </a:solidFill>
                <a:latin typeface="Calibri" charset="0"/>
              </a:rPr>
              <a:t>Evaluación psicofísica. Estado de salud del médico</a:t>
            </a:r>
          </a:p>
          <a:p>
            <a:pPr lvl="1"/>
            <a:r>
              <a:rPr lang="es-ES_tradnl" sz="3200" dirty="0" smtClean="0">
                <a:solidFill>
                  <a:srgbClr val="000090"/>
                </a:solidFill>
                <a:latin typeface="Calibri" charset="0"/>
              </a:rPr>
              <a:t>Certificado del empleador. Mantiene la actividad</a:t>
            </a:r>
          </a:p>
          <a:p>
            <a:pPr lvl="1"/>
            <a:r>
              <a:rPr lang="es-ES_tradnl" sz="3200" dirty="0" smtClean="0">
                <a:solidFill>
                  <a:srgbClr val="000090"/>
                </a:solidFill>
                <a:latin typeface="Calibri" charset="0"/>
              </a:rPr>
              <a:t>Formación Médica Continua (no es preceptivo a este nivel</a:t>
            </a:r>
            <a:endParaRPr lang="es-ES_tradnl" sz="3200" dirty="0">
              <a:solidFill>
                <a:srgbClr val="000090"/>
              </a:solidFill>
              <a:latin typeface="Calibri" charset="0"/>
            </a:endParaRPr>
          </a:p>
        </p:txBody>
      </p:sp>
    </p:spTree>
    <p:extLst>
      <p:ext uri="{BB962C8B-B14F-4D97-AF65-F5344CB8AC3E}">
        <p14:creationId xmlns:p14="http://schemas.microsoft.com/office/powerpoint/2010/main" val="5367913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blinds(horizontal)">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linds(horizontal)">
                                      <p:cBhvr>
                                        <p:cTn id="15" dur="500"/>
                                        <p:tgtEl>
                                          <p:spTgt spid="6">
                                            <p:txEl>
                                              <p:pRg st="1" end="1"/>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blinds(horizontal)">
                                      <p:cBhvr>
                                        <p:cTn id="18" dur="500"/>
                                        <p:tgtEl>
                                          <p:spTgt spid="6">
                                            <p:txEl>
                                              <p:pRg st="2" end="2"/>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blinds(horizontal)">
                                      <p:cBhvr>
                                        <p:cTn id="21" dur="500"/>
                                        <p:tgtEl>
                                          <p:spTgt spid="6">
                                            <p:txEl>
                                              <p:pRg st="3" end="3"/>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blinds(horizontal)">
                                      <p:cBhvr>
                                        <p:cTn id="24"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rgbClr val="000090"/>
                </a:solidFill>
              </a:rPr>
              <a:t>VPC</a:t>
            </a:r>
            <a:endParaRPr lang="es-ES" dirty="0">
              <a:solidFill>
                <a:srgbClr val="000090"/>
              </a:solidFill>
            </a:endParaRPr>
          </a:p>
        </p:txBody>
      </p:sp>
      <p:sp>
        <p:nvSpPr>
          <p:cNvPr id="3" name="Marcador de contenido 2"/>
          <p:cNvSpPr>
            <a:spLocks noGrp="1"/>
          </p:cNvSpPr>
          <p:nvPr>
            <p:ph idx="1"/>
          </p:nvPr>
        </p:nvSpPr>
        <p:spPr/>
        <p:txBody>
          <a:bodyPr/>
          <a:lstStyle/>
          <a:p>
            <a:r>
              <a:rPr lang="es-ES" dirty="0" smtClean="0">
                <a:solidFill>
                  <a:srgbClr val="000090"/>
                </a:solidFill>
              </a:rPr>
              <a:t>Pilotaje</a:t>
            </a:r>
          </a:p>
          <a:p>
            <a:r>
              <a:rPr lang="es-ES" dirty="0" smtClean="0">
                <a:solidFill>
                  <a:srgbClr val="000090"/>
                </a:solidFill>
              </a:rPr>
              <a:t>Obligatorio para todo profesional que desarrolle actividad clínica</a:t>
            </a:r>
          </a:p>
          <a:p>
            <a:r>
              <a:rPr lang="es-ES" dirty="0" smtClean="0">
                <a:solidFill>
                  <a:srgbClr val="000090"/>
                </a:solidFill>
              </a:rPr>
              <a:t>Implementación en diversos colegios</a:t>
            </a:r>
          </a:p>
          <a:p>
            <a:r>
              <a:rPr lang="es-ES" dirty="0" smtClean="0">
                <a:solidFill>
                  <a:srgbClr val="000090"/>
                </a:solidFill>
              </a:rPr>
              <a:t>Algunos están en fase de implementación</a:t>
            </a:r>
          </a:p>
          <a:p>
            <a:r>
              <a:rPr lang="es-ES" dirty="0" smtClean="0">
                <a:solidFill>
                  <a:srgbClr val="000090"/>
                </a:solidFill>
              </a:rPr>
              <a:t>Otros No</a:t>
            </a:r>
          </a:p>
          <a:p>
            <a:r>
              <a:rPr lang="es-ES" dirty="0" smtClean="0">
                <a:solidFill>
                  <a:srgbClr val="000090"/>
                </a:solidFill>
              </a:rPr>
              <a:t>CGCOM puede hacerlo</a:t>
            </a:r>
            <a:endParaRPr lang="es-ES" dirty="0">
              <a:solidFill>
                <a:srgbClr val="000090"/>
              </a:solidFill>
            </a:endParaRPr>
          </a:p>
        </p:txBody>
      </p:sp>
    </p:spTree>
    <p:extLst>
      <p:ext uri="{BB962C8B-B14F-4D97-AF65-F5344CB8AC3E}">
        <p14:creationId xmlns:p14="http://schemas.microsoft.com/office/powerpoint/2010/main" val="226860176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bg2">
              <a:lumMod val="75000"/>
            </a:schemeClr>
          </a:solidFill>
        </p:spPr>
        <p:txBody>
          <a:bodyPr>
            <a:noAutofit/>
          </a:bodyPr>
          <a:lstStyle/>
          <a:p>
            <a:r>
              <a:rPr lang="es-ES_tradnl" sz="3600" b="1" dirty="0" smtClean="0"/>
              <a:t>La recertificación </a:t>
            </a:r>
            <a:r>
              <a:rPr lang="es-ES_tradnl" sz="3600" b="1" dirty="0"/>
              <a:t>de los profesionales tiene tres beneficiarios </a:t>
            </a:r>
            <a:r>
              <a:rPr lang="es-ES_tradnl" sz="3600" b="1" dirty="0" smtClean="0"/>
              <a:t>diferentes</a:t>
            </a:r>
            <a:endParaRPr lang="es-ES" sz="3600" b="1" dirty="0"/>
          </a:p>
        </p:txBody>
      </p:sp>
      <p:sp>
        <p:nvSpPr>
          <p:cNvPr id="3" name="Marcador de contenido 2"/>
          <p:cNvSpPr>
            <a:spLocks noGrp="1"/>
          </p:cNvSpPr>
          <p:nvPr>
            <p:ph idx="1"/>
          </p:nvPr>
        </p:nvSpPr>
        <p:spPr>
          <a:xfrm>
            <a:off x="457200" y="1600200"/>
            <a:ext cx="8229600" cy="5134116"/>
          </a:xfrm>
        </p:spPr>
        <p:txBody>
          <a:bodyPr>
            <a:normAutofit fontScale="85000" lnSpcReduction="10000"/>
          </a:bodyPr>
          <a:lstStyle/>
          <a:p>
            <a:r>
              <a:rPr lang="es-ES" b="1" dirty="0" smtClean="0">
                <a:solidFill>
                  <a:srgbClr val="FF0000"/>
                </a:solidFill>
              </a:rPr>
              <a:t>Pacientes:</a:t>
            </a:r>
            <a:r>
              <a:rPr lang="es-ES" b="1" dirty="0" smtClean="0"/>
              <a:t> </a:t>
            </a:r>
            <a:r>
              <a:rPr lang="es-ES_tradnl" b="1" dirty="0"/>
              <a:t>un médico recertificado representa una garantía de calidad. </a:t>
            </a:r>
            <a:endParaRPr lang="es-ES_tradnl" b="1" dirty="0" smtClean="0"/>
          </a:p>
          <a:p>
            <a:endParaRPr lang="es-ES_tradnl" b="1" dirty="0"/>
          </a:p>
          <a:p>
            <a:r>
              <a:rPr lang="es-ES_tradnl" b="1" dirty="0" smtClean="0">
                <a:solidFill>
                  <a:srgbClr val="FF0000"/>
                </a:solidFill>
              </a:rPr>
              <a:t>Profesionales: </a:t>
            </a:r>
            <a:r>
              <a:rPr lang="es-ES_tradnl" b="1" dirty="0" smtClean="0"/>
              <a:t>tienen una </a:t>
            </a:r>
            <a:r>
              <a:rPr lang="es-ES_tradnl" b="1" dirty="0"/>
              <a:t>credencial que les proporciona tranquilidad y seguridad de que su formación y su competencia es la adecuada para atender de la mejor manera posible a los pacientes </a:t>
            </a:r>
            <a:endParaRPr lang="es-ES_tradnl" b="1" dirty="0" smtClean="0"/>
          </a:p>
          <a:p>
            <a:endParaRPr lang="es-ES_tradnl" b="1" dirty="0" smtClean="0"/>
          </a:p>
          <a:p>
            <a:r>
              <a:rPr lang="es-ES_tradnl" b="1" dirty="0">
                <a:solidFill>
                  <a:srgbClr val="FF0000"/>
                </a:solidFill>
              </a:rPr>
              <a:t>A</a:t>
            </a:r>
            <a:r>
              <a:rPr lang="es-ES_tradnl" b="1" dirty="0" smtClean="0">
                <a:solidFill>
                  <a:srgbClr val="FF0000"/>
                </a:solidFill>
              </a:rPr>
              <a:t>dministración sanitaria</a:t>
            </a:r>
            <a:r>
              <a:rPr lang="es-ES_tradnl" b="1" dirty="0" smtClean="0"/>
              <a:t>: le permite </a:t>
            </a:r>
            <a:r>
              <a:rPr lang="es-ES_tradnl" b="1" dirty="0"/>
              <a:t>a ésta informar a la ciudadanía, de forma transparente, de que se preocupa de la calidad de los profesionales del sistema sanitario. </a:t>
            </a:r>
            <a:endParaRPr lang="es-ES" b="1" dirty="0"/>
          </a:p>
        </p:txBody>
      </p:sp>
    </p:spTree>
    <p:extLst>
      <p:ext uri="{BB962C8B-B14F-4D97-AF65-F5344CB8AC3E}">
        <p14:creationId xmlns:p14="http://schemas.microsoft.com/office/powerpoint/2010/main" val="21621964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solidFill>
                  <a:srgbClr val="000090"/>
                </a:solidFill>
              </a:rPr>
              <a:t>¿Qué </a:t>
            </a:r>
            <a:r>
              <a:rPr lang="es-ES" dirty="0" smtClean="0">
                <a:solidFill>
                  <a:srgbClr val="000090"/>
                </a:solidFill>
              </a:rPr>
              <a:t>es y que no es </a:t>
            </a:r>
            <a:r>
              <a:rPr lang="es-ES" smtClean="0">
                <a:solidFill>
                  <a:srgbClr val="000090"/>
                </a:solidFill>
              </a:rPr>
              <a:t>la VPC?</a:t>
            </a:r>
            <a:endParaRPr lang="es-ES" dirty="0">
              <a:solidFill>
                <a:srgbClr val="000090"/>
              </a:solidFill>
            </a:endParaRPr>
          </a:p>
        </p:txBody>
      </p:sp>
      <p:sp>
        <p:nvSpPr>
          <p:cNvPr id="3" name="Marcador de contenido 2"/>
          <p:cNvSpPr>
            <a:spLocks noGrp="1"/>
          </p:cNvSpPr>
          <p:nvPr>
            <p:ph idx="1"/>
          </p:nvPr>
        </p:nvSpPr>
        <p:spPr/>
        <p:txBody>
          <a:bodyPr>
            <a:normAutofit fontScale="92500"/>
          </a:bodyPr>
          <a:lstStyle/>
          <a:p>
            <a:pPr marL="0" indent="0" algn="ctr">
              <a:buNone/>
            </a:pPr>
            <a:r>
              <a:rPr lang="es-ES_tradnl" b="1" dirty="0">
                <a:solidFill>
                  <a:srgbClr val="000090"/>
                </a:solidFill>
              </a:rPr>
              <a:t>¿Es la VPC un proceso de recertificación de competencias?</a:t>
            </a:r>
            <a:r>
              <a:rPr lang="es-ES_tradnl" dirty="0">
                <a:solidFill>
                  <a:srgbClr val="000090"/>
                </a:solidFill>
              </a:rPr>
              <a:t> </a:t>
            </a:r>
            <a:endParaRPr lang="es-ES_tradnl" dirty="0" smtClean="0">
              <a:solidFill>
                <a:srgbClr val="000090"/>
              </a:solidFill>
            </a:endParaRPr>
          </a:p>
          <a:p>
            <a:endParaRPr lang="es-ES_tradnl" dirty="0" smtClean="0">
              <a:solidFill>
                <a:srgbClr val="000090"/>
              </a:solidFill>
            </a:endParaRPr>
          </a:p>
          <a:p>
            <a:r>
              <a:rPr lang="es-ES_tradnl" dirty="0" smtClean="0">
                <a:solidFill>
                  <a:srgbClr val="000090"/>
                </a:solidFill>
              </a:rPr>
              <a:t>La </a:t>
            </a:r>
            <a:r>
              <a:rPr lang="es-ES_tradnl" dirty="0">
                <a:solidFill>
                  <a:srgbClr val="000090"/>
                </a:solidFill>
              </a:rPr>
              <a:t>VPC es un proceso colegial que podía haber tomado otros nombres, como el de re-colegiación, y que fija el foco en procesos genéricos y de clara incumbencia colegial. </a:t>
            </a:r>
            <a:endParaRPr lang="es-ES_tradnl" dirty="0" smtClean="0">
              <a:solidFill>
                <a:srgbClr val="000090"/>
              </a:solidFill>
            </a:endParaRPr>
          </a:p>
          <a:p>
            <a:r>
              <a:rPr lang="es-ES_tradnl" dirty="0" smtClean="0">
                <a:solidFill>
                  <a:srgbClr val="000090"/>
                </a:solidFill>
              </a:rPr>
              <a:t>la </a:t>
            </a:r>
            <a:r>
              <a:rPr lang="es-ES_tradnl" dirty="0">
                <a:solidFill>
                  <a:srgbClr val="000090"/>
                </a:solidFill>
              </a:rPr>
              <a:t>VPC no evalúa competencias ya que el cuarto apartado, el DPC y la FMC, es voluntario. </a:t>
            </a:r>
            <a:endParaRPr lang="es-ES" dirty="0">
              <a:solidFill>
                <a:srgbClr val="000090"/>
              </a:solidFill>
            </a:endParaRPr>
          </a:p>
        </p:txBody>
      </p:sp>
    </p:spTree>
    <p:extLst>
      <p:ext uri="{BB962C8B-B14F-4D97-AF65-F5344CB8AC3E}">
        <p14:creationId xmlns:p14="http://schemas.microsoft.com/office/powerpoint/2010/main" val="145983434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rgbClr val="000090"/>
                </a:solidFill>
              </a:rPr>
              <a:t>La colegiación</a:t>
            </a:r>
            <a:endParaRPr lang="es-ES" dirty="0">
              <a:solidFill>
                <a:srgbClr val="000090"/>
              </a:solidFill>
            </a:endParaRPr>
          </a:p>
        </p:txBody>
      </p:sp>
      <p:sp>
        <p:nvSpPr>
          <p:cNvPr id="3" name="Marcador de contenido 2"/>
          <p:cNvSpPr>
            <a:spLocks noGrp="1"/>
          </p:cNvSpPr>
          <p:nvPr>
            <p:ph idx="1"/>
          </p:nvPr>
        </p:nvSpPr>
        <p:spPr>
          <a:xfrm>
            <a:off x="179293" y="1480673"/>
            <a:ext cx="8800353" cy="3987800"/>
          </a:xfrm>
        </p:spPr>
        <p:txBody>
          <a:bodyPr>
            <a:noAutofit/>
          </a:bodyPr>
          <a:lstStyle/>
          <a:p>
            <a:r>
              <a:rPr lang="es-ES" dirty="0">
                <a:solidFill>
                  <a:srgbClr val="000090"/>
                </a:solidFill>
              </a:rPr>
              <a:t>La colegiación es un requisito para ejercer que permite cuanto </a:t>
            </a:r>
            <a:r>
              <a:rPr lang="es-ES" dirty="0" smtClean="0">
                <a:solidFill>
                  <a:srgbClr val="000090"/>
                </a:solidFill>
              </a:rPr>
              <a:t>menos:</a:t>
            </a:r>
          </a:p>
          <a:p>
            <a:pPr lvl="1"/>
            <a:r>
              <a:rPr lang="es-ES" sz="2800" i="1" dirty="0" smtClean="0">
                <a:solidFill>
                  <a:srgbClr val="000090"/>
                </a:solidFill>
              </a:rPr>
              <a:t>i</a:t>
            </a:r>
            <a:r>
              <a:rPr lang="es-ES" sz="2800" i="1" dirty="0">
                <a:solidFill>
                  <a:srgbClr val="000090"/>
                </a:solidFill>
              </a:rPr>
              <a:t>) </a:t>
            </a:r>
            <a:r>
              <a:rPr lang="es-ES" sz="2800" dirty="0">
                <a:solidFill>
                  <a:srgbClr val="000090"/>
                </a:solidFill>
              </a:rPr>
              <a:t>disponer del registro de profesionales, </a:t>
            </a:r>
            <a:r>
              <a:rPr lang="es-ES" sz="2800" dirty="0" smtClean="0">
                <a:solidFill>
                  <a:srgbClr val="000090"/>
                </a:solidFill>
              </a:rPr>
              <a:t>y</a:t>
            </a:r>
          </a:p>
          <a:p>
            <a:pPr lvl="1"/>
            <a:r>
              <a:rPr lang="es-ES" sz="3200" dirty="0" smtClean="0">
                <a:solidFill>
                  <a:srgbClr val="000090"/>
                </a:solidFill>
              </a:rPr>
              <a:t> </a:t>
            </a:r>
            <a:r>
              <a:rPr lang="es-ES" sz="3200" i="1" dirty="0">
                <a:solidFill>
                  <a:srgbClr val="000090"/>
                </a:solidFill>
              </a:rPr>
              <a:t>ii</a:t>
            </a:r>
            <a:r>
              <a:rPr lang="es-ES" i="1" dirty="0">
                <a:solidFill>
                  <a:srgbClr val="000090"/>
                </a:solidFill>
              </a:rPr>
              <a:t>)</a:t>
            </a:r>
            <a:r>
              <a:rPr lang="es-ES" dirty="0">
                <a:solidFill>
                  <a:srgbClr val="000090"/>
                </a:solidFill>
              </a:rPr>
              <a:t> controlar el cumplimiento del código deontológico. </a:t>
            </a:r>
          </a:p>
          <a:p>
            <a:pPr marL="457200" lvl="1" indent="-457200">
              <a:buFont typeface="Arial"/>
              <a:buChar char="•"/>
            </a:pPr>
            <a:r>
              <a:rPr lang="es-ES" sz="3200" dirty="0" smtClean="0">
                <a:solidFill>
                  <a:srgbClr val="000090"/>
                </a:solidFill>
              </a:rPr>
              <a:t>Actualmente </a:t>
            </a:r>
            <a:r>
              <a:rPr lang="es-ES" sz="3200" dirty="0">
                <a:solidFill>
                  <a:srgbClr val="000090"/>
                </a:solidFill>
              </a:rPr>
              <a:t>se está en proceso de que la “Colegiación” de un paso más y valore también el estado de salud de los médicos (en relación al ejercicio profesional</a:t>
            </a:r>
            <a:r>
              <a:rPr lang="es-ES" sz="3200" dirty="0" smtClean="0">
                <a:solidFill>
                  <a:srgbClr val="000090"/>
                </a:solidFill>
              </a:rPr>
              <a:t>)</a:t>
            </a:r>
            <a:endParaRPr lang="es-ES" dirty="0">
              <a:solidFill>
                <a:srgbClr val="000090"/>
              </a:solidFill>
            </a:endParaRPr>
          </a:p>
        </p:txBody>
      </p:sp>
    </p:spTree>
    <p:extLst>
      <p:ext uri="{BB962C8B-B14F-4D97-AF65-F5344CB8AC3E}">
        <p14:creationId xmlns:p14="http://schemas.microsoft.com/office/powerpoint/2010/main" val="205458370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ítulo 1"/>
          <p:cNvSpPr>
            <a:spLocks noGrp="1"/>
          </p:cNvSpPr>
          <p:nvPr>
            <p:ph type="title"/>
          </p:nvPr>
        </p:nvSpPr>
        <p:spPr>
          <a:xfrm>
            <a:off x="1530350" y="342900"/>
            <a:ext cx="5565775" cy="1143000"/>
          </a:xfrm>
        </p:spPr>
        <p:txBody>
          <a:bodyPr>
            <a:normAutofit/>
          </a:bodyPr>
          <a:lstStyle/>
          <a:p>
            <a:r>
              <a:rPr lang="es-ES_tradnl" b="1" dirty="0" smtClean="0">
                <a:solidFill>
                  <a:srgbClr val="000090"/>
                </a:solidFill>
                <a:latin typeface="Calibri" charset="0"/>
              </a:rPr>
              <a:t>Un paso más allá</a:t>
            </a:r>
            <a:endParaRPr lang="es-ES_tradnl" b="1" dirty="0">
              <a:solidFill>
                <a:srgbClr val="000090"/>
              </a:solidFill>
              <a:latin typeface="Calibri" charset="0"/>
            </a:endParaRPr>
          </a:p>
        </p:txBody>
      </p:sp>
      <p:sp>
        <p:nvSpPr>
          <p:cNvPr id="5" name="Marcador de contenido 2"/>
          <p:cNvSpPr>
            <a:spLocks noGrp="1"/>
          </p:cNvSpPr>
          <p:nvPr>
            <p:ph idx="1"/>
          </p:nvPr>
        </p:nvSpPr>
        <p:spPr>
          <a:xfrm>
            <a:off x="222250" y="2389093"/>
            <a:ext cx="8763000" cy="1376082"/>
          </a:xfrm>
        </p:spPr>
        <p:txBody>
          <a:bodyPr>
            <a:normAutofit/>
          </a:bodyPr>
          <a:lstStyle/>
          <a:p>
            <a:pPr marL="0" indent="0" algn="ctr">
              <a:buFont typeface="Arial" charset="0"/>
              <a:buNone/>
              <a:defRPr/>
            </a:pPr>
            <a:r>
              <a:rPr lang="es-ES_tradnl" sz="3600" dirty="0" smtClean="0">
                <a:solidFill>
                  <a:srgbClr val="000090"/>
                </a:solidFill>
              </a:rPr>
              <a:t>La Validación periódica de las Competencias y Recertificación (VPC.R)</a:t>
            </a:r>
            <a:endParaRPr lang="es-ES_tradnl" sz="3600" dirty="0">
              <a:solidFill>
                <a:srgbClr val="000090"/>
              </a:solidFill>
            </a:endParaRPr>
          </a:p>
        </p:txBody>
      </p:sp>
    </p:spTree>
    <p:extLst>
      <p:ext uri="{BB962C8B-B14F-4D97-AF65-F5344CB8AC3E}">
        <p14:creationId xmlns:p14="http://schemas.microsoft.com/office/powerpoint/2010/main" val="302276250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ítulo 1"/>
          <p:cNvSpPr>
            <a:spLocks noGrp="1"/>
          </p:cNvSpPr>
          <p:nvPr>
            <p:ph type="title"/>
          </p:nvPr>
        </p:nvSpPr>
        <p:spPr>
          <a:xfrm>
            <a:off x="890588" y="342900"/>
            <a:ext cx="6507162" cy="1143000"/>
          </a:xfrm>
        </p:spPr>
        <p:txBody>
          <a:bodyPr>
            <a:normAutofit/>
          </a:bodyPr>
          <a:lstStyle/>
          <a:p>
            <a:r>
              <a:rPr lang="es-ES_tradnl" b="1" dirty="0" smtClean="0">
                <a:solidFill>
                  <a:srgbClr val="000090"/>
                </a:solidFill>
                <a:latin typeface="Calibri" charset="0"/>
              </a:rPr>
              <a:t>¿Qué es la VPC.R?</a:t>
            </a:r>
            <a:endParaRPr lang="es-ES_tradnl" b="1" dirty="0">
              <a:solidFill>
                <a:srgbClr val="000090"/>
              </a:solidFill>
              <a:latin typeface="Calibri" charset="0"/>
            </a:endParaRPr>
          </a:p>
        </p:txBody>
      </p:sp>
      <p:sp>
        <p:nvSpPr>
          <p:cNvPr id="19458" name="Marcador de contenido 2"/>
          <p:cNvSpPr>
            <a:spLocks noGrp="1"/>
          </p:cNvSpPr>
          <p:nvPr>
            <p:ph idx="1"/>
          </p:nvPr>
        </p:nvSpPr>
        <p:spPr>
          <a:xfrm>
            <a:off x="457200" y="1613648"/>
            <a:ext cx="7512050" cy="4512516"/>
          </a:xfrm>
        </p:spPr>
        <p:txBody>
          <a:bodyPr>
            <a:normAutofit/>
          </a:bodyPr>
          <a:lstStyle/>
          <a:p>
            <a:pPr algn="just"/>
            <a:r>
              <a:rPr lang="es-ES_tradnl" dirty="0" smtClean="0">
                <a:solidFill>
                  <a:srgbClr val="000090"/>
                </a:solidFill>
                <a:latin typeface="Calibri" charset="0"/>
              </a:rPr>
              <a:t>Es la VPC + la evaluación de las competencias especificas de un especialista por su propia sociedad científica</a:t>
            </a:r>
          </a:p>
          <a:p>
            <a:pPr algn="just"/>
            <a:r>
              <a:rPr lang="es-ES_tradnl" dirty="0" smtClean="0">
                <a:solidFill>
                  <a:srgbClr val="000090"/>
                </a:solidFill>
                <a:latin typeface="Calibri" charset="0"/>
              </a:rPr>
              <a:t>Es una “</a:t>
            </a:r>
            <a:r>
              <a:rPr lang="es-ES_tradnl" dirty="0" err="1" smtClean="0">
                <a:solidFill>
                  <a:srgbClr val="000090"/>
                </a:solidFill>
                <a:latin typeface="Calibri" charset="0"/>
              </a:rPr>
              <a:t>joint</a:t>
            </a:r>
            <a:r>
              <a:rPr lang="es-ES_tradnl" dirty="0" smtClean="0">
                <a:solidFill>
                  <a:srgbClr val="000090"/>
                </a:solidFill>
                <a:latin typeface="Calibri" charset="0"/>
              </a:rPr>
              <a:t> </a:t>
            </a:r>
            <a:r>
              <a:rPr lang="es-ES_tradnl" dirty="0" err="1" smtClean="0">
                <a:solidFill>
                  <a:srgbClr val="000090"/>
                </a:solidFill>
                <a:latin typeface="Calibri" charset="0"/>
              </a:rPr>
              <a:t>venture</a:t>
            </a:r>
            <a:r>
              <a:rPr lang="es-ES_tradnl" dirty="0" smtClean="0">
                <a:solidFill>
                  <a:srgbClr val="000090"/>
                </a:solidFill>
                <a:latin typeface="Calibri" charset="0"/>
              </a:rPr>
              <a:t>” de los Colegios Profesionales y las Sociedades Científicas</a:t>
            </a:r>
          </a:p>
          <a:p>
            <a:pPr algn="just"/>
            <a:r>
              <a:rPr lang="es-ES_tradnl" dirty="0" smtClean="0">
                <a:solidFill>
                  <a:srgbClr val="000090"/>
                </a:solidFill>
                <a:latin typeface="Calibri" charset="0"/>
              </a:rPr>
              <a:t>Ambos socios esperan la implicación de la Administración</a:t>
            </a:r>
            <a:endParaRPr lang="es-ES_tradnl" dirty="0">
              <a:solidFill>
                <a:srgbClr val="000090"/>
              </a:solidFill>
              <a:latin typeface="Calibri" charset="0"/>
            </a:endParaRPr>
          </a:p>
        </p:txBody>
      </p:sp>
    </p:spTree>
    <p:extLst>
      <p:ext uri="{BB962C8B-B14F-4D97-AF65-F5344CB8AC3E}">
        <p14:creationId xmlns:p14="http://schemas.microsoft.com/office/powerpoint/2010/main" val="74199058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ítulo 1"/>
          <p:cNvSpPr>
            <a:spLocks noGrp="1"/>
          </p:cNvSpPr>
          <p:nvPr>
            <p:ph type="title"/>
          </p:nvPr>
        </p:nvSpPr>
        <p:spPr>
          <a:xfrm>
            <a:off x="457200" y="274638"/>
            <a:ext cx="8447088" cy="1143000"/>
          </a:xfrm>
        </p:spPr>
        <p:txBody>
          <a:bodyPr>
            <a:normAutofit fontScale="90000"/>
          </a:bodyPr>
          <a:lstStyle/>
          <a:p>
            <a:r>
              <a:rPr lang="es-ES" b="1" dirty="0" smtClean="0">
                <a:solidFill>
                  <a:srgbClr val="000090"/>
                </a:solidFill>
                <a:latin typeface="Calibri" charset="0"/>
              </a:rPr>
              <a:t>Con estas herramientas se persiguen los siguientes objetivos</a:t>
            </a:r>
            <a:endParaRPr lang="es-ES" b="1" dirty="0">
              <a:solidFill>
                <a:srgbClr val="000090"/>
              </a:solidFill>
              <a:latin typeface="Calibri" charset="0"/>
            </a:endParaRPr>
          </a:p>
        </p:txBody>
      </p:sp>
      <p:sp>
        <p:nvSpPr>
          <p:cNvPr id="20482" name="Marcador de contenido 2"/>
          <p:cNvSpPr>
            <a:spLocks noGrp="1"/>
          </p:cNvSpPr>
          <p:nvPr>
            <p:ph idx="1"/>
          </p:nvPr>
        </p:nvSpPr>
        <p:spPr>
          <a:xfrm>
            <a:off x="317500" y="1859961"/>
            <a:ext cx="8586788" cy="4013170"/>
          </a:xfrm>
        </p:spPr>
        <p:txBody>
          <a:bodyPr>
            <a:normAutofit/>
          </a:bodyPr>
          <a:lstStyle/>
          <a:p>
            <a:r>
              <a:rPr lang="es-ES_tradnl" dirty="0" smtClean="0">
                <a:solidFill>
                  <a:srgbClr val="000090"/>
                </a:solidFill>
                <a:latin typeface="Calibri" charset="0"/>
              </a:rPr>
              <a:t>Regular la profesión médica</a:t>
            </a:r>
          </a:p>
          <a:p>
            <a:r>
              <a:rPr lang="es-ES_tradnl" dirty="0" smtClean="0">
                <a:solidFill>
                  <a:srgbClr val="000090"/>
                </a:solidFill>
                <a:latin typeface="Calibri" charset="0"/>
              </a:rPr>
              <a:t>Proteger al ciudadano</a:t>
            </a:r>
          </a:p>
          <a:p>
            <a:r>
              <a:rPr lang="es-ES_tradnl" dirty="0" smtClean="0">
                <a:solidFill>
                  <a:srgbClr val="000090"/>
                </a:solidFill>
                <a:latin typeface="Calibri" charset="0"/>
              </a:rPr>
              <a:t>Asegurar que la medicina es ejercida por personas que poseen la correspondiente credencial y una segunda credencial que certifica su competencia profesional y su mantenimiento en el tiempo</a:t>
            </a:r>
            <a:endParaRPr lang="es-ES_tradnl" dirty="0">
              <a:solidFill>
                <a:srgbClr val="000090"/>
              </a:solidFill>
              <a:latin typeface="Calibri" charset="0"/>
            </a:endParaRPr>
          </a:p>
        </p:txBody>
      </p:sp>
    </p:spTree>
    <p:extLst>
      <p:ext uri="{BB962C8B-B14F-4D97-AF65-F5344CB8AC3E}">
        <p14:creationId xmlns:p14="http://schemas.microsoft.com/office/powerpoint/2010/main" val="139147602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515826471"/>
              </p:ext>
            </p:extLst>
          </p:nvPr>
        </p:nvGraphicFramePr>
        <p:xfrm>
          <a:off x="755576" y="1340771"/>
          <a:ext cx="7992888" cy="1536902"/>
        </p:xfrm>
        <a:graphic>
          <a:graphicData uri="http://schemas.openxmlformats.org/drawingml/2006/table">
            <a:tbl>
              <a:tblPr/>
              <a:tblGrid>
                <a:gridCol w="2664296"/>
                <a:gridCol w="2664296"/>
                <a:gridCol w="2664296"/>
              </a:tblGrid>
              <a:tr h="576063">
                <a:tc>
                  <a:txBody>
                    <a:bodyPr/>
                    <a:lstStyle/>
                    <a:p>
                      <a:pPr algn="ctr"/>
                      <a:r>
                        <a:rPr lang="es-ES" sz="2400" b="1" dirty="0" smtClean="0">
                          <a:solidFill>
                            <a:srgbClr val="0033CC"/>
                          </a:solidFill>
                        </a:rPr>
                        <a:t>Licencia</a:t>
                      </a:r>
                      <a:endParaRPr lang="es-ES" sz="2400" b="1" dirty="0">
                        <a:solidFill>
                          <a:srgbClr val="0033CC"/>
                        </a:solidFill>
                      </a:endParaRPr>
                    </a:p>
                  </a:txBody>
                  <a:tcPr anchor="ctr">
                    <a:lnL w="28575" cmpd="sng">
                      <a:solidFill>
                        <a:srgbClr val="0033CC"/>
                      </a:solidFill>
                      <a:prstDash val="solid"/>
                    </a:lnL>
                    <a:lnR w="28575" cmpd="sng">
                      <a:solidFill>
                        <a:srgbClr val="0033CC"/>
                      </a:solidFill>
                      <a:prstDash val="solid"/>
                    </a:lnR>
                    <a:lnT w="28575" cmpd="sng">
                      <a:solidFill>
                        <a:srgbClr val="0033CC"/>
                      </a:solidFill>
                      <a:prstDash val="solid"/>
                    </a:lnT>
                    <a:lnB w="28575" cap="flat" cmpd="sng" algn="ctr">
                      <a:solidFill>
                        <a:srgbClr val="0033CC"/>
                      </a:solidFill>
                      <a:prstDash val="solid"/>
                      <a:round/>
                      <a:headEnd type="none" w="med" len="med"/>
                      <a:tailEnd type="none" w="med" len="med"/>
                    </a:lnB>
                    <a:solidFill>
                      <a:schemeClr val="accent1">
                        <a:lumMod val="20000"/>
                        <a:lumOff val="80000"/>
                      </a:schemeClr>
                    </a:solidFill>
                  </a:tcPr>
                </a:tc>
                <a:tc>
                  <a:txBody>
                    <a:bodyPr/>
                    <a:lstStyle/>
                    <a:p>
                      <a:pPr algn="ctr"/>
                      <a:r>
                        <a:rPr lang="es-ES" sz="2400" b="1" dirty="0" smtClean="0">
                          <a:solidFill>
                            <a:srgbClr val="0033CC"/>
                          </a:solidFill>
                        </a:rPr>
                        <a:t>Órgano responsable</a:t>
                      </a:r>
                      <a:endParaRPr lang="es-ES" sz="2400" b="1"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mpd="sng">
                      <a:solidFill>
                        <a:srgbClr val="0033CC"/>
                      </a:solidFill>
                      <a:prstDash val="solid"/>
                    </a:lnT>
                    <a:lnB w="28575" cap="flat" cmpd="sng" algn="ctr">
                      <a:solidFill>
                        <a:srgbClr val="0033CC"/>
                      </a:solidFill>
                      <a:prstDash val="solid"/>
                      <a:round/>
                      <a:headEnd type="none" w="med" len="med"/>
                      <a:tailEnd type="none" w="med" len="med"/>
                    </a:lnB>
                    <a:solidFill>
                      <a:schemeClr val="accent1">
                        <a:lumMod val="20000"/>
                        <a:lumOff val="80000"/>
                      </a:schemeClr>
                    </a:solidFill>
                  </a:tcPr>
                </a:tc>
                <a:tc>
                  <a:txBody>
                    <a:bodyPr/>
                    <a:lstStyle/>
                    <a:p>
                      <a:pPr algn="ctr"/>
                      <a:r>
                        <a:rPr lang="es-ES" sz="2400" b="1" dirty="0" smtClean="0">
                          <a:solidFill>
                            <a:srgbClr val="0033CC"/>
                          </a:solidFill>
                        </a:rPr>
                        <a:t>Naturaleza</a:t>
                      </a:r>
                      <a:endParaRPr lang="es-ES" sz="2400" b="1"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mpd="sng">
                      <a:solidFill>
                        <a:srgbClr val="0033CC"/>
                      </a:solidFill>
                      <a:prstDash val="solid"/>
                    </a:lnT>
                    <a:lnB w="28575" cmpd="sng">
                      <a:solidFill>
                        <a:srgbClr val="0033CC"/>
                      </a:solidFill>
                      <a:prstDash val="solid"/>
                    </a:lnB>
                    <a:solidFill>
                      <a:schemeClr val="accent1">
                        <a:lumMod val="20000"/>
                        <a:lumOff val="80000"/>
                      </a:schemeClr>
                    </a:solidFill>
                  </a:tcPr>
                </a:tc>
              </a:tr>
              <a:tr h="713942">
                <a:tc>
                  <a:txBody>
                    <a:bodyPr/>
                    <a:lstStyle/>
                    <a:p>
                      <a:pPr algn="ctr"/>
                      <a:r>
                        <a:rPr lang="es-ES" sz="2000" dirty="0" smtClean="0">
                          <a:solidFill>
                            <a:srgbClr val="FF0000"/>
                          </a:solidFill>
                        </a:rPr>
                        <a:t>Colegiación </a:t>
                      </a:r>
                    </a:p>
                    <a:p>
                      <a:pPr algn="ctr"/>
                      <a:r>
                        <a:rPr lang="es-ES" sz="2000" dirty="0" smtClean="0">
                          <a:solidFill>
                            <a:srgbClr val="0033CC"/>
                          </a:solidFill>
                        </a:rPr>
                        <a:t>Obligatoria-No licencia</a:t>
                      </a:r>
                      <a:endParaRPr lang="es-ES" sz="2000" dirty="0">
                        <a:solidFill>
                          <a:srgbClr val="0033CC"/>
                        </a:solidFill>
                      </a:endParaRPr>
                    </a:p>
                  </a:txBody>
                  <a:tcPr anchor="ctr">
                    <a:lnL w="28575" cmpd="sng">
                      <a:solidFill>
                        <a:srgbClr val="0033CC"/>
                      </a:solidFill>
                      <a:prstDash val="soli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c>
                  <a:txBody>
                    <a:bodyPr/>
                    <a:lstStyle/>
                    <a:p>
                      <a:pPr algn="ctr"/>
                      <a:r>
                        <a:rPr lang="fr-FR" sz="2000" i="1" noProof="0" dirty="0" err="1" smtClean="0">
                          <a:solidFill>
                            <a:srgbClr val="0033CC"/>
                          </a:solidFill>
                        </a:rPr>
                        <a:t>Colegios</a:t>
                      </a:r>
                      <a:r>
                        <a:rPr lang="fr-FR" sz="2000" i="1" noProof="0" dirty="0" smtClean="0">
                          <a:solidFill>
                            <a:srgbClr val="0033CC"/>
                          </a:solidFill>
                        </a:rPr>
                        <a:t> de </a:t>
                      </a:r>
                      <a:r>
                        <a:rPr lang="fr-FR" sz="2000" i="1" noProof="0" dirty="0" err="1" smtClean="0">
                          <a:solidFill>
                            <a:srgbClr val="0033CC"/>
                          </a:solidFill>
                        </a:rPr>
                        <a:t>Médicos</a:t>
                      </a:r>
                      <a:endParaRPr lang="fr-FR" sz="2000" i="1" noProof="0"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dirty="0" smtClean="0">
                          <a:solidFill>
                            <a:srgbClr val="0033CC"/>
                          </a:solidFill>
                        </a:rPr>
                        <a:t>Profesional</a:t>
                      </a: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r>
            </a:tbl>
          </a:graphicData>
        </a:graphic>
      </p:graphicFrame>
      <p:sp>
        <p:nvSpPr>
          <p:cNvPr id="3" name="2 CuadroTexto"/>
          <p:cNvSpPr txBox="1"/>
          <p:nvPr/>
        </p:nvSpPr>
        <p:spPr>
          <a:xfrm>
            <a:off x="3854120" y="476674"/>
            <a:ext cx="1394132" cy="584776"/>
          </a:xfrm>
          <a:prstGeom prst="rect">
            <a:avLst/>
          </a:prstGeom>
          <a:noFill/>
        </p:spPr>
        <p:txBody>
          <a:bodyPr wrap="none" rtlCol="0">
            <a:spAutoFit/>
          </a:bodyPr>
          <a:lstStyle/>
          <a:p>
            <a:r>
              <a:rPr lang="es-ES" sz="3200" b="1" dirty="0" smtClean="0">
                <a:solidFill>
                  <a:srgbClr val="0033CC"/>
                </a:solidFill>
              </a:rPr>
              <a:t>España</a:t>
            </a:r>
            <a:endParaRPr lang="es-ES" sz="3200" b="1" dirty="0">
              <a:solidFill>
                <a:srgbClr val="0033CC"/>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3615631240"/>
              </p:ext>
            </p:extLst>
          </p:nvPr>
        </p:nvGraphicFramePr>
        <p:xfrm>
          <a:off x="779234" y="3507148"/>
          <a:ext cx="7992888" cy="2542742"/>
        </p:xfrm>
        <a:graphic>
          <a:graphicData uri="http://schemas.openxmlformats.org/drawingml/2006/table">
            <a:tbl>
              <a:tblPr/>
              <a:tblGrid>
                <a:gridCol w="2664296"/>
                <a:gridCol w="2664296"/>
                <a:gridCol w="2664296"/>
              </a:tblGrid>
              <a:tr h="576063">
                <a:tc>
                  <a:txBody>
                    <a:bodyPr/>
                    <a:lstStyle/>
                    <a:p>
                      <a:pPr algn="ctr"/>
                      <a:r>
                        <a:rPr lang="es-ES" sz="2400" b="1" dirty="0" smtClean="0">
                          <a:solidFill>
                            <a:srgbClr val="0033CC"/>
                          </a:solidFill>
                        </a:rPr>
                        <a:t>Certificación</a:t>
                      </a:r>
                      <a:endParaRPr lang="es-ES" sz="2400" b="1" dirty="0">
                        <a:solidFill>
                          <a:srgbClr val="0033CC"/>
                        </a:solidFill>
                      </a:endParaRPr>
                    </a:p>
                  </a:txBody>
                  <a:tcPr anchor="ctr">
                    <a:lnL w="28575" cmpd="sng">
                      <a:solidFill>
                        <a:srgbClr val="0033CC"/>
                      </a:solidFill>
                      <a:prstDash val="solid"/>
                    </a:lnL>
                    <a:lnR w="28575" cmpd="sng">
                      <a:solidFill>
                        <a:srgbClr val="0033CC"/>
                      </a:solidFill>
                      <a:prstDash val="solid"/>
                    </a:lnR>
                    <a:lnT w="28575" cmpd="sng">
                      <a:solidFill>
                        <a:srgbClr val="0033CC"/>
                      </a:solidFill>
                      <a:prstDash val="solid"/>
                    </a:lnT>
                    <a:lnB w="28575" cap="flat" cmpd="sng" algn="ctr">
                      <a:solidFill>
                        <a:srgbClr val="0033CC"/>
                      </a:solidFill>
                      <a:prstDash val="solid"/>
                      <a:round/>
                      <a:headEnd type="none" w="med" len="med"/>
                      <a:tailEnd type="none" w="med" len="med"/>
                    </a:lnB>
                    <a:solidFill>
                      <a:schemeClr val="accent1">
                        <a:lumMod val="20000"/>
                        <a:lumOff val="80000"/>
                      </a:schemeClr>
                    </a:solidFill>
                  </a:tcPr>
                </a:tc>
                <a:tc>
                  <a:txBody>
                    <a:bodyPr/>
                    <a:lstStyle/>
                    <a:p>
                      <a:pPr algn="ctr"/>
                      <a:r>
                        <a:rPr lang="es-ES" sz="2400" b="1" dirty="0" smtClean="0">
                          <a:solidFill>
                            <a:srgbClr val="0033CC"/>
                          </a:solidFill>
                        </a:rPr>
                        <a:t>Órgano responsable</a:t>
                      </a:r>
                      <a:endParaRPr lang="es-ES" sz="2400" b="1"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mpd="sng">
                      <a:solidFill>
                        <a:srgbClr val="0033CC"/>
                      </a:solidFill>
                      <a:prstDash val="solid"/>
                    </a:lnT>
                    <a:lnB w="28575" cap="flat" cmpd="sng" algn="ctr">
                      <a:solidFill>
                        <a:srgbClr val="0033CC"/>
                      </a:solidFill>
                      <a:prstDash val="solid"/>
                      <a:round/>
                      <a:headEnd type="none" w="med" len="med"/>
                      <a:tailEnd type="none" w="med" len="med"/>
                    </a:lnB>
                    <a:solidFill>
                      <a:schemeClr val="accent1">
                        <a:lumMod val="20000"/>
                        <a:lumOff val="80000"/>
                      </a:schemeClr>
                    </a:solidFill>
                  </a:tcPr>
                </a:tc>
                <a:tc>
                  <a:txBody>
                    <a:bodyPr/>
                    <a:lstStyle/>
                    <a:p>
                      <a:pPr algn="ctr"/>
                      <a:r>
                        <a:rPr lang="es-ES" sz="2400" b="1" dirty="0" smtClean="0">
                          <a:solidFill>
                            <a:srgbClr val="0033CC"/>
                          </a:solidFill>
                        </a:rPr>
                        <a:t>Naturaleza</a:t>
                      </a:r>
                      <a:endParaRPr lang="es-ES" sz="2400" b="1"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mpd="sng">
                      <a:solidFill>
                        <a:srgbClr val="0033CC"/>
                      </a:solidFill>
                      <a:prstDash val="solid"/>
                    </a:lnT>
                    <a:lnB w="28575" cmpd="sng">
                      <a:solidFill>
                        <a:srgbClr val="0033CC"/>
                      </a:solidFill>
                      <a:prstDash val="solid"/>
                    </a:lnB>
                    <a:solidFill>
                      <a:schemeClr val="accent1">
                        <a:lumMod val="20000"/>
                        <a:lumOff val="80000"/>
                      </a:schemeClr>
                    </a:solidFill>
                  </a:tcPr>
                </a:tc>
              </a:tr>
              <a:tr h="713942">
                <a:tc>
                  <a:txBody>
                    <a:bodyPr/>
                    <a:lstStyle/>
                    <a:p>
                      <a:pPr algn="ctr"/>
                      <a:r>
                        <a:rPr lang="es-ES" sz="2000" baseline="0" dirty="0" smtClean="0">
                          <a:solidFill>
                            <a:srgbClr val="FF0000"/>
                          </a:solidFill>
                        </a:rPr>
                        <a:t>Validación periódica de la colegiación</a:t>
                      </a:r>
                    </a:p>
                    <a:p>
                      <a:pPr algn="ctr"/>
                      <a:r>
                        <a:rPr lang="es-ES" sz="2000" baseline="0" dirty="0" smtClean="0">
                          <a:solidFill>
                            <a:srgbClr val="FF0000"/>
                          </a:solidFill>
                        </a:rPr>
                        <a:t>Obligatoria</a:t>
                      </a:r>
                      <a:endParaRPr lang="es-ES" sz="2000" dirty="0" smtClean="0">
                        <a:solidFill>
                          <a:srgbClr val="FF0000"/>
                        </a:solidFill>
                      </a:endParaRPr>
                    </a:p>
                  </a:txBody>
                  <a:tcPr anchor="ctr">
                    <a:lnL w="28575" cmpd="sng">
                      <a:solidFill>
                        <a:srgbClr val="0033CC"/>
                      </a:solidFill>
                      <a:prstDash val="solid"/>
                    </a:lnL>
                    <a:lnR w="28575" cmpd="sng">
                      <a:solidFill>
                        <a:srgbClr val="0033CC"/>
                      </a:solidFill>
                      <a:prstDash val="solid"/>
                    </a:lnR>
                    <a:lnT w="28575"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i="0" noProof="0" dirty="0" err="1" smtClean="0">
                          <a:solidFill>
                            <a:srgbClr val="0033CC"/>
                          </a:solidFill>
                        </a:rPr>
                        <a:t>Colegios</a:t>
                      </a:r>
                      <a:r>
                        <a:rPr lang="fr-FR" sz="2000" i="0" baseline="0" noProof="0" dirty="0" smtClean="0">
                          <a:solidFill>
                            <a:srgbClr val="0033CC"/>
                          </a:solidFill>
                        </a:rPr>
                        <a:t> de </a:t>
                      </a:r>
                      <a:r>
                        <a:rPr lang="fr-FR" sz="2000" i="0" baseline="0" noProof="0" dirty="0" err="1" smtClean="0">
                          <a:solidFill>
                            <a:srgbClr val="0033CC"/>
                          </a:solidFill>
                        </a:rPr>
                        <a:t>Médicos</a:t>
                      </a:r>
                      <a:endParaRPr lang="fr-FR" sz="2000" i="0" noProof="0" dirty="0" smtClean="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tcPr>
                </a:tc>
                <a:tc>
                  <a:txBody>
                    <a:bodyPr/>
                    <a:lstStyle/>
                    <a:p>
                      <a:pPr algn="ctr"/>
                      <a:r>
                        <a:rPr lang="es-ES" sz="2000" kern="1200" dirty="0" smtClean="0">
                          <a:solidFill>
                            <a:srgbClr val="0033CC"/>
                          </a:solidFill>
                          <a:latin typeface="+mn-lt"/>
                          <a:ea typeface="+mn-ea"/>
                          <a:cs typeface="+mn-cs"/>
                        </a:rPr>
                        <a:t>Profesional</a:t>
                      </a:r>
                      <a:endParaRPr lang="es-ES" sz="2000" kern="1200" dirty="0">
                        <a:solidFill>
                          <a:srgbClr val="0033CC"/>
                        </a:solidFill>
                        <a:latin typeface="+mn-lt"/>
                        <a:ea typeface="+mn-ea"/>
                        <a:cs typeface="+mn-cs"/>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tcPr>
                </a:tc>
              </a:tr>
              <a:tr h="713942">
                <a:tc>
                  <a:txBody>
                    <a:bodyPr/>
                    <a:lstStyle/>
                    <a:p>
                      <a:pPr algn="ctr"/>
                      <a:r>
                        <a:rPr lang="es-ES" sz="2000" dirty="0" smtClean="0">
                          <a:solidFill>
                            <a:srgbClr val="FF0000"/>
                          </a:solidFill>
                        </a:rPr>
                        <a:t>VPC-R</a:t>
                      </a:r>
                    </a:p>
                    <a:p>
                      <a:pPr algn="ctr"/>
                      <a:r>
                        <a:rPr lang="es-ES" sz="2000" dirty="0" smtClean="0">
                          <a:solidFill>
                            <a:srgbClr val="FF0000"/>
                          </a:solidFill>
                        </a:rPr>
                        <a:t>Voluntaria</a:t>
                      </a:r>
                    </a:p>
                  </a:txBody>
                  <a:tcPr anchor="ctr">
                    <a:lnL w="28575" cmpd="sng">
                      <a:solidFill>
                        <a:srgbClr val="0033CC"/>
                      </a:solidFill>
                      <a:prstDash val="soli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28575" cmpd="sng">
                      <a:solidFill>
                        <a:srgbClr val="0033CC"/>
                      </a:solidFill>
                      <a:prstDash val="soli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i="0" noProof="0" dirty="0" err="1" smtClean="0">
                          <a:solidFill>
                            <a:srgbClr val="0033CC"/>
                          </a:solidFill>
                        </a:rPr>
                        <a:t>Sociedades</a:t>
                      </a:r>
                      <a:r>
                        <a:rPr lang="fr-FR" sz="2000" i="0" noProof="0" dirty="0" smtClean="0">
                          <a:solidFill>
                            <a:srgbClr val="0033CC"/>
                          </a:solidFill>
                        </a:rPr>
                        <a:t> </a:t>
                      </a:r>
                      <a:r>
                        <a:rPr lang="fr-FR" sz="2000" i="0" noProof="0" dirty="0" err="1" smtClean="0">
                          <a:solidFill>
                            <a:srgbClr val="0033CC"/>
                          </a:solidFill>
                        </a:rPr>
                        <a:t>Científicas</a:t>
                      </a:r>
                      <a:endParaRPr lang="fr-FR" sz="2000" i="0" noProof="0" dirty="0" smtClean="0">
                        <a:solidFill>
                          <a:srgbClr val="0033CC"/>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2000" i="0" noProof="0" dirty="0" err="1" smtClean="0">
                          <a:solidFill>
                            <a:srgbClr val="0033CC"/>
                          </a:solidFill>
                        </a:rPr>
                        <a:t>Colegios</a:t>
                      </a:r>
                      <a:r>
                        <a:rPr lang="fr-FR" sz="2000" i="0" noProof="0" dirty="0" smtClean="0">
                          <a:solidFill>
                            <a:srgbClr val="0033CC"/>
                          </a:solidFill>
                        </a:rPr>
                        <a:t> </a:t>
                      </a:r>
                      <a:r>
                        <a:rPr lang="fr-FR" sz="2000" i="0" noProof="0" dirty="0" err="1" smtClean="0">
                          <a:solidFill>
                            <a:srgbClr val="0033CC"/>
                          </a:solidFill>
                        </a:rPr>
                        <a:t>médicos</a:t>
                      </a:r>
                      <a:endParaRPr lang="fr-FR" sz="2000" i="0" noProof="0" dirty="0" smtClean="0">
                        <a:solidFill>
                          <a:srgbClr val="0033CC"/>
                        </a:solidFill>
                      </a:endParaRPr>
                    </a:p>
                  </a:txBody>
                  <a:tcPr anchor="ctr">
                    <a:lnL w="28575"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28575" cmpd="sng">
                      <a:solidFill>
                        <a:srgbClr val="0033CC"/>
                      </a:solidFill>
                      <a:prstDash val="solid"/>
                    </a:lnB>
                  </a:tcPr>
                </a:tc>
                <a:tc>
                  <a:txBody>
                    <a:bodyPr/>
                    <a:lstStyle/>
                    <a:p>
                      <a:pPr algn="ctr"/>
                      <a:r>
                        <a:rPr lang="es-ES" sz="2000" kern="1200" dirty="0" smtClean="0">
                          <a:solidFill>
                            <a:srgbClr val="0033CC"/>
                          </a:solidFill>
                          <a:latin typeface="+mn-lt"/>
                          <a:ea typeface="+mn-ea"/>
                          <a:cs typeface="+mn-cs"/>
                        </a:rPr>
                        <a:t>Compartida</a:t>
                      </a:r>
                      <a:endParaRPr lang="es-ES" sz="2000" kern="1200" dirty="0">
                        <a:solidFill>
                          <a:srgbClr val="0033CC"/>
                        </a:solidFill>
                        <a:latin typeface="+mn-lt"/>
                        <a:ea typeface="+mn-ea"/>
                        <a:cs typeface="+mn-cs"/>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r>
            </a:tbl>
          </a:graphicData>
        </a:graphic>
      </p:graphicFrame>
      <p:pic>
        <p:nvPicPr>
          <p:cNvPr id="6" name="Imagen 5"/>
          <p:cNvPicPr>
            <a:picLocks noChangeAspect="1"/>
          </p:cNvPicPr>
          <p:nvPr/>
        </p:nvPicPr>
        <p:blipFill>
          <a:blip r:embed="rId2"/>
          <a:stretch>
            <a:fillRect/>
          </a:stretch>
        </p:blipFill>
        <p:spPr>
          <a:xfrm>
            <a:off x="298823" y="30509"/>
            <a:ext cx="1669677" cy="1113118"/>
          </a:xfrm>
          <a:prstGeom prst="rect">
            <a:avLst/>
          </a:prstGeom>
        </p:spPr>
      </p:pic>
    </p:spTree>
    <p:extLst>
      <p:ext uri="{BB962C8B-B14F-4D97-AF65-F5344CB8AC3E}">
        <p14:creationId xmlns:p14="http://schemas.microsoft.com/office/powerpoint/2010/main" val="5290538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Marcador de contenido 3" descr="Captura de pantalla 2015-08-29 a las 11.04.16.png"/>
          <p:cNvPicPr>
            <a:picLocks noGrp="1" noChangeAspect="1"/>
          </p:cNvPicPr>
          <p:nvPr>
            <p:ph idx="1"/>
          </p:nvPr>
        </p:nvPicPr>
        <p:blipFill>
          <a:blip r:embed="rId2">
            <a:extLst>
              <a:ext uri="{28A0092B-C50C-407E-A947-70E740481C1C}">
                <a14:useLocalDpi xmlns:a14="http://schemas.microsoft.com/office/drawing/2010/main" val="0"/>
              </a:ext>
            </a:extLst>
          </a:blip>
          <a:srcRect l="-52425" r="-52425"/>
          <a:stretch>
            <a:fillRect/>
          </a:stretch>
        </p:blipFill>
        <p:spPr>
          <a:xfrm>
            <a:off x="-796925" y="158750"/>
            <a:ext cx="10909300" cy="5572125"/>
          </a:xfrm>
        </p:spPr>
      </p:pic>
      <p:sp>
        <p:nvSpPr>
          <p:cNvPr id="21506" name="Rectángulo 1"/>
          <p:cNvSpPr>
            <a:spLocks noChangeArrowheads="1"/>
          </p:cNvSpPr>
          <p:nvPr/>
        </p:nvSpPr>
        <p:spPr bwMode="auto">
          <a:xfrm>
            <a:off x="398463" y="3400425"/>
            <a:ext cx="8534400"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s-ES"/>
          </a:p>
          <a:p>
            <a:endParaRPr lang="es-ES"/>
          </a:p>
          <a:p>
            <a:endParaRPr lang="es-ES"/>
          </a:p>
          <a:p>
            <a:endParaRPr lang="es-ES"/>
          </a:p>
          <a:p>
            <a:endParaRPr lang="es-ES"/>
          </a:p>
          <a:p>
            <a:endParaRPr lang="es-ES"/>
          </a:p>
          <a:p>
            <a:endParaRPr lang="es-ES"/>
          </a:p>
          <a:p>
            <a:endParaRPr lang="es-ES"/>
          </a:p>
          <a:p>
            <a:endParaRPr lang="es-ES"/>
          </a:p>
          <a:p>
            <a:r>
              <a:rPr lang="es-ES" sz="3200" b="1">
                <a:solidFill>
                  <a:srgbClr val="000090"/>
                </a:solidFill>
              </a:rPr>
              <a:t>http://www.sedem.org/resources/regulation.pdf</a:t>
            </a:r>
          </a:p>
        </p:txBody>
      </p:sp>
    </p:spTree>
    <p:extLst>
      <p:ext uri="{BB962C8B-B14F-4D97-AF65-F5344CB8AC3E}">
        <p14:creationId xmlns:p14="http://schemas.microsoft.com/office/powerpoint/2010/main" val="393911649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Marcador de contenido 2"/>
          <p:cNvSpPr>
            <a:spLocks noGrp="1"/>
          </p:cNvSpPr>
          <p:nvPr>
            <p:ph idx="1"/>
          </p:nvPr>
        </p:nvSpPr>
        <p:spPr>
          <a:xfrm>
            <a:off x="457200" y="1066800"/>
            <a:ext cx="8229600" cy="4525963"/>
          </a:xfrm>
        </p:spPr>
        <p:txBody>
          <a:bodyPr/>
          <a:lstStyle/>
          <a:p>
            <a:pPr marL="0" indent="0">
              <a:buFont typeface="Arial" charset="0"/>
              <a:buNone/>
            </a:pPr>
            <a:r>
              <a:rPr lang="es-ES_tradnl" smtClean="0">
                <a:solidFill>
                  <a:srgbClr val="000090"/>
                </a:solidFill>
                <a:latin typeface="Calibri" charset="0"/>
              </a:rPr>
              <a:t>De acuerdo con ello, el proceso se ha iniciado y constituye una reforma crucial de la educación médica en España</a:t>
            </a:r>
            <a:endParaRPr lang="es-ES_tradnl">
              <a:solidFill>
                <a:srgbClr val="000090"/>
              </a:solidFill>
              <a:latin typeface="Calibri" charset="0"/>
            </a:endParaRPr>
          </a:p>
        </p:txBody>
      </p:sp>
      <p:pic>
        <p:nvPicPr>
          <p:cNvPr id="26626"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08413" y="3203575"/>
            <a:ext cx="48783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CuadroTexto 4"/>
          <p:cNvSpPr txBox="1">
            <a:spLocks noChangeArrowheads="1"/>
          </p:cNvSpPr>
          <p:nvPr/>
        </p:nvSpPr>
        <p:spPr bwMode="auto">
          <a:xfrm>
            <a:off x="5454650" y="3606800"/>
            <a:ext cx="3074988"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s-ES" sz="1800" b="1" dirty="0" smtClean="0">
                <a:solidFill>
                  <a:srgbClr val="000090"/>
                </a:solidFill>
              </a:rPr>
              <a:t>ACREDITACIÓN DE FACULTADES DE MEDICINA</a:t>
            </a:r>
          </a:p>
          <a:p>
            <a:pPr eaLnBrk="1" hangingPunct="1"/>
            <a:endParaRPr lang="es-ES" sz="1800" b="1" dirty="0">
              <a:solidFill>
                <a:srgbClr val="000090"/>
              </a:solidFill>
            </a:endParaRPr>
          </a:p>
          <a:p>
            <a:pPr eaLnBrk="1" hangingPunct="1"/>
            <a:r>
              <a:rPr lang="es-ES" sz="1800" b="1" dirty="0" smtClean="0">
                <a:solidFill>
                  <a:srgbClr val="000090"/>
                </a:solidFill>
              </a:rPr>
              <a:t>REFORMA DE LA FORMACION  ESPECIALIZADA</a:t>
            </a:r>
          </a:p>
          <a:p>
            <a:pPr eaLnBrk="1" hangingPunct="1"/>
            <a:endParaRPr lang="es-ES" sz="1800" b="1" dirty="0">
              <a:solidFill>
                <a:srgbClr val="000090"/>
              </a:solidFill>
            </a:endParaRPr>
          </a:p>
          <a:p>
            <a:pPr eaLnBrk="1" hangingPunct="1"/>
            <a:r>
              <a:rPr lang="es-ES" sz="1800" b="1" dirty="0">
                <a:solidFill>
                  <a:srgbClr val="000090"/>
                </a:solidFill>
              </a:rPr>
              <a:t>CERTIFICACION </a:t>
            </a:r>
            <a:r>
              <a:rPr lang="es-ES" sz="1800" b="1" dirty="0" smtClean="0">
                <a:solidFill>
                  <a:srgbClr val="000090"/>
                </a:solidFill>
              </a:rPr>
              <a:t>Y RECERTIFICACION DE</a:t>
            </a:r>
            <a:endParaRPr lang="es-ES" sz="1800" b="1" dirty="0">
              <a:solidFill>
                <a:srgbClr val="000090"/>
              </a:solidFill>
            </a:endParaRPr>
          </a:p>
          <a:p>
            <a:pPr eaLnBrk="1" hangingPunct="1"/>
            <a:r>
              <a:rPr lang="es-ES" sz="1800" b="1" dirty="0" smtClean="0">
                <a:solidFill>
                  <a:srgbClr val="000090"/>
                </a:solidFill>
              </a:rPr>
              <a:t>LOS MÉDICOS</a:t>
            </a:r>
            <a:endParaRPr lang="es-ES" sz="1800" b="1" dirty="0">
              <a:solidFill>
                <a:srgbClr val="000090"/>
              </a:solidFill>
            </a:endParaRPr>
          </a:p>
        </p:txBody>
      </p:sp>
    </p:spTree>
    <p:extLst>
      <p:ext uri="{BB962C8B-B14F-4D97-AF65-F5344CB8AC3E}">
        <p14:creationId xmlns:p14="http://schemas.microsoft.com/office/powerpoint/2010/main" val="326376316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01F356E3-3A8A-D342-B54C-3B89A8DC05D9}" type="slidenum">
              <a:rPr lang="es-ES" smtClean="0"/>
              <a:pPr>
                <a:defRPr/>
              </a:pPr>
              <a:t>48</a:t>
            </a:fld>
            <a:endParaRPr lang="es-ES"/>
          </a:p>
        </p:txBody>
      </p:sp>
      <p:pic>
        <p:nvPicPr>
          <p:cNvPr id="3" name="Imagen 2"/>
          <p:cNvPicPr>
            <a:picLocks noChangeAspect="1"/>
          </p:cNvPicPr>
          <p:nvPr/>
        </p:nvPicPr>
        <p:blipFill>
          <a:blip r:embed="rId3"/>
          <a:stretch>
            <a:fillRect/>
          </a:stretch>
        </p:blipFill>
        <p:spPr>
          <a:xfrm>
            <a:off x="307474" y="0"/>
            <a:ext cx="8702842" cy="6858000"/>
          </a:xfrm>
          <a:prstGeom prst="rect">
            <a:avLst/>
          </a:prstGeom>
        </p:spPr>
      </p:pic>
      <p:sp>
        <p:nvSpPr>
          <p:cNvPr id="6" name="Rectangle 2"/>
          <p:cNvSpPr>
            <a:spLocks noChangeArrowheads="1"/>
          </p:cNvSpPr>
          <p:nvPr/>
        </p:nvSpPr>
        <p:spPr bwMode="auto">
          <a:xfrm>
            <a:off x="107950" y="2347913"/>
            <a:ext cx="87122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49263">
              <a:lnSpc>
                <a:spcPct val="81000"/>
              </a:lnSpc>
              <a:spcBef>
                <a:spcPct val="0"/>
              </a:spcBef>
              <a:buClr>
                <a:srgbClr val="000000"/>
              </a:buClr>
            </a:pPr>
            <a:r>
              <a:rPr lang="en-US" sz="4000" dirty="0">
                <a:solidFill>
                  <a:srgbClr val="FFFFFF"/>
                </a:solidFill>
              </a:rPr>
              <a:t>Thank you for your attention</a:t>
            </a:r>
          </a:p>
          <a:p>
            <a:pPr algn="ctr" defTabSz="449263">
              <a:lnSpc>
                <a:spcPct val="81000"/>
              </a:lnSpc>
              <a:spcBef>
                <a:spcPct val="0"/>
              </a:spcBef>
              <a:buClr>
                <a:srgbClr val="000000"/>
              </a:buClr>
            </a:pPr>
            <a:r>
              <a:rPr lang="en-US" sz="4000" dirty="0">
                <a:solidFill>
                  <a:srgbClr val="FFFFFF"/>
                </a:solidFill>
              </a:rPr>
              <a:t>Gracias </a:t>
            </a:r>
            <a:r>
              <a:rPr lang="en-US" sz="4000" dirty="0" err="1">
                <a:solidFill>
                  <a:srgbClr val="FFFFFF"/>
                </a:solidFill>
              </a:rPr>
              <a:t>por</a:t>
            </a:r>
            <a:r>
              <a:rPr lang="en-US" sz="4000" dirty="0">
                <a:solidFill>
                  <a:srgbClr val="FFFFFF"/>
                </a:solidFill>
              </a:rPr>
              <a:t> </a:t>
            </a:r>
            <a:r>
              <a:rPr lang="en-US" sz="4000" dirty="0" err="1">
                <a:solidFill>
                  <a:srgbClr val="FFFFFF"/>
                </a:solidFill>
              </a:rPr>
              <a:t>su</a:t>
            </a:r>
            <a:r>
              <a:rPr lang="en-US" sz="4000" dirty="0">
                <a:solidFill>
                  <a:srgbClr val="FFFFFF"/>
                </a:solidFill>
              </a:rPr>
              <a:t> </a:t>
            </a:r>
            <a:r>
              <a:rPr lang="en-US" sz="4000" dirty="0" err="1">
                <a:solidFill>
                  <a:srgbClr val="FFFFFF"/>
                </a:solidFill>
              </a:rPr>
              <a:t>atención</a:t>
            </a:r>
            <a:endParaRPr lang="en-US" sz="4000" dirty="0">
              <a:solidFill>
                <a:srgbClr val="FFFFFF"/>
              </a:solidFill>
            </a:endParaRPr>
          </a:p>
        </p:txBody>
      </p:sp>
      <p:sp>
        <p:nvSpPr>
          <p:cNvPr id="5" name="CuadroTexto 4"/>
          <p:cNvSpPr txBox="1"/>
          <p:nvPr/>
        </p:nvSpPr>
        <p:spPr>
          <a:xfrm>
            <a:off x="3114856" y="4304647"/>
            <a:ext cx="2690961" cy="584776"/>
          </a:xfrm>
          <a:prstGeom prst="rect">
            <a:avLst/>
          </a:prstGeom>
          <a:noFill/>
        </p:spPr>
        <p:txBody>
          <a:bodyPr wrap="none" rtlCol="0">
            <a:spAutoFit/>
          </a:bodyPr>
          <a:lstStyle/>
          <a:p>
            <a:r>
              <a:rPr lang="es-ES" sz="3200" dirty="0" err="1" smtClean="0">
                <a:solidFill>
                  <a:srgbClr val="F2F2F2"/>
                </a:solidFill>
              </a:rPr>
              <a:t>jpales@ub.edu</a:t>
            </a:r>
            <a:endParaRPr lang="es-ES" sz="3200" dirty="0">
              <a:solidFill>
                <a:srgbClr val="F2F2F2"/>
              </a:solidFill>
            </a:endParaRPr>
          </a:p>
        </p:txBody>
      </p:sp>
    </p:spTree>
    <p:extLst>
      <p:ext uri="{BB962C8B-B14F-4D97-AF65-F5344CB8AC3E}">
        <p14:creationId xmlns:p14="http://schemas.microsoft.com/office/powerpoint/2010/main" val="112650613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2588" y="1105646"/>
            <a:ext cx="8074212" cy="5139766"/>
          </a:xfrm>
          <a:solidFill>
            <a:srgbClr val="FFFFFF"/>
          </a:solidFill>
        </p:spPr>
        <p:txBody>
          <a:bodyPr>
            <a:normAutofit/>
          </a:bodyPr>
          <a:lstStyle/>
          <a:p>
            <a:r>
              <a:rPr lang="es-ES" dirty="0" smtClean="0"/>
              <a:t>un </a:t>
            </a:r>
            <a:r>
              <a:rPr lang="es-ES" dirty="0"/>
              <a:t>examen, </a:t>
            </a:r>
            <a:endParaRPr lang="es-ES" dirty="0" smtClean="0"/>
          </a:p>
          <a:p>
            <a:r>
              <a:rPr lang="es-ES" dirty="0" smtClean="0"/>
              <a:t>un </a:t>
            </a:r>
            <a:r>
              <a:rPr lang="es-ES" dirty="0"/>
              <a:t>nuevo obstáculo que el médico deberá sortear a lo largo de su profesión. </a:t>
            </a:r>
            <a:endParaRPr lang="es-ES" dirty="0" smtClean="0"/>
          </a:p>
          <a:p>
            <a:pPr marL="0" indent="0">
              <a:buNone/>
            </a:pPr>
            <a:endParaRPr lang="es-ES" b="1" dirty="0" smtClean="0"/>
          </a:p>
          <a:p>
            <a:pPr marL="0" indent="0">
              <a:buNone/>
            </a:pPr>
            <a:endParaRPr lang="es-ES" b="1" dirty="0" smtClean="0"/>
          </a:p>
          <a:p>
            <a:pPr marL="0" indent="0">
              <a:buNone/>
            </a:pPr>
            <a:r>
              <a:rPr lang="es-ES" b="1" dirty="0" smtClean="0"/>
              <a:t> </a:t>
            </a:r>
            <a:r>
              <a:rPr lang="es-ES" dirty="0" smtClean="0"/>
              <a:t>un </a:t>
            </a:r>
            <a:r>
              <a:rPr lang="es-ES" dirty="0"/>
              <a:t>sistema de señalizaciones que facilite el camino de los profesionales, para que su formación y competencia esté en sintonía con las necesidades de la ciudadanía.</a:t>
            </a:r>
            <a:endParaRPr lang="es-ES_tradnl" dirty="0"/>
          </a:p>
          <a:p>
            <a:endParaRPr lang="es-ES" dirty="0"/>
          </a:p>
        </p:txBody>
      </p:sp>
      <p:sp>
        <p:nvSpPr>
          <p:cNvPr id="4" name="CuadroTexto 3"/>
          <p:cNvSpPr txBox="1"/>
          <p:nvPr/>
        </p:nvSpPr>
        <p:spPr>
          <a:xfrm>
            <a:off x="612588" y="418353"/>
            <a:ext cx="5722471" cy="584776"/>
          </a:xfrm>
          <a:prstGeom prst="rect">
            <a:avLst/>
          </a:prstGeom>
          <a:solidFill>
            <a:srgbClr val="CCFFCC"/>
          </a:solidFill>
        </p:spPr>
        <p:txBody>
          <a:bodyPr wrap="square" rtlCol="0">
            <a:spAutoFit/>
          </a:bodyPr>
          <a:lstStyle/>
          <a:p>
            <a:r>
              <a:rPr lang="es-ES" sz="3200" b="1" dirty="0" smtClean="0"/>
              <a:t>LA RECERTIFICACIÓN NO ES</a:t>
            </a:r>
            <a:endParaRPr lang="es-ES" sz="3200" b="1" dirty="0"/>
          </a:p>
        </p:txBody>
      </p:sp>
      <p:sp>
        <p:nvSpPr>
          <p:cNvPr id="5" name="CuadroTexto 4"/>
          <p:cNvSpPr txBox="1"/>
          <p:nvPr/>
        </p:nvSpPr>
        <p:spPr>
          <a:xfrm>
            <a:off x="764988" y="2886608"/>
            <a:ext cx="5722471" cy="584776"/>
          </a:xfrm>
          <a:prstGeom prst="rect">
            <a:avLst/>
          </a:prstGeom>
          <a:solidFill>
            <a:srgbClr val="CCFFCC"/>
          </a:solidFill>
        </p:spPr>
        <p:txBody>
          <a:bodyPr wrap="square" rtlCol="0">
            <a:spAutoFit/>
          </a:bodyPr>
          <a:lstStyle/>
          <a:p>
            <a:r>
              <a:rPr lang="es-ES" sz="3200" b="1" dirty="0" smtClean="0"/>
              <a:t>LA RECERTIFICACIÓN ES</a:t>
            </a:r>
            <a:endParaRPr lang="es-ES" sz="3200" b="1" dirty="0"/>
          </a:p>
        </p:txBody>
      </p:sp>
    </p:spTree>
    <p:extLst>
      <p:ext uri="{BB962C8B-B14F-4D97-AF65-F5344CB8AC3E}">
        <p14:creationId xmlns:p14="http://schemas.microsoft.com/office/powerpoint/2010/main" val="248502708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21494" y="398740"/>
            <a:ext cx="8465306" cy="5892526"/>
          </a:xfrm>
        </p:spPr>
        <p:txBody>
          <a:bodyPr>
            <a:normAutofit/>
          </a:bodyPr>
          <a:lstStyle/>
          <a:p>
            <a:pPr marL="0" indent="0">
              <a:buNone/>
            </a:pPr>
            <a:r>
              <a:rPr lang="es-ES" b="1" dirty="0" smtClean="0"/>
              <a:t>Administración </a:t>
            </a:r>
            <a:r>
              <a:rPr lang="es-ES" b="1" dirty="0"/>
              <a:t>y mundo profesional, </a:t>
            </a:r>
            <a:r>
              <a:rPr lang="es-ES" b="1" dirty="0" smtClean="0"/>
              <a:t>deben: </a:t>
            </a:r>
          </a:p>
          <a:p>
            <a:r>
              <a:rPr lang="es-ES" dirty="0" smtClean="0"/>
              <a:t>balancear </a:t>
            </a:r>
            <a:r>
              <a:rPr lang="es-ES" dirty="0"/>
              <a:t>sus intereses y responsabilidades poniendo en el fiel de la balanza no su propio interés sino el de la ciudadanía. </a:t>
            </a:r>
            <a:endParaRPr lang="es-ES" dirty="0" smtClean="0"/>
          </a:p>
          <a:p>
            <a:r>
              <a:rPr lang="es-ES" dirty="0" smtClean="0"/>
              <a:t>Avanzar hacia </a:t>
            </a:r>
            <a:r>
              <a:rPr lang="es-ES" dirty="0"/>
              <a:t>fórmulas de regulación compartida o </a:t>
            </a:r>
            <a:r>
              <a:rPr lang="es-ES" dirty="0" err="1"/>
              <a:t>co</a:t>
            </a:r>
            <a:r>
              <a:rPr lang="es-ES" dirty="0"/>
              <a:t>-regulación. </a:t>
            </a:r>
            <a:endParaRPr lang="es-ES" dirty="0" smtClean="0"/>
          </a:p>
          <a:p>
            <a:r>
              <a:rPr lang="es-ES" dirty="0" smtClean="0"/>
              <a:t>Establecer sinergias </a:t>
            </a:r>
            <a:r>
              <a:rPr lang="es-ES" dirty="0"/>
              <a:t>que permitan alcanzar más y mejores objetivos, en menor periodo de tiempo, con mayor aceptación de las partes y especialmente con mayor beneficio para la ciudadanía</a:t>
            </a:r>
            <a:r>
              <a:rPr lang="es-ES" dirty="0" smtClean="0"/>
              <a:t>.</a:t>
            </a:r>
          </a:p>
          <a:p>
            <a:endParaRPr lang="es-ES_tradnl" dirty="0"/>
          </a:p>
          <a:p>
            <a:endParaRPr lang="es-ES" dirty="0"/>
          </a:p>
        </p:txBody>
      </p:sp>
    </p:spTree>
    <p:extLst>
      <p:ext uri="{BB962C8B-B14F-4D97-AF65-F5344CB8AC3E}">
        <p14:creationId xmlns:p14="http://schemas.microsoft.com/office/powerpoint/2010/main" val="38350126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600201"/>
            <a:ext cx="8229600" cy="3642524"/>
          </a:xfrm>
        </p:spPr>
        <p:txBody>
          <a:bodyPr/>
          <a:lstStyle/>
          <a:p>
            <a:pPr marL="0" indent="0">
              <a:buNone/>
            </a:pPr>
            <a:r>
              <a:rPr lang="es-ES" b="1" dirty="0"/>
              <a:t>El concepto de regulación compartida -entre las estructuras profesionales y las administraciones sanitarias-, no pueden importarse de otros países dado que cada país tiene estructuras administrativas diferentes, sistemas sanitarios con características propias y organizaciones profesionales desiguales.</a:t>
            </a:r>
          </a:p>
        </p:txBody>
      </p:sp>
    </p:spTree>
    <p:extLst>
      <p:ext uri="{BB962C8B-B14F-4D97-AF65-F5344CB8AC3E}">
        <p14:creationId xmlns:p14="http://schemas.microsoft.com/office/powerpoint/2010/main" val="3164076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9144000" cy="6939280"/>
          </a:xfrm>
          <a:prstGeom prst="rect">
            <a:avLst/>
          </a:prstGeom>
          <a:solidFill>
            <a:schemeClr val="tx2">
              <a:lumMod val="40000"/>
              <a:lumOff val="60000"/>
            </a:schemeClr>
          </a:solidFill>
        </p:spPr>
      </p:pic>
      <p:sp>
        <p:nvSpPr>
          <p:cNvPr id="13" name="Rectángulo 12"/>
          <p:cNvSpPr/>
          <p:nvPr/>
        </p:nvSpPr>
        <p:spPr>
          <a:xfrm>
            <a:off x="2065813" y="3286667"/>
            <a:ext cx="184666" cy="584776"/>
          </a:xfrm>
          <a:prstGeom prst="rect">
            <a:avLst/>
          </a:prstGeom>
        </p:spPr>
        <p:txBody>
          <a:bodyPr wrap="none">
            <a:spAutoFit/>
          </a:bodyPr>
          <a:lstStyle/>
          <a:p>
            <a:endParaRPr lang="pt-PT" sz="3200" b="1" dirty="0">
              <a:solidFill>
                <a:srgbClr val="FFFFFF"/>
              </a:solidFill>
            </a:endParaRPr>
          </a:p>
        </p:txBody>
      </p:sp>
      <p:sp>
        <p:nvSpPr>
          <p:cNvPr id="2" name="Rectángulo 1"/>
          <p:cNvSpPr/>
          <p:nvPr/>
        </p:nvSpPr>
        <p:spPr>
          <a:xfrm>
            <a:off x="0" y="0"/>
            <a:ext cx="9144000" cy="8588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 name="Elipse 2"/>
          <p:cNvSpPr/>
          <p:nvPr/>
        </p:nvSpPr>
        <p:spPr>
          <a:xfrm>
            <a:off x="1032498" y="2384592"/>
            <a:ext cx="173605" cy="155318"/>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5" name="Elipse 14"/>
          <p:cNvSpPr/>
          <p:nvPr/>
        </p:nvSpPr>
        <p:spPr>
          <a:xfrm>
            <a:off x="945695" y="1632490"/>
            <a:ext cx="173605" cy="155318"/>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6" name="Elipse 15"/>
          <p:cNvSpPr/>
          <p:nvPr/>
        </p:nvSpPr>
        <p:spPr>
          <a:xfrm>
            <a:off x="3926042" y="1988809"/>
            <a:ext cx="173605" cy="155318"/>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7" name="Elipse 16"/>
          <p:cNvSpPr/>
          <p:nvPr/>
        </p:nvSpPr>
        <p:spPr>
          <a:xfrm>
            <a:off x="4099647" y="2306933"/>
            <a:ext cx="173605" cy="155318"/>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8" name="Elipse 17"/>
          <p:cNvSpPr/>
          <p:nvPr/>
        </p:nvSpPr>
        <p:spPr>
          <a:xfrm>
            <a:off x="3839239" y="2539910"/>
            <a:ext cx="173605" cy="155318"/>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9" name="Elipse 18"/>
          <p:cNvSpPr/>
          <p:nvPr/>
        </p:nvSpPr>
        <p:spPr>
          <a:xfrm>
            <a:off x="4519956" y="2151615"/>
            <a:ext cx="173605" cy="155318"/>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0" name="Elipse 19"/>
          <p:cNvSpPr/>
          <p:nvPr/>
        </p:nvSpPr>
        <p:spPr>
          <a:xfrm>
            <a:off x="7985572" y="5393104"/>
            <a:ext cx="173605" cy="155318"/>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1" name="Elipse 20"/>
          <p:cNvSpPr/>
          <p:nvPr/>
        </p:nvSpPr>
        <p:spPr>
          <a:xfrm>
            <a:off x="945695" y="3569404"/>
            <a:ext cx="173605" cy="155318"/>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2" name="Elipse 21"/>
          <p:cNvSpPr/>
          <p:nvPr/>
        </p:nvSpPr>
        <p:spPr>
          <a:xfrm>
            <a:off x="1979010" y="4090178"/>
            <a:ext cx="173605" cy="155318"/>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4" name="Elipse 23"/>
          <p:cNvSpPr/>
          <p:nvPr/>
        </p:nvSpPr>
        <p:spPr>
          <a:xfrm>
            <a:off x="1817283" y="5494263"/>
            <a:ext cx="173605" cy="155318"/>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5" name="Elipse 24"/>
          <p:cNvSpPr/>
          <p:nvPr/>
        </p:nvSpPr>
        <p:spPr>
          <a:xfrm>
            <a:off x="2076874" y="5777491"/>
            <a:ext cx="173605" cy="155318"/>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1813111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linds(horizontal)">
                                      <p:cBhvr>
                                        <p:cTn id="16" dur="500"/>
                                        <p:tgtEl>
                                          <p:spTgt spid="2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linds(horizontal)">
                                      <p:cBhvr>
                                        <p:cTn id="19" dur="500"/>
                                        <p:tgtEl>
                                          <p:spTgt spid="2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linds(horizontal)">
                                      <p:cBhvr>
                                        <p:cTn id="28" dur="500"/>
                                        <p:tgtEl>
                                          <p:spTgt spid="1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linds(horizontal)">
                                      <p:cBhvr>
                                        <p:cTn id="31" dur="500"/>
                                        <p:tgtEl>
                                          <p:spTgt spid="1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linds(horizontal)">
                                      <p:cBhvr>
                                        <p:cTn id="34" dur="500"/>
                                        <p:tgtEl>
                                          <p:spTgt spid="18"/>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P spid="17" grpId="0" animBg="1"/>
      <p:bldP spid="18" grpId="0" animBg="1"/>
      <p:bldP spid="19" grpId="0" animBg="1"/>
      <p:bldP spid="20" grpId="0" animBg="1"/>
      <p:bldP spid="21" grpId="0" animBg="1"/>
      <p:bldP spid="22" grpId="0" animBg="1"/>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03566" y="188641"/>
            <a:ext cx="2286403" cy="584776"/>
          </a:xfrm>
          <a:prstGeom prst="rect">
            <a:avLst/>
          </a:prstGeom>
          <a:noFill/>
        </p:spPr>
        <p:txBody>
          <a:bodyPr wrap="none" rtlCol="0">
            <a:spAutoFit/>
          </a:bodyPr>
          <a:lstStyle/>
          <a:p>
            <a:r>
              <a:rPr lang="es-ES" sz="3200" b="1" dirty="0" smtClean="0">
                <a:solidFill>
                  <a:srgbClr val="0033CC"/>
                </a:solidFill>
              </a:rPr>
              <a:t>Reino Unido</a:t>
            </a:r>
            <a:endParaRPr lang="es-ES" sz="3200" b="1" dirty="0">
              <a:solidFill>
                <a:srgbClr val="0033CC"/>
              </a:solidFill>
            </a:endParaRPr>
          </a:p>
        </p:txBody>
      </p:sp>
      <p:graphicFrame>
        <p:nvGraphicFramePr>
          <p:cNvPr id="3" name="2 Tabla"/>
          <p:cNvGraphicFramePr>
            <a:graphicFrameLocks noGrp="1"/>
          </p:cNvGraphicFramePr>
          <p:nvPr/>
        </p:nvGraphicFramePr>
        <p:xfrm>
          <a:off x="755576" y="908720"/>
          <a:ext cx="7992888" cy="2377440"/>
        </p:xfrm>
        <a:graphic>
          <a:graphicData uri="http://schemas.openxmlformats.org/drawingml/2006/table">
            <a:tbl>
              <a:tblPr/>
              <a:tblGrid>
                <a:gridCol w="2664296"/>
                <a:gridCol w="2664296"/>
                <a:gridCol w="2664296"/>
              </a:tblGrid>
              <a:tr h="576063">
                <a:tc>
                  <a:txBody>
                    <a:bodyPr/>
                    <a:lstStyle/>
                    <a:p>
                      <a:pPr algn="ctr"/>
                      <a:r>
                        <a:rPr lang="es-ES" sz="2400" b="1" dirty="0" smtClean="0">
                          <a:solidFill>
                            <a:srgbClr val="0033CC"/>
                          </a:solidFill>
                        </a:rPr>
                        <a:t>Licencia</a:t>
                      </a:r>
                      <a:endParaRPr lang="es-ES" sz="2400" b="1" dirty="0">
                        <a:solidFill>
                          <a:srgbClr val="0033CC"/>
                        </a:solidFill>
                      </a:endParaRPr>
                    </a:p>
                  </a:txBody>
                  <a:tcPr anchor="ctr">
                    <a:lnL w="28575" cmpd="sng">
                      <a:solidFill>
                        <a:srgbClr val="0033CC"/>
                      </a:solidFill>
                      <a:prstDash val="solid"/>
                    </a:lnL>
                    <a:lnR w="28575" cmpd="sng">
                      <a:solidFill>
                        <a:srgbClr val="0033CC"/>
                      </a:solidFill>
                      <a:prstDash val="solid"/>
                    </a:lnR>
                    <a:lnT w="28575" cmpd="sng">
                      <a:solidFill>
                        <a:srgbClr val="0033CC"/>
                      </a:solidFill>
                      <a:prstDash val="solid"/>
                    </a:lnT>
                    <a:lnB w="28575" cap="flat" cmpd="sng" algn="ctr">
                      <a:solidFill>
                        <a:srgbClr val="0033CC"/>
                      </a:solidFill>
                      <a:prstDash val="solid"/>
                      <a:round/>
                      <a:headEnd type="none" w="med" len="med"/>
                      <a:tailEnd type="none" w="med" len="med"/>
                    </a:lnB>
                    <a:solidFill>
                      <a:schemeClr val="accent1">
                        <a:lumMod val="20000"/>
                        <a:lumOff val="80000"/>
                      </a:schemeClr>
                    </a:solidFill>
                  </a:tcPr>
                </a:tc>
                <a:tc>
                  <a:txBody>
                    <a:bodyPr/>
                    <a:lstStyle/>
                    <a:p>
                      <a:pPr algn="ctr"/>
                      <a:r>
                        <a:rPr lang="es-ES" sz="2400" b="1" dirty="0" smtClean="0">
                          <a:solidFill>
                            <a:srgbClr val="0033CC"/>
                          </a:solidFill>
                        </a:rPr>
                        <a:t>Órgano responsable</a:t>
                      </a:r>
                      <a:endParaRPr lang="es-ES" sz="2400" b="1"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mpd="sng">
                      <a:solidFill>
                        <a:srgbClr val="0033CC"/>
                      </a:solidFill>
                      <a:prstDash val="solid"/>
                    </a:lnT>
                    <a:lnB w="28575" cap="flat" cmpd="sng" algn="ctr">
                      <a:solidFill>
                        <a:srgbClr val="0033CC"/>
                      </a:solidFill>
                      <a:prstDash val="solid"/>
                      <a:round/>
                      <a:headEnd type="none" w="med" len="med"/>
                      <a:tailEnd type="none" w="med" len="med"/>
                    </a:lnB>
                    <a:solidFill>
                      <a:schemeClr val="accent1">
                        <a:lumMod val="20000"/>
                        <a:lumOff val="80000"/>
                      </a:schemeClr>
                    </a:solidFill>
                  </a:tcPr>
                </a:tc>
                <a:tc>
                  <a:txBody>
                    <a:bodyPr/>
                    <a:lstStyle/>
                    <a:p>
                      <a:pPr algn="ctr"/>
                      <a:r>
                        <a:rPr lang="es-ES" sz="2400" b="1" dirty="0" smtClean="0">
                          <a:solidFill>
                            <a:srgbClr val="0033CC"/>
                          </a:solidFill>
                        </a:rPr>
                        <a:t>Naturaleza</a:t>
                      </a:r>
                      <a:endParaRPr lang="es-ES" sz="2400" b="1"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mpd="sng">
                      <a:solidFill>
                        <a:srgbClr val="0033CC"/>
                      </a:solidFill>
                      <a:prstDash val="solid"/>
                    </a:lnT>
                    <a:lnB w="28575" cmpd="sng">
                      <a:solidFill>
                        <a:srgbClr val="0033CC"/>
                      </a:solidFill>
                      <a:prstDash val="solid"/>
                    </a:lnB>
                    <a:solidFill>
                      <a:schemeClr val="accent1">
                        <a:lumMod val="20000"/>
                        <a:lumOff val="80000"/>
                      </a:schemeClr>
                    </a:solidFill>
                  </a:tcPr>
                </a:tc>
              </a:tr>
              <a:tr h="713942">
                <a:tc>
                  <a:txBody>
                    <a:bodyPr/>
                    <a:lstStyle/>
                    <a:p>
                      <a:pPr algn="ctr"/>
                      <a:endParaRPr lang="es-ES" dirty="0" smtClean="0">
                        <a:solidFill>
                          <a:srgbClr val="0033CC"/>
                        </a:solidFill>
                      </a:endParaRPr>
                    </a:p>
                    <a:p>
                      <a:pPr algn="ctr"/>
                      <a:r>
                        <a:rPr lang="es-ES" sz="2000" i="1" dirty="0" err="1" smtClean="0">
                          <a:solidFill>
                            <a:srgbClr val="FF0000"/>
                          </a:solidFill>
                        </a:rPr>
                        <a:t>Registration</a:t>
                      </a:r>
                      <a:r>
                        <a:rPr lang="es-ES" sz="2000" i="1" dirty="0" smtClean="0">
                          <a:solidFill>
                            <a:srgbClr val="FF0000"/>
                          </a:solidFill>
                        </a:rPr>
                        <a:t>*</a:t>
                      </a:r>
                    </a:p>
                    <a:p>
                      <a:pPr algn="ctr"/>
                      <a:r>
                        <a:rPr lang="es-ES" sz="2000" dirty="0" smtClean="0">
                          <a:solidFill>
                            <a:srgbClr val="0033CC"/>
                          </a:solidFill>
                        </a:rPr>
                        <a:t>Obligatoria para ejercer</a:t>
                      </a:r>
                    </a:p>
                    <a:p>
                      <a:pPr algn="ctr"/>
                      <a:endParaRPr lang="es-ES" dirty="0">
                        <a:solidFill>
                          <a:srgbClr val="0033CC"/>
                        </a:solidFill>
                      </a:endParaRPr>
                    </a:p>
                  </a:txBody>
                  <a:tcPr anchor="ctr">
                    <a:lnL w="28575" cmpd="sng">
                      <a:solidFill>
                        <a:srgbClr val="0033CC"/>
                      </a:solidFill>
                      <a:prstDash val="soli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c>
                  <a:txBody>
                    <a:bodyPr/>
                    <a:lstStyle/>
                    <a:p>
                      <a:pPr algn="ctr"/>
                      <a:r>
                        <a:rPr lang="es-ES" sz="2000" i="1" dirty="0" smtClean="0">
                          <a:solidFill>
                            <a:srgbClr val="0033CC"/>
                          </a:solidFill>
                        </a:rPr>
                        <a:t>General </a:t>
                      </a:r>
                      <a:r>
                        <a:rPr lang="es-ES" sz="2000" i="1" dirty="0" err="1" smtClean="0">
                          <a:solidFill>
                            <a:srgbClr val="0033CC"/>
                          </a:solidFill>
                        </a:rPr>
                        <a:t>Medical</a:t>
                      </a:r>
                      <a:r>
                        <a:rPr lang="es-ES" sz="2000" i="1" dirty="0" smtClean="0">
                          <a:solidFill>
                            <a:srgbClr val="0033CC"/>
                          </a:solidFill>
                        </a:rPr>
                        <a:t> Council</a:t>
                      </a:r>
                      <a:endParaRPr lang="es-ES" sz="2000" i="1"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c>
                  <a:txBody>
                    <a:bodyPr/>
                    <a:lstStyle/>
                    <a:p>
                      <a:pPr algn="ctr"/>
                      <a:r>
                        <a:rPr lang="es-ES" sz="2000" dirty="0" smtClean="0">
                          <a:solidFill>
                            <a:srgbClr val="0033CC"/>
                          </a:solidFill>
                        </a:rPr>
                        <a:t>Compartida entre profesionales y “ciudadanos” </a:t>
                      </a:r>
                      <a:r>
                        <a:rPr lang="es-ES" sz="1800" dirty="0" smtClean="0">
                          <a:solidFill>
                            <a:srgbClr val="0033CC"/>
                          </a:solidFill>
                        </a:rPr>
                        <a:t>(a partir de las Cámaras de representantes)</a:t>
                      </a:r>
                      <a:endParaRPr lang="es-ES" sz="2000"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r>
            </a:tbl>
          </a:graphicData>
        </a:graphic>
      </p:graphicFrame>
      <p:graphicFrame>
        <p:nvGraphicFramePr>
          <p:cNvPr id="10" name="9 Tabla"/>
          <p:cNvGraphicFramePr>
            <a:graphicFrameLocks noGrp="1"/>
          </p:cNvGraphicFramePr>
          <p:nvPr/>
        </p:nvGraphicFramePr>
        <p:xfrm>
          <a:off x="755576" y="4151353"/>
          <a:ext cx="7992888" cy="2103119"/>
        </p:xfrm>
        <a:graphic>
          <a:graphicData uri="http://schemas.openxmlformats.org/drawingml/2006/table">
            <a:tbl>
              <a:tblPr/>
              <a:tblGrid>
                <a:gridCol w="2664296"/>
                <a:gridCol w="2664296"/>
                <a:gridCol w="2664296"/>
              </a:tblGrid>
              <a:tr h="576063">
                <a:tc>
                  <a:txBody>
                    <a:bodyPr/>
                    <a:lstStyle/>
                    <a:p>
                      <a:pPr algn="ctr"/>
                      <a:r>
                        <a:rPr lang="es-ES" sz="2400" b="1" dirty="0" smtClean="0">
                          <a:solidFill>
                            <a:srgbClr val="0033CC"/>
                          </a:solidFill>
                        </a:rPr>
                        <a:t>Certificación</a:t>
                      </a:r>
                    </a:p>
                  </a:txBody>
                  <a:tcPr anchor="ctr">
                    <a:lnL w="28575" cmpd="sng">
                      <a:solidFill>
                        <a:srgbClr val="0033CC"/>
                      </a:solidFill>
                      <a:prstDash val="solid"/>
                    </a:lnL>
                    <a:lnR w="28575" cmpd="sng">
                      <a:solidFill>
                        <a:srgbClr val="0033CC"/>
                      </a:solidFill>
                      <a:prstDash val="solid"/>
                    </a:lnR>
                    <a:lnT w="28575" cmpd="sng">
                      <a:solidFill>
                        <a:srgbClr val="0033CC"/>
                      </a:solidFill>
                      <a:prstDash val="solid"/>
                    </a:lnT>
                    <a:lnB w="28575" cap="flat" cmpd="sng" algn="ctr">
                      <a:solidFill>
                        <a:srgbClr val="0033CC"/>
                      </a:solidFill>
                      <a:prstDash val="solid"/>
                      <a:round/>
                      <a:headEnd type="none" w="med" len="med"/>
                      <a:tailEnd type="none" w="med" len="med"/>
                    </a:lnB>
                    <a:solidFill>
                      <a:schemeClr val="accent1">
                        <a:lumMod val="20000"/>
                        <a:lumOff val="80000"/>
                      </a:schemeClr>
                    </a:solidFill>
                  </a:tcPr>
                </a:tc>
                <a:tc>
                  <a:txBody>
                    <a:bodyPr/>
                    <a:lstStyle/>
                    <a:p>
                      <a:pPr algn="ctr"/>
                      <a:r>
                        <a:rPr lang="es-ES" sz="2400" b="1" dirty="0" smtClean="0">
                          <a:solidFill>
                            <a:srgbClr val="0033CC"/>
                          </a:solidFill>
                        </a:rPr>
                        <a:t>Órgano responsable</a:t>
                      </a:r>
                      <a:endParaRPr lang="es-ES" sz="2400" b="1"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mpd="sng">
                      <a:solidFill>
                        <a:srgbClr val="0033CC"/>
                      </a:solidFill>
                      <a:prstDash val="solid"/>
                    </a:lnT>
                    <a:lnB w="28575" cap="flat" cmpd="sng" algn="ctr">
                      <a:solidFill>
                        <a:srgbClr val="0033CC"/>
                      </a:solidFill>
                      <a:prstDash val="solid"/>
                      <a:round/>
                      <a:headEnd type="none" w="med" len="med"/>
                      <a:tailEnd type="none" w="med" len="med"/>
                    </a:lnB>
                    <a:solidFill>
                      <a:schemeClr val="accent1">
                        <a:lumMod val="20000"/>
                        <a:lumOff val="80000"/>
                      </a:schemeClr>
                    </a:solidFill>
                  </a:tcPr>
                </a:tc>
                <a:tc>
                  <a:txBody>
                    <a:bodyPr/>
                    <a:lstStyle/>
                    <a:p>
                      <a:pPr algn="ctr"/>
                      <a:r>
                        <a:rPr lang="es-ES" sz="2400" b="1" dirty="0" smtClean="0">
                          <a:solidFill>
                            <a:srgbClr val="0033CC"/>
                          </a:solidFill>
                        </a:rPr>
                        <a:t>Naturaleza</a:t>
                      </a:r>
                      <a:endParaRPr lang="es-ES" sz="2400" b="1"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mpd="sng">
                      <a:solidFill>
                        <a:srgbClr val="0033CC"/>
                      </a:solidFill>
                      <a:prstDash val="solid"/>
                    </a:lnT>
                    <a:lnB w="28575" cmpd="sng">
                      <a:solidFill>
                        <a:srgbClr val="0033CC"/>
                      </a:solidFill>
                      <a:prstDash val="solid"/>
                    </a:lnB>
                    <a:solidFill>
                      <a:schemeClr val="accent1">
                        <a:lumMod val="20000"/>
                        <a:lumOff val="80000"/>
                      </a:schemeClr>
                    </a:solidFill>
                  </a:tcPr>
                </a:tc>
              </a:tr>
              <a:tr h="7139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0" i="1" dirty="0" smtClean="0">
                          <a:solidFill>
                            <a:srgbClr val="FF0000"/>
                          </a:solidFill>
                        </a:rPr>
                        <a:t>Revalidación</a:t>
                      </a:r>
                      <a:endParaRPr lang="es-ES" sz="1800" b="0" i="1" dirty="0" smtClean="0">
                        <a:solidFill>
                          <a:srgbClr val="FF0000"/>
                        </a:solidFill>
                      </a:endParaRPr>
                    </a:p>
                    <a:p>
                      <a:pPr algn="ctr"/>
                      <a:r>
                        <a:rPr lang="es-ES" sz="2000" kern="1200" dirty="0" smtClean="0">
                          <a:solidFill>
                            <a:srgbClr val="0033CC"/>
                          </a:solidFill>
                          <a:latin typeface="+mn-lt"/>
                          <a:ea typeface="+mn-ea"/>
                          <a:cs typeface="+mn-cs"/>
                        </a:rPr>
                        <a:t>Obligatoria</a:t>
                      </a:r>
                    </a:p>
                    <a:p>
                      <a:pPr algn="ctr"/>
                      <a:r>
                        <a:rPr lang="es-ES" sz="1600" dirty="0" smtClean="0">
                          <a:solidFill>
                            <a:srgbClr val="0033CC"/>
                          </a:solidFill>
                        </a:rPr>
                        <a:t>Cada 5 años</a:t>
                      </a:r>
                      <a:endParaRPr lang="es-ES" sz="1600" dirty="0">
                        <a:solidFill>
                          <a:srgbClr val="0033CC"/>
                        </a:solidFill>
                      </a:endParaRPr>
                    </a:p>
                  </a:txBody>
                  <a:tcPr anchor="ctr">
                    <a:lnL w="28575" cmpd="sng">
                      <a:solidFill>
                        <a:srgbClr val="0033CC"/>
                      </a:solidFill>
                      <a:prstDash val="soli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i="1" dirty="0" smtClean="0">
                          <a:solidFill>
                            <a:srgbClr val="0033CC"/>
                          </a:solidFill>
                        </a:rPr>
                        <a:t>General </a:t>
                      </a:r>
                      <a:r>
                        <a:rPr lang="es-ES" sz="2000" i="1" dirty="0" err="1" smtClean="0">
                          <a:solidFill>
                            <a:srgbClr val="0033CC"/>
                          </a:solidFill>
                        </a:rPr>
                        <a:t>Medical</a:t>
                      </a:r>
                      <a:r>
                        <a:rPr lang="es-ES" sz="2000" i="1" dirty="0" smtClean="0">
                          <a:solidFill>
                            <a:srgbClr val="0033CC"/>
                          </a:solidFill>
                        </a:rPr>
                        <a:t> Council</a:t>
                      </a:r>
                    </a:p>
                    <a:p>
                      <a:pPr algn="ctr"/>
                      <a:r>
                        <a:rPr lang="es-ES" sz="2000" i="0" dirty="0" smtClean="0">
                          <a:solidFill>
                            <a:srgbClr val="0033CC"/>
                          </a:solidFill>
                        </a:rPr>
                        <a:t>y empleador*</a:t>
                      </a:r>
                      <a:endParaRPr lang="es-ES" sz="2000" i="0" dirty="0">
                        <a:solidFill>
                          <a:srgbClr val="0033CC"/>
                        </a:solidFill>
                      </a:endParaRPr>
                    </a:p>
                  </a:txBody>
                  <a:tcPr anchor="ctr">
                    <a:lnL w="28575" cap="flat" cmpd="sng" algn="ctr">
                      <a:solidFill>
                        <a:srgbClr val="0033CC"/>
                      </a:solidFill>
                      <a:prstDash val="solid"/>
                      <a:round/>
                      <a:headEnd type="none" w="med" len="med"/>
                      <a:tailEnd type="none" w="med" len="me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dirty="0" smtClean="0">
                          <a:solidFill>
                            <a:srgbClr val="0033CC"/>
                          </a:solidFill>
                        </a:rPr>
                        <a:t>Compartida</a:t>
                      </a:r>
                      <a:r>
                        <a:rPr lang="es-ES" sz="2400" dirty="0" smtClean="0">
                          <a:solidFill>
                            <a:srgbClr val="0033CC"/>
                          </a:solidFill>
                        </a:rPr>
                        <a:t> </a:t>
                      </a:r>
                      <a:r>
                        <a:rPr lang="es-ES" dirty="0" smtClean="0">
                          <a:solidFill>
                            <a:srgbClr val="0033CC"/>
                          </a:solidFill>
                        </a:rPr>
                        <a:t>entre profesionales, “ciudadanos”</a:t>
                      </a:r>
                      <a:r>
                        <a:rPr lang="es-ES" baseline="0" dirty="0" smtClean="0">
                          <a:solidFill>
                            <a:srgbClr val="0033CC"/>
                          </a:solidFill>
                        </a:rPr>
                        <a:t> y empleadores</a:t>
                      </a:r>
                      <a:endParaRPr lang="es-ES" dirty="0">
                        <a:solidFill>
                          <a:srgbClr val="0033CC"/>
                        </a:solidFill>
                      </a:endParaRPr>
                    </a:p>
                  </a:txBody>
                  <a:tcPr>
                    <a:lnL w="28575" cap="flat" cmpd="sng" algn="ctr">
                      <a:solidFill>
                        <a:srgbClr val="0033CC"/>
                      </a:solidFill>
                      <a:prstDash val="solid"/>
                      <a:round/>
                      <a:headEnd type="none" w="med" len="med"/>
                      <a:tailEnd type="none" w="med" len="med"/>
                    </a:lnL>
                    <a:lnR w="28575" cmpd="sng">
                      <a:solidFill>
                        <a:srgbClr val="0033CC"/>
                      </a:solidFill>
                      <a:prstDash val="solid"/>
                    </a:lnR>
                    <a:lnT w="28575" cap="flat" cmpd="sng" algn="ctr">
                      <a:solidFill>
                        <a:srgbClr val="0033CC"/>
                      </a:solidFill>
                      <a:prstDash val="solid"/>
                      <a:round/>
                      <a:headEnd type="none" w="med" len="med"/>
                      <a:tailEnd type="none" w="med" len="med"/>
                    </a:lnT>
                    <a:lnB w="28575" cmpd="sng">
                      <a:solidFill>
                        <a:srgbClr val="0033CC"/>
                      </a:solidFill>
                      <a:prstDash val="solid"/>
                    </a:lnB>
                  </a:tcPr>
                </a:tc>
              </a:tr>
            </a:tbl>
          </a:graphicData>
        </a:graphic>
      </p:graphicFrame>
      <p:sp>
        <p:nvSpPr>
          <p:cNvPr id="11" name="10 CuadroTexto"/>
          <p:cNvSpPr txBox="1"/>
          <p:nvPr/>
        </p:nvSpPr>
        <p:spPr>
          <a:xfrm>
            <a:off x="711506" y="6365772"/>
            <a:ext cx="3487015" cy="369332"/>
          </a:xfrm>
          <a:prstGeom prst="rect">
            <a:avLst/>
          </a:prstGeom>
          <a:noFill/>
        </p:spPr>
        <p:txBody>
          <a:bodyPr wrap="none" rtlCol="0">
            <a:spAutoFit/>
          </a:bodyPr>
          <a:lstStyle/>
          <a:p>
            <a:r>
              <a:rPr lang="es-ES" dirty="0" smtClean="0">
                <a:solidFill>
                  <a:srgbClr val="0033CC"/>
                </a:solidFill>
              </a:rPr>
              <a:t>* En base al </a:t>
            </a:r>
            <a:r>
              <a:rPr lang="es-ES" i="1" dirty="0" err="1" smtClean="0">
                <a:solidFill>
                  <a:srgbClr val="0033CC"/>
                </a:solidFill>
              </a:rPr>
              <a:t>Good</a:t>
            </a:r>
            <a:r>
              <a:rPr lang="es-ES" i="1" dirty="0" smtClean="0">
                <a:solidFill>
                  <a:srgbClr val="0033CC"/>
                </a:solidFill>
              </a:rPr>
              <a:t> </a:t>
            </a:r>
            <a:r>
              <a:rPr lang="es-ES" i="1" dirty="0" err="1" smtClean="0">
                <a:solidFill>
                  <a:srgbClr val="0033CC"/>
                </a:solidFill>
              </a:rPr>
              <a:t>Medical</a:t>
            </a:r>
            <a:r>
              <a:rPr lang="es-ES" i="1" dirty="0" smtClean="0">
                <a:solidFill>
                  <a:srgbClr val="0033CC"/>
                </a:solidFill>
              </a:rPr>
              <a:t> </a:t>
            </a:r>
            <a:r>
              <a:rPr lang="es-ES" i="1" dirty="0" err="1" smtClean="0">
                <a:solidFill>
                  <a:srgbClr val="0033CC"/>
                </a:solidFill>
              </a:rPr>
              <a:t>Practice</a:t>
            </a:r>
            <a:endParaRPr lang="es-ES" i="1" dirty="0"/>
          </a:p>
        </p:txBody>
      </p:sp>
      <p:sp>
        <p:nvSpPr>
          <p:cNvPr id="13" name="12 CuadroTexto"/>
          <p:cNvSpPr txBox="1"/>
          <p:nvPr/>
        </p:nvSpPr>
        <p:spPr>
          <a:xfrm>
            <a:off x="779234" y="3214718"/>
            <a:ext cx="7991900" cy="646331"/>
          </a:xfrm>
          <a:prstGeom prst="rect">
            <a:avLst/>
          </a:prstGeom>
          <a:noFill/>
        </p:spPr>
        <p:txBody>
          <a:bodyPr wrap="square" rtlCol="0">
            <a:spAutoFit/>
          </a:bodyPr>
          <a:lstStyle/>
          <a:p>
            <a:r>
              <a:rPr lang="en-US" i="1" dirty="0" smtClean="0">
                <a:solidFill>
                  <a:srgbClr val="0033CC"/>
                </a:solidFill>
              </a:rPr>
              <a:t>*</a:t>
            </a:r>
            <a:r>
              <a:rPr lang="en-US" i="1" dirty="0" smtClean="0">
                <a:solidFill>
                  <a:srgbClr val="FF0000"/>
                </a:solidFill>
              </a:rPr>
              <a:t> </a:t>
            </a:r>
            <a:r>
              <a:rPr lang="en-US" dirty="0" smtClean="0">
                <a:solidFill>
                  <a:srgbClr val="0033CC"/>
                </a:solidFill>
              </a:rPr>
              <a:t>En el </a:t>
            </a:r>
            <a:r>
              <a:rPr lang="en-US" dirty="0" smtClean="0">
                <a:solidFill>
                  <a:srgbClr val="FF0000"/>
                </a:solidFill>
              </a:rPr>
              <a:t>RU</a:t>
            </a:r>
            <a:r>
              <a:rPr lang="en-US" dirty="0" smtClean="0">
                <a:solidFill>
                  <a:srgbClr val="0033CC"/>
                </a:solidFill>
              </a:rPr>
              <a:t> y </a:t>
            </a:r>
            <a:r>
              <a:rPr lang="en-US" dirty="0" err="1" smtClean="0">
                <a:solidFill>
                  <a:srgbClr val="0033CC"/>
                </a:solidFill>
              </a:rPr>
              <a:t>otros</a:t>
            </a:r>
            <a:r>
              <a:rPr lang="en-US" dirty="0" smtClean="0">
                <a:solidFill>
                  <a:srgbClr val="0033CC"/>
                </a:solidFill>
              </a:rPr>
              <a:t> </a:t>
            </a:r>
            <a:r>
              <a:rPr lang="en-US" dirty="0" err="1" smtClean="0">
                <a:solidFill>
                  <a:srgbClr val="0033CC"/>
                </a:solidFill>
              </a:rPr>
              <a:t>países</a:t>
            </a:r>
            <a:r>
              <a:rPr lang="en-US" dirty="0" smtClean="0">
                <a:solidFill>
                  <a:srgbClr val="0033CC"/>
                </a:solidFill>
              </a:rPr>
              <a:t> se </a:t>
            </a:r>
            <a:r>
              <a:rPr lang="en-US" dirty="0" err="1" smtClean="0">
                <a:solidFill>
                  <a:srgbClr val="0033CC"/>
                </a:solidFill>
              </a:rPr>
              <a:t>habla</a:t>
            </a:r>
            <a:r>
              <a:rPr lang="en-US" dirty="0" smtClean="0">
                <a:solidFill>
                  <a:srgbClr val="0033CC"/>
                </a:solidFill>
              </a:rPr>
              <a:t> de </a:t>
            </a:r>
            <a:r>
              <a:rPr lang="en-US" i="1" dirty="0" smtClean="0">
                <a:solidFill>
                  <a:srgbClr val="FF0000"/>
                </a:solidFill>
              </a:rPr>
              <a:t>Registration, </a:t>
            </a:r>
            <a:r>
              <a:rPr lang="en-US" dirty="0" err="1" smtClean="0">
                <a:solidFill>
                  <a:srgbClr val="0033CC"/>
                </a:solidFill>
              </a:rPr>
              <a:t>mientras</a:t>
            </a:r>
            <a:r>
              <a:rPr lang="en-US" dirty="0" smtClean="0">
                <a:solidFill>
                  <a:srgbClr val="0033CC"/>
                </a:solidFill>
              </a:rPr>
              <a:t> </a:t>
            </a:r>
            <a:r>
              <a:rPr lang="en-US" dirty="0" err="1" smtClean="0">
                <a:solidFill>
                  <a:srgbClr val="0033CC"/>
                </a:solidFill>
              </a:rPr>
              <a:t>que</a:t>
            </a:r>
            <a:r>
              <a:rPr lang="en-US" dirty="0" smtClean="0">
                <a:solidFill>
                  <a:srgbClr val="0033CC"/>
                </a:solidFill>
              </a:rPr>
              <a:t> en </a:t>
            </a:r>
            <a:r>
              <a:rPr lang="en-US" dirty="0" smtClean="0">
                <a:solidFill>
                  <a:srgbClr val="FF0000"/>
                </a:solidFill>
              </a:rPr>
              <a:t>EEUU</a:t>
            </a:r>
            <a:r>
              <a:rPr lang="en-US" dirty="0" smtClean="0">
                <a:solidFill>
                  <a:srgbClr val="0033CC"/>
                </a:solidFill>
              </a:rPr>
              <a:t> </a:t>
            </a:r>
            <a:r>
              <a:rPr lang="es-ES" dirty="0" smtClean="0">
                <a:solidFill>
                  <a:srgbClr val="0033CC"/>
                </a:solidFill>
              </a:rPr>
              <a:t>el proceso análogo </a:t>
            </a:r>
            <a:r>
              <a:rPr lang="en-US" dirty="0" smtClean="0">
                <a:solidFill>
                  <a:srgbClr val="0033CC"/>
                </a:solidFill>
              </a:rPr>
              <a:t>se </a:t>
            </a:r>
            <a:r>
              <a:rPr lang="en-US" dirty="0" err="1" smtClean="0">
                <a:solidFill>
                  <a:srgbClr val="0033CC"/>
                </a:solidFill>
              </a:rPr>
              <a:t>denomina</a:t>
            </a:r>
            <a:r>
              <a:rPr lang="en-US" dirty="0" smtClean="0">
                <a:solidFill>
                  <a:srgbClr val="0033CC"/>
                </a:solidFill>
              </a:rPr>
              <a:t> </a:t>
            </a:r>
            <a:r>
              <a:rPr lang="en-US" i="1" dirty="0" smtClean="0">
                <a:solidFill>
                  <a:srgbClr val="FF0000"/>
                </a:solidFill>
              </a:rPr>
              <a:t>Medical license</a:t>
            </a:r>
            <a:endParaRPr lang="en-GB" i="1" dirty="0">
              <a:solidFill>
                <a:srgbClr val="FF0000"/>
              </a:solidFill>
            </a:endParaRPr>
          </a:p>
        </p:txBody>
      </p:sp>
      <p:pic>
        <p:nvPicPr>
          <p:cNvPr id="5" name="Imagen 4"/>
          <p:cNvPicPr>
            <a:picLocks noChangeAspect="1"/>
          </p:cNvPicPr>
          <p:nvPr/>
        </p:nvPicPr>
        <p:blipFill>
          <a:blip r:embed="rId2"/>
          <a:stretch>
            <a:fillRect/>
          </a:stretch>
        </p:blipFill>
        <p:spPr>
          <a:xfrm>
            <a:off x="0" y="0"/>
            <a:ext cx="1374588" cy="825019"/>
          </a:xfrm>
          <a:prstGeom prst="rect">
            <a:avLst/>
          </a:prstGeom>
        </p:spPr>
      </p:pic>
    </p:spTree>
    <p:extLst>
      <p:ext uri="{BB962C8B-B14F-4D97-AF65-F5344CB8AC3E}">
        <p14:creationId xmlns:p14="http://schemas.microsoft.com/office/powerpoint/2010/main" val="20147031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412</TotalTime>
  <Words>2819</Words>
  <Application>Microsoft Macintosh PowerPoint</Application>
  <PresentationFormat>Presentación en pantalla (4:3)</PresentationFormat>
  <Paragraphs>405</Paragraphs>
  <Slides>48</Slides>
  <Notes>2</Notes>
  <HiddenSlides>3</HiddenSlides>
  <MMClips>0</MMClips>
  <ScaleCrop>false</ScaleCrop>
  <HeadingPairs>
    <vt:vector size="4" baseType="variant">
      <vt:variant>
        <vt:lpstr>Tema</vt:lpstr>
      </vt:variant>
      <vt:variant>
        <vt:i4>1</vt:i4>
      </vt:variant>
      <vt:variant>
        <vt:lpstr>Títulos de diapositiva</vt:lpstr>
      </vt:variant>
      <vt:variant>
        <vt:i4>48</vt:i4>
      </vt:variant>
    </vt:vector>
  </HeadingPairs>
  <TitlesOfParts>
    <vt:vector size="49" baseType="lpstr">
      <vt:lpstr>Tema de Office</vt:lpstr>
      <vt:lpstr>Regulación de la profesión médica en diversos países </vt:lpstr>
      <vt:lpstr>Presentación de PowerPoint</vt:lpstr>
      <vt:lpstr>Presentación de PowerPoint</vt:lpstr>
      <vt:lpstr>La recertificación de los profesionales tiene tres beneficiarios diferentes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Dos condiciones</vt:lpstr>
      <vt:lpstr>Presentación de PowerPoint</vt:lpstr>
      <vt:lpstr>VPC</vt:lpstr>
      <vt:lpstr>¿Qué es y que no es la VPC?</vt:lpstr>
      <vt:lpstr>La colegiación</vt:lpstr>
      <vt:lpstr>Un paso más allá</vt:lpstr>
      <vt:lpstr>¿Qué es la VPC.R?</vt:lpstr>
      <vt:lpstr>Con estas herramientas se persiguen los siguientes objetivos</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integración europea de la educación médica. Rol de la evaluación y acreditación </dc:title>
  <dc:creator>Jorge Pales Argullos</dc:creator>
  <cp:lastModifiedBy>Jorge Pales Argullos</cp:lastModifiedBy>
  <cp:revision>37</cp:revision>
  <dcterms:created xsi:type="dcterms:W3CDTF">2016-03-20T18:10:40Z</dcterms:created>
  <dcterms:modified xsi:type="dcterms:W3CDTF">2016-06-03T09:52:24Z</dcterms:modified>
</cp:coreProperties>
</file>